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0" r:id="rId3"/>
    <p:sldId id="277" r:id="rId4"/>
    <p:sldId id="278" r:id="rId5"/>
    <p:sldId id="273" r:id="rId6"/>
    <p:sldId id="272" r:id="rId7"/>
    <p:sldId id="276" r:id="rId8"/>
    <p:sldId id="274" r:id="rId9"/>
    <p:sldId id="275" r:id="rId10"/>
    <p:sldId id="280" r:id="rId11"/>
    <p:sldId id="279" r:id="rId12"/>
    <p:sldId id="282"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88329" autoAdjust="0"/>
  </p:normalViewPr>
  <p:slideViewPr>
    <p:cSldViewPr snapToGrid="0">
      <p:cViewPr varScale="1">
        <p:scale>
          <a:sx n="73" d="100"/>
          <a:sy n="73" d="100"/>
        </p:scale>
        <p:origin x="360"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35742-6D91-4895-91BE-808629D411A1}" type="datetimeFigureOut">
              <a:rPr lang="en-US" smtClean="0"/>
              <a:t>11/18/2022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E4771-7897-40F0-BEBE-4D619FBCA12A}" type="slidenum">
              <a:rPr lang="en-US" smtClean="0"/>
              <a:t>‹#›</a:t>
            </a:fld>
            <a:endParaRPr lang="en-US" dirty="0"/>
          </a:p>
        </p:txBody>
      </p:sp>
    </p:spTree>
    <p:extLst>
      <p:ext uri="{BB962C8B-B14F-4D97-AF65-F5344CB8AC3E}">
        <p14:creationId xmlns:p14="http://schemas.microsoft.com/office/powerpoint/2010/main" val="388286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everybody, I’m Jack and I’m presenting about my sprint on a web chess game. I will briefly cover other aspects of the game and then I will go into more detail about my sprint, which focuses on moving an image between cells.</a:t>
            </a:r>
          </a:p>
        </p:txBody>
      </p:sp>
      <p:sp>
        <p:nvSpPr>
          <p:cNvPr id="4" name="Slide Number Placeholder 3"/>
          <p:cNvSpPr>
            <a:spLocks noGrp="1"/>
          </p:cNvSpPr>
          <p:nvPr>
            <p:ph type="sldNum" sz="quarter" idx="5"/>
          </p:nvPr>
        </p:nvSpPr>
        <p:spPr/>
        <p:txBody>
          <a:bodyPr/>
          <a:lstStyle/>
          <a:p>
            <a:fld id="{444E4771-7897-40F0-BEBE-4D619FBCA12A}" type="slidenum">
              <a:rPr lang="en-US" smtClean="0"/>
              <a:t>1</a:t>
            </a:fld>
            <a:endParaRPr lang="en-US" dirty="0"/>
          </a:p>
        </p:txBody>
      </p:sp>
    </p:spTree>
    <p:extLst>
      <p:ext uri="{BB962C8B-B14F-4D97-AF65-F5344CB8AC3E}">
        <p14:creationId xmlns:p14="http://schemas.microsoft.com/office/powerpoint/2010/main" val="546472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that the terms are in parenthesis which captures a group, the vertical dash means a or b, the backwards slash allows us to capture special characters. “.replace” replaces the terms that matches colorReg with a blank, deleting it. This leaves only the color of the image at the selected cell.</a:t>
            </a:r>
          </a:p>
        </p:txBody>
      </p:sp>
      <p:sp>
        <p:nvSpPr>
          <p:cNvPr id="4" name="Slide Number Placeholder 3"/>
          <p:cNvSpPr>
            <a:spLocks noGrp="1"/>
          </p:cNvSpPr>
          <p:nvPr>
            <p:ph type="sldNum" sz="quarter" idx="5"/>
          </p:nvPr>
        </p:nvSpPr>
        <p:spPr/>
        <p:txBody>
          <a:bodyPr/>
          <a:lstStyle/>
          <a:p>
            <a:fld id="{444E4771-7897-40F0-BEBE-4D619FBCA12A}" type="slidenum">
              <a:rPr lang="en-US" smtClean="0"/>
              <a:t>10</a:t>
            </a:fld>
            <a:endParaRPr lang="en-US" dirty="0"/>
          </a:p>
        </p:txBody>
      </p:sp>
    </p:spTree>
    <p:extLst>
      <p:ext uri="{BB962C8B-B14F-4D97-AF65-F5344CB8AC3E}">
        <p14:creationId xmlns:p14="http://schemas.microsoft.com/office/powerpoint/2010/main" val="2100415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Situation 1: we can see that I’m selecting the knight and I tried to capture my own pawn which doesn’t work, we can also see that the turn did not change because technically no move was made.</a:t>
            </a:r>
          </a:p>
          <a:p>
            <a:endParaRPr lang="en-US" dirty="0"/>
          </a:p>
          <a:p>
            <a:r>
              <a:rPr lang="en-US" dirty="0"/>
              <a:t>Situation 2: the white pawn is able to take the black pawn because they are different colors, the turn also changed because this is a valid move.</a:t>
            </a:r>
          </a:p>
        </p:txBody>
      </p:sp>
      <p:sp>
        <p:nvSpPr>
          <p:cNvPr id="4" name="Slide Number Placeholder 3"/>
          <p:cNvSpPr>
            <a:spLocks noGrp="1"/>
          </p:cNvSpPr>
          <p:nvPr>
            <p:ph type="sldNum" sz="quarter" idx="5"/>
          </p:nvPr>
        </p:nvSpPr>
        <p:spPr/>
        <p:txBody>
          <a:bodyPr/>
          <a:lstStyle/>
          <a:p>
            <a:fld id="{444E4771-7897-40F0-BEBE-4D619FBCA12A}" type="slidenum">
              <a:rPr lang="en-US" smtClean="0"/>
              <a:t>11</a:t>
            </a:fld>
            <a:endParaRPr lang="en-US" dirty="0"/>
          </a:p>
        </p:txBody>
      </p:sp>
    </p:spTree>
    <p:extLst>
      <p:ext uri="{BB962C8B-B14F-4D97-AF65-F5344CB8AC3E}">
        <p14:creationId xmlns:p14="http://schemas.microsoft.com/office/powerpoint/2010/main" val="4189341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appreciate your attention today and I hoped my project was somewhat interesting.</a:t>
            </a:r>
          </a:p>
        </p:txBody>
      </p:sp>
      <p:sp>
        <p:nvSpPr>
          <p:cNvPr id="4" name="Slide Number Placeholder 3"/>
          <p:cNvSpPr>
            <a:spLocks noGrp="1"/>
          </p:cNvSpPr>
          <p:nvPr>
            <p:ph type="sldNum" sz="quarter" idx="5"/>
          </p:nvPr>
        </p:nvSpPr>
        <p:spPr/>
        <p:txBody>
          <a:bodyPr/>
          <a:lstStyle/>
          <a:p>
            <a:fld id="{444E4771-7897-40F0-BEBE-4D619FBCA12A}" type="slidenum">
              <a:rPr lang="en-US" smtClean="0"/>
              <a:t>13</a:t>
            </a:fld>
            <a:endParaRPr lang="en-US" dirty="0"/>
          </a:p>
        </p:txBody>
      </p:sp>
    </p:spTree>
    <p:extLst>
      <p:ext uri="{BB962C8B-B14F-4D97-AF65-F5344CB8AC3E}">
        <p14:creationId xmlns:p14="http://schemas.microsoft.com/office/powerpoint/2010/main" val="4421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created an 8x8 table with the &lt;table&gt; tag. Next, I added row and column attributes for each cell, I also added img divs inside each cell. Finally, I created two separate div-containers for the number and letter labels with each element being in its own div.</a:t>
            </a:r>
          </a:p>
        </p:txBody>
      </p:sp>
      <p:sp>
        <p:nvSpPr>
          <p:cNvPr id="4" name="Slide Number Placeholder 3"/>
          <p:cNvSpPr>
            <a:spLocks noGrp="1"/>
          </p:cNvSpPr>
          <p:nvPr>
            <p:ph type="sldNum" sz="quarter" idx="5"/>
          </p:nvPr>
        </p:nvSpPr>
        <p:spPr/>
        <p:txBody>
          <a:bodyPr/>
          <a:lstStyle/>
          <a:p>
            <a:fld id="{444E4771-7897-40F0-BEBE-4D619FBCA12A}" type="slidenum">
              <a:rPr lang="en-US" smtClean="0"/>
              <a:t>2</a:t>
            </a:fld>
            <a:endParaRPr lang="en-US" dirty="0"/>
          </a:p>
        </p:txBody>
      </p:sp>
    </p:spTree>
    <p:extLst>
      <p:ext uri="{BB962C8B-B14F-4D97-AF65-F5344CB8AC3E}">
        <p14:creationId xmlns:p14="http://schemas.microsoft.com/office/powerpoint/2010/main" val="366872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apply CSS to the raw table and labels to move them to the center of the browser, color each cell based on the row and column being odd or even, and add border for the table. I used flexbox for the labels because you can change the spacing between elements.</a:t>
            </a:r>
          </a:p>
        </p:txBody>
      </p:sp>
      <p:sp>
        <p:nvSpPr>
          <p:cNvPr id="4" name="Slide Number Placeholder 3"/>
          <p:cNvSpPr>
            <a:spLocks noGrp="1"/>
          </p:cNvSpPr>
          <p:nvPr>
            <p:ph type="sldNum" sz="quarter" idx="5"/>
          </p:nvPr>
        </p:nvSpPr>
        <p:spPr/>
        <p:txBody>
          <a:bodyPr/>
          <a:lstStyle/>
          <a:p>
            <a:fld id="{444E4771-7897-40F0-BEBE-4D619FBCA12A}" type="slidenum">
              <a:rPr lang="en-US" smtClean="0"/>
              <a:t>3</a:t>
            </a:fld>
            <a:endParaRPr lang="en-US" dirty="0"/>
          </a:p>
        </p:txBody>
      </p:sp>
    </p:spTree>
    <p:extLst>
      <p:ext uri="{BB962C8B-B14F-4D97-AF65-F5344CB8AC3E}">
        <p14:creationId xmlns:p14="http://schemas.microsoft.com/office/powerpoint/2010/main" val="254555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an image inside the cells by changing its src attribute. Object-fit: contain makes it so that the resized image keeps its original ratio.</a:t>
            </a:r>
          </a:p>
        </p:txBody>
      </p:sp>
      <p:sp>
        <p:nvSpPr>
          <p:cNvPr id="4" name="Slide Number Placeholder 3"/>
          <p:cNvSpPr>
            <a:spLocks noGrp="1"/>
          </p:cNvSpPr>
          <p:nvPr>
            <p:ph type="sldNum" sz="quarter" idx="5"/>
          </p:nvPr>
        </p:nvSpPr>
        <p:spPr/>
        <p:txBody>
          <a:bodyPr/>
          <a:lstStyle/>
          <a:p>
            <a:fld id="{444E4771-7897-40F0-BEBE-4D619FBCA12A}" type="slidenum">
              <a:rPr lang="en-US" smtClean="0"/>
              <a:t>4</a:t>
            </a:fld>
            <a:endParaRPr lang="en-US" dirty="0"/>
          </a:p>
        </p:txBody>
      </p:sp>
    </p:spTree>
    <p:extLst>
      <p:ext uri="{BB962C8B-B14F-4D97-AF65-F5344CB8AC3E}">
        <p14:creationId xmlns:p14="http://schemas.microsoft.com/office/powerpoint/2010/main" val="156588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very first click, we will always highlight the square. If you are clicking on another square after clicking the first one, the code will run unhighlight() then run highlight() on the new square. Another situation is when you double click on the same square. In that case, we only run unhighlight().</a:t>
            </a:r>
          </a:p>
        </p:txBody>
      </p:sp>
      <p:sp>
        <p:nvSpPr>
          <p:cNvPr id="4" name="Slide Number Placeholder 3"/>
          <p:cNvSpPr>
            <a:spLocks noGrp="1"/>
          </p:cNvSpPr>
          <p:nvPr>
            <p:ph type="sldNum" sz="quarter" idx="5"/>
          </p:nvPr>
        </p:nvSpPr>
        <p:spPr/>
        <p:txBody>
          <a:bodyPr/>
          <a:lstStyle/>
          <a:p>
            <a:fld id="{444E4771-7897-40F0-BEBE-4D619FBCA12A}" type="slidenum">
              <a:rPr lang="en-US" smtClean="0"/>
              <a:t>5</a:t>
            </a:fld>
            <a:endParaRPr lang="en-US" dirty="0"/>
          </a:p>
        </p:txBody>
      </p:sp>
    </p:spTree>
    <p:extLst>
      <p:ext uri="{BB962C8B-B14F-4D97-AF65-F5344CB8AC3E}">
        <p14:creationId xmlns:p14="http://schemas.microsoft.com/office/powerpoint/2010/main" val="254750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unhighlighted cell and this is a highlighted cell. This is the highlight() function.</a:t>
            </a:r>
          </a:p>
        </p:txBody>
      </p:sp>
      <p:sp>
        <p:nvSpPr>
          <p:cNvPr id="4" name="Slide Number Placeholder 3"/>
          <p:cNvSpPr>
            <a:spLocks noGrp="1"/>
          </p:cNvSpPr>
          <p:nvPr>
            <p:ph type="sldNum" sz="quarter" idx="5"/>
          </p:nvPr>
        </p:nvSpPr>
        <p:spPr/>
        <p:txBody>
          <a:bodyPr/>
          <a:lstStyle/>
          <a:p>
            <a:fld id="{444E4771-7897-40F0-BEBE-4D619FBCA12A}" type="slidenum">
              <a:rPr lang="en-US" smtClean="0"/>
              <a:t>6</a:t>
            </a:fld>
            <a:endParaRPr lang="en-US" dirty="0"/>
          </a:p>
        </p:txBody>
      </p:sp>
    </p:spTree>
    <p:extLst>
      <p:ext uri="{BB962C8B-B14F-4D97-AF65-F5344CB8AC3E}">
        <p14:creationId xmlns:p14="http://schemas.microsoft.com/office/powerpoint/2010/main" val="1363928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starts to shift towards my sprint a bit more. At first, turn_count would increase every click, but when you’re moving a piece, you need 2 clicks. So I changed it to only change turn_count every time an image was moved aka a valid move was made.</a:t>
            </a:r>
          </a:p>
        </p:txBody>
      </p:sp>
      <p:sp>
        <p:nvSpPr>
          <p:cNvPr id="4" name="Slide Number Placeholder 3"/>
          <p:cNvSpPr>
            <a:spLocks noGrp="1"/>
          </p:cNvSpPr>
          <p:nvPr>
            <p:ph type="sldNum" sz="quarter" idx="5"/>
          </p:nvPr>
        </p:nvSpPr>
        <p:spPr/>
        <p:txBody>
          <a:bodyPr/>
          <a:lstStyle/>
          <a:p>
            <a:fld id="{444E4771-7897-40F0-BEBE-4D619FBCA12A}" type="slidenum">
              <a:rPr lang="en-US" smtClean="0"/>
              <a:t>7</a:t>
            </a:fld>
            <a:endParaRPr lang="en-US" dirty="0"/>
          </a:p>
        </p:txBody>
      </p:sp>
    </p:spTree>
    <p:extLst>
      <p:ext uri="{BB962C8B-B14F-4D97-AF65-F5344CB8AC3E}">
        <p14:creationId xmlns:p14="http://schemas.microsoft.com/office/powerpoint/2010/main" val="231346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moveImage() is the main focus of my sprint. There are also two arrays called starting and destination which are used to save the row and column of each click.</a:t>
            </a:r>
          </a:p>
        </p:txBody>
      </p:sp>
      <p:sp>
        <p:nvSpPr>
          <p:cNvPr id="4" name="Slide Number Placeholder 3"/>
          <p:cNvSpPr>
            <a:spLocks noGrp="1"/>
          </p:cNvSpPr>
          <p:nvPr>
            <p:ph type="sldNum" sz="quarter" idx="5"/>
          </p:nvPr>
        </p:nvSpPr>
        <p:spPr/>
        <p:txBody>
          <a:bodyPr/>
          <a:lstStyle/>
          <a:p>
            <a:fld id="{444E4771-7897-40F0-BEBE-4D619FBCA12A}" type="slidenum">
              <a:rPr lang="en-US" smtClean="0"/>
              <a:t>8</a:t>
            </a:fld>
            <a:endParaRPr lang="en-US" dirty="0"/>
          </a:p>
        </p:txBody>
      </p:sp>
    </p:spTree>
    <p:extLst>
      <p:ext uri="{BB962C8B-B14F-4D97-AF65-F5344CB8AC3E}">
        <p14:creationId xmlns:p14="http://schemas.microsoft.com/office/powerpoint/2010/main" val="307378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set temp to the image on startingCell, then we determine if endingColor matches startingColor, if it does, break the loop and don’t move the image. Else we increase the turn_count and continue. We then remove image on startingCell, set currentCell to destinationCell, remove preexisting image from destinationCell, and add the img to destinationCell.</a:t>
            </a:r>
          </a:p>
        </p:txBody>
      </p:sp>
      <p:sp>
        <p:nvSpPr>
          <p:cNvPr id="4" name="Slide Number Placeholder 3"/>
          <p:cNvSpPr>
            <a:spLocks noGrp="1"/>
          </p:cNvSpPr>
          <p:nvPr>
            <p:ph type="sldNum" sz="quarter" idx="5"/>
          </p:nvPr>
        </p:nvSpPr>
        <p:spPr/>
        <p:txBody>
          <a:bodyPr/>
          <a:lstStyle/>
          <a:p>
            <a:fld id="{444E4771-7897-40F0-BEBE-4D619FBCA12A}" type="slidenum">
              <a:rPr lang="en-US" smtClean="0"/>
              <a:t>9</a:t>
            </a:fld>
            <a:endParaRPr lang="en-US" dirty="0"/>
          </a:p>
        </p:txBody>
      </p:sp>
    </p:spTree>
    <p:extLst>
      <p:ext uri="{BB962C8B-B14F-4D97-AF65-F5344CB8AC3E}">
        <p14:creationId xmlns:p14="http://schemas.microsoft.com/office/powerpoint/2010/main" val="97221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143751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393393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394466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771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1033291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504940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251444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190882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36739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141438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77052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23356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407544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95154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261996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96687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F47FF7-BD8C-49D6-BF3D-19C890F4DF3E}"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9D7E0-E8FB-46A6-B860-3DBD219F3F02}" type="slidenum">
              <a:rPr lang="en-US" smtClean="0"/>
              <a:t>‹#›</a:t>
            </a:fld>
            <a:endParaRPr lang="en-US" dirty="0"/>
          </a:p>
        </p:txBody>
      </p:sp>
    </p:spTree>
    <p:extLst>
      <p:ext uri="{BB962C8B-B14F-4D97-AF65-F5344CB8AC3E}">
        <p14:creationId xmlns:p14="http://schemas.microsoft.com/office/powerpoint/2010/main" val="384727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F47FF7-BD8C-49D6-BF3D-19C890F4DF3E}" type="datetimeFigureOut">
              <a:rPr lang="en-US" smtClean="0"/>
              <a:t>11/18/2022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C9D7E0-E8FB-46A6-B860-3DBD219F3F02}" type="slidenum">
              <a:rPr lang="en-US" smtClean="0"/>
              <a:t>‹#›</a:t>
            </a:fld>
            <a:endParaRPr lang="en-US" dirty="0"/>
          </a:p>
        </p:txBody>
      </p:sp>
    </p:spTree>
    <p:extLst>
      <p:ext uri="{BB962C8B-B14F-4D97-AF65-F5344CB8AC3E}">
        <p14:creationId xmlns:p14="http://schemas.microsoft.com/office/powerpoint/2010/main" val="24152780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media" Target="../media/media2.mp4"/><Relationship Id="rId7" Type="http://schemas.openxmlformats.org/officeDocument/2006/relationships/image" Target="../media/image2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video" Target="../media/media2.mp4"/></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FD85-2A70-4C83-86B0-D781AA9AB6CA}"/>
              </a:ext>
            </a:extLst>
          </p:cNvPr>
          <p:cNvSpPr>
            <a:spLocks noGrp="1"/>
          </p:cNvSpPr>
          <p:nvPr>
            <p:ph type="ctrTitle"/>
          </p:nvPr>
        </p:nvSpPr>
        <p:spPr>
          <a:xfrm>
            <a:off x="1175126" y="2046194"/>
            <a:ext cx="8825658" cy="3329581"/>
          </a:xfrm>
        </p:spPr>
        <p:txBody>
          <a:bodyPr/>
          <a:lstStyle/>
          <a:p>
            <a:r>
              <a:rPr lang="en-US" b="1" dirty="0"/>
              <a:t>Building a chess game with HTML, CSS, and JavaScript</a:t>
            </a:r>
          </a:p>
        </p:txBody>
      </p:sp>
    </p:spTree>
    <p:extLst>
      <p:ext uri="{BB962C8B-B14F-4D97-AF65-F5344CB8AC3E}">
        <p14:creationId xmlns:p14="http://schemas.microsoft.com/office/powerpoint/2010/main" val="347530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28CA5D-4647-4E08-ABD1-9413458E64CE}"/>
              </a:ext>
            </a:extLst>
          </p:cNvPr>
          <p:cNvSpPr>
            <a:spLocks noGrp="1"/>
          </p:cNvSpPr>
          <p:nvPr>
            <p:ph type="title"/>
          </p:nvPr>
        </p:nvSpPr>
        <p:spPr>
          <a:xfrm>
            <a:off x="341865" y="313899"/>
            <a:ext cx="7457830" cy="569794"/>
          </a:xfrm>
        </p:spPr>
        <p:txBody>
          <a:bodyPr>
            <a:noAutofit/>
          </a:bodyPr>
          <a:lstStyle/>
          <a:p>
            <a:r>
              <a:rPr lang="en-US" sz="4200" b="1" dirty="0"/>
              <a:t>Applying regex to srcImg</a:t>
            </a:r>
          </a:p>
        </p:txBody>
      </p:sp>
      <p:sp>
        <p:nvSpPr>
          <p:cNvPr id="7" name="Text Placeholder 6">
            <a:extLst>
              <a:ext uri="{FF2B5EF4-FFF2-40B4-BE49-F238E27FC236}">
                <a16:creationId xmlns:a16="http://schemas.microsoft.com/office/drawing/2014/main" id="{315C2633-8334-4CE1-BD8B-6710B3891CBF}"/>
              </a:ext>
            </a:extLst>
          </p:cNvPr>
          <p:cNvSpPr>
            <a:spLocks noGrp="1"/>
          </p:cNvSpPr>
          <p:nvPr>
            <p:ph type="body" sz="half" idx="2"/>
          </p:nvPr>
        </p:nvSpPr>
        <p:spPr>
          <a:xfrm>
            <a:off x="341865" y="3614042"/>
            <a:ext cx="5084979" cy="1371600"/>
          </a:xfrm>
        </p:spPr>
        <p:txBody>
          <a:bodyPr/>
          <a:lstStyle/>
          <a:p>
            <a:r>
              <a:rPr lang="en-US" dirty="0"/>
              <a:t>(abc)		capture group abc</a:t>
            </a:r>
          </a:p>
          <a:p>
            <a:r>
              <a:rPr lang="en-US" dirty="0"/>
              <a:t>\. \* \\		escaped special characters</a:t>
            </a:r>
          </a:p>
          <a:p>
            <a:r>
              <a:rPr lang="en-US" dirty="0"/>
              <a:t>a|b			match a or b</a:t>
            </a:r>
          </a:p>
          <a:p>
            <a:r>
              <a:rPr lang="en-US" dirty="0"/>
              <a:t>(a|bcd|\.)	match a, bcd, and “ . ”</a:t>
            </a:r>
          </a:p>
        </p:txBody>
      </p:sp>
      <p:pic>
        <p:nvPicPr>
          <p:cNvPr id="9" name="Picture 8">
            <a:extLst>
              <a:ext uri="{FF2B5EF4-FFF2-40B4-BE49-F238E27FC236}">
                <a16:creationId xmlns:a16="http://schemas.microsoft.com/office/drawing/2014/main" id="{2DD20D48-E346-47D1-BB0E-AF25B1F7949C}"/>
              </a:ext>
            </a:extLst>
          </p:cNvPr>
          <p:cNvPicPr>
            <a:picLocks noChangeAspect="1"/>
          </p:cNvPicPr>
          <p:nvPr/>
        </p:nvPicPr>
        <p:blipFill rotWithShape="1">
          <a:blip r:embed="rId3">
            <a:extLst>
              <a:ext uri="{28A0092B-C50C-407E-A947-70E740481C1C}">
                <a14:useLocalDpi xmlns:a14="http://schemas.microsoft.com/office/drawing/2010/main" val="0"/>
              </a:ext>
            </a:extLst>
          </a:blip>
          <a:srcRect l="4194" t="52782" r="2580" b="13829"/>
          <a:stretch/>
        </p:blipFill>
        <p:spPr>
          <a:xfrm>
            <a:off x="341865" y="2136714"/>
            <a:ext cx="7416155" cy="722492"/>
          </a:xfrm>
          <a:prstGeom prst="rect">
            <a:avLst/>
          </a:prstGeom>
        </p:spPr>
      </p:pic>
      <p:sp>
        <p:nvSpPr>
          <p:cNvPr id="10" name="TextBox 9">
            <a:extLst>
              <a:ext uri="{FF2B5EF4-FFF2-40B4-BE49-F238E27FC236}">
                <a16:creationId xmlns:a16="http://schemas.microsoft.com/office/drawing/2014/main" id="{9CCDECCF-D6A7-4432-9878-20264C2E0041}"/>
              </a:ext>
            </a:extLst>
          </p:cNvPr>
          <p:cNvSpPr txBox="1"/>
          <p:nvPr/>
        </p:nvSpPr>
        <p:spPr>
          <a:xfrm>
            <a:off x="7799695" y="2136714"/>
            <a:ext cx="42960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“.replace” replaces the terms that matches colorReg with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colorReg removes everything but the color in the srcImg</a:t>
            </a:r>
          </a:p>
        </p:txBody>
      </p:sp>
    </p:spTree>
    <p:extLst>
      <p:ext uri="{BB962C8B-B14F-4D97-AF65-F5344CB8AC3E}">
        <p14:creationId xmlns:p14="http://schemas.microsoft.com/office/powerpoint/2010/main" val="385153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F62F3B-FBE9-4CDF-A2FD-959B8F42CDC9}"/>
              </a:ext>
            </a:extLst>
          </p:cNvPr>
          <p:cNvSpPr>
            <a:spLocks noGrp="1"/>
          </p:cNvSpPr>
          <p:nvPr>
            <p:ph type="title"/>
          </p:nvPr>
        </p:nvSpPr>
        <p:spPr>
          <a:xfrm>
            <a:off x="646111" y="452718"/>
            <a:ext cx="9404723" cy="1400530"/>
          </a:xfrm>
        </p:spPr>
        <p:txBody>
          <a:bodyPr/>
          <a:lstStyle/>
          <a:p>
            <a:r>
              <a:rPr lang="en-US" b="1" dirty="0"/>
              <a:t>Deciding a move’ legibility based on cell color</a:t>
            </a:r>
          </a:p>
        </p:txBody>
      </p:sp>
      <p:sp>
        <p:nvSpPr>
          <p:cNvPr id="6" name="Text Placeholder 5">
            <a:extLst>
              <a:ext uri="{FF2B5EF4-FFF2-40B4-BE49-F238E27FC236}">
                <a16:creationId xmlns:a16="http://schemas.microsoft.com/office/drawing/2014/main" id="{B0CEC08A-18F3-4C67-B1E5-5F2B7F3D73DE}"/>
              </a:ext>
            </a:extLst>
          </p:cNvPr>
          <p:cNvSpPr>
            <a:spLocks noGrp="1"/>
          </p:cNvSpPr>
          <p:nvPr>
            <p:ph type="body" idx="1"/>
          </p:nvPr>
        </p:nvSpPr>
        <p:spPr>
          <a:xfrm>
            <a:off x="549931" y="1853248"/>
            <a:ext cx="5045350" cy="576262"/>
          </a:xfrm>
        </p:spPr>
        <p:txBody>
          <a:bodyPr/>
          <a:lstStyle/>
          <a:p>
            <a:r>
              <a:rPr lang="en-US" dirty="0"/>
              <a:t>Situation 1: same-colored pieces</a:t>
            </a:r>
          </a:p>
        </p:txBody>
      </p:sp>
      <p:pic>
        <p:nvPicPr>
          <p:cNvPr id="2" name="same-colored pieces">
            <a:hlinkClick r:id="" action="ppaction://media"/>
            <a:extLst>
              <a:ext uri="{FF2B5EF4-FFF2-40B4-BE49-F238E27FC236}">
                <a16:creationId xmlns:a16="http://schemas.microsoft.com/office/drawing/2014/main" id="{04F3F4E0-4D4E-47EF-BF3B-314C90265CA2}"/>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7"/>
          <a:stretch>
            <a:fillRect/>
          </a:stretch>
        </p:blipFill>
        <p:spPr>
          <a:xfrm>
            <a:off x="1201738" y="2514600"/>
            <a:ext cx="3741737" cy="3741738"/>
          </a:xfrm>
        </p:spPr>
      </p:pic>
      <p:sp>
        <p:nvSpPr>
          <p:cNvPr id="8" name="Text Placeholder 7">
            <a:extLst>
              <a:ext uri="{FF2B5EF4-FFF2-40B4-BE49-F238E27FC236}">
                <a16:creationId xmlns:a16="http://schemas.microsoft.com/office/drawing/2014/main" id="{A4B4D2E1-5CDF-472A-ACC3-F0E1225DC17C}"/>
              </a:ext>
            </a:extLst>
          </p:cNvPr>
          <p:cNvSpPr>
            <a:spLocks noGrp="1"/>
          </p:cNvSpPr>
          <p:nvPr>
            <p:ph type="body" sz="quarter" idx="3"/>
          </p:nvPr>
        </p:nvSpPr>
        <p:spPr>
          <a:xfrm>
            <a:off x="5879681" y="1853248"/>
            <a:ext cx="5561463" cy="576262"/>
          </a:xfrm>
        </p:spPr>
        <p:txBody>
          <a:bodyPr/>
          <a:lstStyle/>
          <a:p>
            <a:r>
              <a:rPr lang="en-US" dirty="0"/>
              <a:t>Situation 2: different-colored pieces</a:t>
            </a:r>
          </a:p>
        </p:txBody>
      </p:sp>
      <p:pic>
        <p:nvPicPr>
          <p:cNvPr id="7" name="different-colored pieces">
            <a:hlinkClick r:id="" action="ppaction://media"/>
            <a:extLst>
              <a:ext uri="{FF2B5EF4-FFF2-40B4-BE49-F238E27FC236}">
                <a16:creationId xmlns:a16="http://schemas.microsoft.com/office/drawing/2014/main" id="{C9438920-0A9A-4185-BE9A-C01D4D6DCDA1}"/>
              </a:ext>
            </a:extLst>
          </p:cNvPr>
          <p:cNvPicPr>
            <a:picLocks noGrp="1" noChangeAspect="1"/>
          </p:cNvPicPr>
          <p:nvPr>
            <p:ph sz="quarter" idx="4"/>
            <a:videoFile r:link="rId4"/>
            <p:extLst>
              <p:ext uri="{DAA4B4D4-6D71-4841-9C94-3DE7FCFB9230}">
                <p14:media xmlns:p14="http://schemas.microsoft.com/office/powerpoint/2010/main" r:embed="rId3"/>
              </p:ext>
            </p:extLst>
          </p:nvPr>
        </p:nvPicPr>
        <p:blipFill>
          <a:blip r:embed="rId8"/>
          <a:stretch>
            <a:fillRect/>
          </a:stretch>
        </p:blipFill>
        <p:spPr>
          <a:xfrm>
            <a:off x="6789544" y="2514600"/>
            <a:ext cx="3741738" cy="3741738"/>
          </a:xfrm>
        </p:spPr>
      </p:pic>
    </p:spTree>
    <p:extLst>
      <p:ext uri="{BB962C8B-B14F-4D97-AF65-F5344CB8AC3E}">
        <p14:creationId xmlns:p14="http://schemas.microsoft.com/office/powerpoint/2010/main" val="9562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5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5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seq concurrent="1" nextAc="seek">
              <p:cTn id="12" restart="whenNotActive" fill="hold" evtFilter="cancelBubble" nodeType="interactiveSeq">
                <p:stCondLst>
                  <p:cond evt="onClick" delay="0">
                    <p:tgtEl>
                      <p:spTgt spid="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2"/>
                                        </p:tgtEl>
                                      </p:cBhvr>
                                    </p:cmd>
                                  </p:childTnLst>
                                </p:cTn>
                              </p:par>
                            </p:childTnLst>
                          </p:cTn>
                        </p:par>
                      </p:childTnLst>
                    </p:cTn>
                  </p:par>
                </p:childTnLst>
              </p:cTn>
              <p:nextCondLst>
                <p:cond evt="onClick" delay="0">
                  <p:tgtEl>
                    <p:spTgt spid="2"/>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9ADFC6-BFAA-448F-AEEA-1608FA2EA784}"/>
              </a:ext>
            </a:extLst>
          </p:cNvPr>
          <p:cNvSpPr>
            <a:spLocks noGrp="1"/>
          </p:cNvSpPr>
          <p:nvPr>
            <p:ph type="title"/>
          </p:nvPr>
        </p:nvSpPr>
        <p:spPr/>
        <p:txBody>
          <a:bodyPr/>
          <a:lstStyle/>
          <a:p>
            <a:r>
              <a:rPr lang="en-US" b="1" dirty="0"/>
              <a:t>Roadmap</a:t>
            </a:r>
          </a:p>
        </p:txBody>
      </p:sp>
      <p:sp>
        <p:nvSpPr>
          <p:cNvPr id="8" name="Content Placeholder 7">
            <a:extLst>
              <a:ext uri="{FF2B5EF4-FFF2-40B4-BE49-F238E27FC236}">
                <a16:creationId xmlns:a16="http://schemas.microsoft.com/office/drawing/2014/main" id="{4B074B10-C523-425F-9276-7B5299B77141}"/>
              </a:ext>
            </a:extLst>
          </p:cNvPr>
          <p:cNvSpPr>
            <a:spLocks noGrp="1"/>
          </p:cNvSpPr>
          <p:nvPr>
            <p:ph idx="1"/>
          </p:nvPr>
        </p:nvSpPr>
        <p:spPr/>
        <p:txBody>
          <a:bodyPr>
            <a:normAutofit/>
          </a:bodyPr>
          <a:lstStyle/>
          <a:p>
            <a:r>
              <a:rPr lang="en-US" sz="2400" dirty="0"/>
              <a:t>Work on implementing piece logic over the break</a:t>
            </a:r>
          </a:p>
          <a:p>
            <a:endParaRPr lang="en-US" sz="2400" dirty="0"/>
          </a:p>
          <a:p>
            <a:r>
              <a:rPr lang="en-US" sz="2400" dirty="0"/>
              <a:t>Add a timer for each side (optional)</a:t>
            </a:r>
          </a:p>
          <a:p>
            <a:pPr marL="0" indent="0">
              <a:buNone/>
            </a:pPr>
            <a:endParaRPr lang="en-US" sz="2400" dirty="0"/>
          </a:p>
        </p:txBody>
      </p:sp>
    </p:spTree>
    <p:extLst>
      <p:ext uri="{BB962C8B-B14F-4D97-AF65-F5344CB8AC3E}">
        <p14:creationId xmlns:p14="http://schemas.microsoft.com/office/powerpoint/2010/main" val="142804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561A7AB-B056-452C-B659-EB6508CFB7C9}"/>
              </a:ext>
            </a:extLst>
          </p:cNvPr>
          <p:cNvSpPr>
            <a:spLocks noGrp="1"/>
          </p:cNvSpPr>
          <p:nvPr>
            <p:ph type="ctrTitle"/>
          </p:nvPr>
        </p:nvSpPr>
        <p:spPr>
          <a:xfrm>
            <a:off x="1827944" y="2080620"/>
            <a:ext cx="8536111" cy="927680"/>
          </a:xfrm>
        </p:spPr>
        <p:txBody>
          <a:bodyPr/>
          <a:lstStyle/>
          <a:p>
            <a:r>
              <a:rPr lang="en-US" sz="6000" dirty="0"/>
              <a:t>Thank you for listening.</a:t>
            </a:r>
          </a:p>
        </p:txBody>
      </p:sp>
    </p:spTree>
    <p:extLst>
      <p:ext uri="{BB962C8B-B14F-4D97-AF65-F5344CB8AC3E}">
        <p14:creationId xmlns:p14="http://schemas.microsoft.com/office/powerpoint/2010/main" val="292940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F403-4028-47F0-9A15-4F703CD4A04F}"/>
              </a:ext>
            </a:extLst>
          </p:cNvPr>
          <p:cNvSpPr>
            <a:spLocks noGrp="1"/>
          </p:cNvSpPr>
          <p:nvPr>
            <p:ph type="title"/>
          </p:nvPr>
        </p:nvSpPr>
        <p:spPr>
          <a:xfrm>
            <a:off x="277626" y="328700"/>
            <a:ext cx="7606910" cy="787021"/>
          </a:xfrm>
        </p:spPr>
        <p:txBody>
          <a:bodyPr/>
          <a:lstStyle/>
          <a:p>
            <a:r>
              <a:rPr lang="en-US" sz="4200" b="1" dirty="0"/>
              <a:t>Creating table and labels</a:t>
            </a:r>
          </a:p>
        </p:txBody>
      </p:sp>
      <p:sp>
        <p:nvSpPr>
          <p:cNvPr id="3" name="Content Placeholder 2">
            <a:extLst>
              <a:ext uri="{FF2B5EF4-FFF2-40B4-BE49-F238E27FC236}">
                <a16:creationId xmlns:a16="http://schemas.microsoft.com/office/drawing/2014/main" id="{B48FF3CF-CFD9-4070-BDA7-F7DFAA74C4E5}"/>
              </a:ext>
            </a:extLst>
          </p:cNvPr>
          <p:cNvSpPr>
            <a:spLocks noGrp="1"/>
          </p:cNvSpPr>
          <p:nvPr>
            <p:ph idx="1"/>
          </p:nvPr>
        </p:nvSpPr>
        <p:spPr>
          <a:xfrm>
            <a:off x="5493674" y="1569493"/>
            <a:ext cx="6698326" cy="3372455"/>
          </a:xfrm>
        </p:spPr>
        <p:txBody>
          <a:bodyPr>
            <a:noAutofit/>
          </a:bodyPr>
          <a:lstStyle/>
          <a:p>
            <a:r>
              <a:rPr lang="en-US" sz="1900" dirty="0"/>
              <a:t>Create 8x8 table using the &lt;table&gt; tag</a:t>
            </a:r>
          </a:p>
          <a:p>
            <a:pPr marL="0" indent="0">
              <a:buNone/>
            </a:pPr>
            <a:endParaRPr lang="en-US" sz="1900" dirty="0"/>
          </a:p>
          <a:p>
            <a:r>
              <a:rPr lang="en-US" sz="1900" dirty="0"/>
              <a:t>Add row and column attributes to each td (cell)</a:t>
            </a:r>
          </a:p>
          <a:p>
            <a:endParaRPr lang="en-US" sz="1900" dirty="0"/>
          </a:p>
          <a:p>
            <a:r>
              <a:rPr lang="en-US" sz="1900" dirty="0"/>
              <a:t>Add image div inside the cells to contain the image</a:t>
            </a:r>
          </a:p>
          <a:p>
            <a:endParaRPr lang="en-US" sz="1900" dirty="0"/>
          </a:p>
          <a:p>
            <a:r>
              <a:rPr lang="en-US" sz="1900" dirty="0"/>
              <a:t>Create labels by storing each element in a container</a:t>
            </a:r>
          </a:p>
        </p:txBody>
      </p:sp>
      <p:pic>
        <p:nvPicPr>
          <p:cNvPr id="7" name="Picture 6">
            <a:extLst>
              <a:ext uri="{FF2B5EF4-FFF2-40B4-BE49-F238E27FC236}">
                <a16:creationId xmlns:a16="http://schemas.microsoft.com/office/drawing/2014/main" id="{44A3FF19-AC52-44A9-967F-F849E647D39E}"/>
              </a:ext>
            </a:extLst>
          </p:cNvPr>
          <p:cNvPicPr>
            <a:picLocks noChangeAspect="1"/>
          </p:cNvPicPr>
          <p:nvPr/>
        </p:nvPicPr>
        <p:blipFill rotWithShape="1">
          <a:blip r:embed="rId3">
            <a:extLst>
              <a:ext uri="{28A0092B-C50C-407E-A947-70E740481C1C}">
                <a14:useLocalDpi xmlns:a14="http://schemas.microsoft.com/office/drawing/2010/main" val="0"/>
              </a:ext>
            </a:extLst>
          </a:blip>
          <a:srcRect l="5013" t="1970" r="4849" b="3434"/>
          <a:stretch/>
        </p:blipFill>
        <p:spPr>
          <a:xfrm>
            <a:off x="277626" y="1569493"/>
            <a:ext cx="5116324" cy="4960384"/>
          </a:xfrm>
          <a:prstGeom prst="rect">
            <a:avLst/>
          </a:prstGeom>
        </p:spPr>
      </p:pic>
      <p:pic>
        <p:nvPicPr>
          <p:cNvPr id="5" name="Picture 4">
            <a:extLst>
              <a:ext uri="{FF2B5EF4-FFF2-40B4-BE49-F238E27FC236}">
                <a16:creationId xmlns:a16="http://schemas.microsoft.com/office/drawing/2014/main" id="{DDB34CED-81E9-4B30-8440-E3B1F8693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058" y="4865261"/>
            <a:ext cx="1752733" cy="1648463"/>
          </a:xfrm>
          <a:prstGeom prst="rect">
            <a:avLst/>
          </a:prstGeom>
        </p:spPr>
      </p:pic>
      <p:pic>
        <p:nvPicPr>
          <p:cNvPr id="8" name="Picture 7">
            <a:extLst>
              <a:ext uri="{FF2B5EF4-FFF2-40B4-BE49-F238E27FC236}">
                <a16:creationId xmlns:a16="http://schemas.microsoft.com/office/drawing/2014/main" id="{67AC53F5-4B91-4C7B-93AA-304193B5C1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7515" y="4865261"/>
            <a:ext cx="1752733" cy="1632888"/>
          </a:xfrm>
          <a:prstGeom prst="rect">
            <a:avLst/>
          </a:prstGeom>
        </p:spPr>
      </p:pic>
    </p:spTree>
    <p:extLst>
      <p:ext uri="{BB962C8B-B14F-4D97-AF65-F5344CB8AC3E}">
        <p14:creationId xmlns:p14="http://schemas.microsoft.com/office/powerpoint/2010/main" val="209976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 fill="hold"/>
                                        <p:tgtEl>
                                          <p:spTgt spid="5"/>
                                        </p:tgtEl>
                                        <p:attrNameLst>
                                          <p:attrName>ppt_x</p:attrName>
                                        </p:attrNameLst>
                                      </p:cBhvr>
                                      <p:tavLst>
                                        <p:tav tm="0">
                                          <p:val>
                                            <p:strVal val="1+#ppt_w/2"/>
                                          </p:val>
                                        </p:tav>
                                        <p:tav tm="100000">
                                          <p:val>
                                            <p:strVal val="#ppt_x"/>
                                          </p:val>
                                        </p:tav>
                                      </p:tavLst>
                                    </p:anim>
                                    <p:anim calcmode="lin" valueType="num">
                                      <p:cBhvr additive="base">
                                        <p:cTn id="8" dur="1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 fill="hold"/>
                                        <p:tgtEl>
                                          <p:spTgt spid="8"/>
                                        </p:tgtEl>
                                        <p:attrNameLst>
                                          <p:attrName>ppt_x</p:attrName>
                                        </p:attrNameLst>
                                      </p:cBhvr>
                                      <p:tavLst>
                                        <p:tav tm="0">
                                          <p:val>
                                            <p:strVal val="1+#ppt_w/2"/>
                                          </p:val>
                                        </p:tav>
                                        <p:tav tm="100000">
                                          <p:val>
                                            <p:strVal val="#ppt_x"/>
                                          </p:val>
                                        </p:tav>
                                      </p:tavLst>
                                    </p:anim>
                                    <p:anim calcmode="lin" valueType="num">
                                      <p:cBhvr additive="base">
                                        <p:cTn id="12" dur="1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F403-4028-47F0-9A15-4F703CD4A04F}"/>
              </a:ext>
            </a:extLst>
          </p:cNvPr>
          <p:cNvSpPr>
            <a:spLocks noGrp="1"/>
          </p:cNvSpPr>
          <p:nvPr>
            <p:ph type="title"/>
          </p:nvPr>
        </p:nvSpPr>
        <p:spPr>
          <a:xfrm>
            <a:off x="277626" y="328700"/>
            <a:ext cx="7606910" cy="787021"/>
          </a:xfrm>
        </p:spPr>
        <p:txBody>
          <a:bodyPr/>
          <a:lstStyle/>
          <a:p>
            <a:r>
              <a:rPr lang="en-US" sz="4200" b="1" dirty="0"/>
              <a:t>Styling the table and labels</a:t>
            </a:r>
          </a:p>
        </p:txBody>
      </p:sp>
      <p:sp>
        <p:nvSpPr>
          <p:cNvPr id="3" name="Content Placeholder 2">
            <a:extLst>
              <a:ext uri="{FF2B5EF4-FFF2-40B4-BE49-F238E27FC236}">
                <a16:creationId xmlns:a16="http://schemas.microsoft.com/office/drawing/2014/main" id="{B48FF3CF-CFD9-4070-BDA7-F7DFAA74C4E5}"/>
              </a:ext>
            </a:extLst>
          </p:cNvPr>
          <p:cNvSpPr>
            <a:spLocks noGrp="1"/>
          </p:cNvSpPr>
          <p:nvPr>
            <p:ph idx="1"/>
          </p:nvPr>
        </p:nvSpPr>
        <p:spPr>
          <a:xfrm>
            <a:off x="5493674" y="1569492"/>
            <a:ext cx="6698326" cy="2709341"/>
          </a:xfrm>
        </p:spPr>
        <p:txBody>
          <a:bodyPr>
            <a:normAutofit lnSpcReduction="10000"/>
          </a:bodyPr>
          <a:lstStyle/>
          <a:p>
            <a:r>
              <a:rPr lang="en-US" dirty="0"/>
              <a:t>Move the table and labels to the center of the browser</a:t>
            </a:r>
          </a:p>
          <a:p>
            <a:endParaRPr lang="en-US" dirty="0"/>
          </a:p>
          <a:p>
            <a:r>
              <a:rPr lang="en-US" dirty="0"/>
              <a:t>Add border for table</a:t>
            </a:r>
          </a:p>
          <a:p>
            <a:endParaRPr lang="en-US" dirty="0"/>
          </a:p>
          <a:p>
            <a:r>
              <a:rPr lang="en-US" dirty="0"/>
              <a:t>Change the item spacing in the labels to match the table width and length</a:t>
            </a:r>
          </a:p>
        </p:txBody>
      </p:sp>
      <p:pic>
        <p:nvPicPr>
          <p:cNvPr id="7" name="Picture 6">
            <a:extLst>
              <a:ext uri="{FF2B5EF4-FFF2-40B4-BE49-F238E27FC236}">
                <a16:creationId xmlns:a16="http://schemas.microsoft.com/office/drawing/2014/main" id="{44A3FF19-AC52-44A9-967F-F849E647D39E}"/>
              </a:ext>
            </a:extLst>
          </p:cNvPr>
          <p:cNvPicPr>
            <a:picLocks noChangeAspect="1"/>
          </p:cNvPicPr>
          <p:nvPr/>
        </p:nvPicPr>
        <p:blipFill rotWithShape="1">
          <a:blip r:embed="rId3">
            <a:extLst>
              <a:ext uri="{28A0092B-C50C-407E-A947-70E740481C1C}">
                <a14:useLocalDpi xmlns:a14="http://schemas.microsoft.com/office/drawing/2010/main" val="0"/>
              </a:ext>
            </a:extLst>
          </a:blip>
          <a:srcRect l="5013" t="1970" r="4849" b="3434"/>
          <a:stretch/>
        </p:blipFill>
        <p:spPr>
          <a:xfrm>
            <a:off x="277626" y="1569493"/>
            <a:ext cx="5116324" cy="4960384"/>
          </a:xfrm>
          <a:prstGeom prst="rect">
            <a:avLst/>
          </a:prstGeom>
        </p:spPr>
      </p:pic>
    </p:spTree>
    <p:extLst>
      <p:ext uri="{BB962C8B-B14F-4D97-AF65-F5344CB8AC3E}">
        <p14:creationId xmlns:p14="http://schemas.microsoft.com/office/powerpoint/2010/main" val="55021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F403-4028-47F0-9A15-4F703CD4A04F}"/>
              </a:ext>
            </a:extLst>
          </p:cNvPr>
          <p:cNvSpPr>
            <a:spLocks noGrp="1"/>
          </p:cNvSpPr>
          <p:nvPr>
            <p:ph type="title"/>
          </p:nvPr>
        </p:nvSpPr>
        <p:spPr>
          <a:xfrm>
            <a:off x="277626" y="328700"/>
            <a:ext cx="7606910" cy="787021"/>
          </a:xfrm>
        </p:spPr>
        <p:txBody>
          <a:bodyPr/>
          <a:lstStyle/>
          <a:p>
            <a:r>
              <a:rPr lang="en-US" sz="4400" b="1" dirty="0"/>
              <a:t>Adding images into cells</a:t>
            </a:r>
            <a:endParaRPr lang="en-US" sz="4200" b="1" dirty="0"/>
          </a:p>
        </p:txBody>
      </p:sp>
      <p:sp>
        <p:nvSpPr>
          <p:cNvPr id="3" name="Content Placeholder 2">
            <a:extLst>
              <a:ext uri="{FF2B5EF4-FFF2-40B4-BE49-F238E27FC236}">
                <a16:creationId xmlns:a16="http://schemas.microsoft.com/office/drawing/2014/main" id="{B48FF3CF-CFD9-4070-BDA7-F7DFAA74C4E5}"/>
              </a:ext>
            </a:extLst>
          </p:cNvPr>
          <p:cNvSpPr>
            <a:spLocks noGrp="1"/>
          </p:cNvSpPr>
          <p:nvPr>
            <p:ph idx="1"/>
          </p:nvPr>
        </p:nvSpPr>
        <p:spPr>
          <a:xfrm>
            <a:off x="5493674" y="1569493"/>
            <a:ext cx="6698326" cy="1718159"/>
          </a:xfrm>
        </p:spPr>
        <p:txBody>
          <a:bodyPr>
            <a:normAutofit lnSpcReduction="10000"/>
          </a:bodyPr>
          <a:lstStyle/>
          <a:p>
            <a:r>
              <a:rPr lang="en-US" sz="1900" dirty="0"/>
              <a:t>Add the image to the div inside of the cell</a:t>
            </a:r>
          </a:p>
          <a:p>
            <a:endParaRPr lang="en-US" sz="1900" dirty="0"/>
          </a:p>
          <a:p>
            <a:r>
              <a:rPr lang="en-US" sz="1900" dirty="0"/>
              <a:t>Set the image to fit inside of the cell by setting the its position relative to the cell and setting the cell to contain the image</a:t>
            </a:r>
          </a:p>
        </p:txBody>
      </p:sp>
      <p:pic>
        <p:nvPicPr>
          <p:cNvPr id="7" name="Picture 6">
            <a:extLst>
              <a:ext uri="{FF2B5EF4-FFF2-40B4-BE49-F238E27FC236}">
                <a16:creationId xmlns:a16="http://schemas.microsoft.com/office/drawing/2014/main" id="{44A3FF19-AC52-44A9-967F-F849E647D39E}"/>
              </a:ext>
            </a:extLst>
          </p:cNvPr>
          <p:cNvPicPr>
            <a:picLocks noChangeAspect="1"/>
          </p:cNvPicPr>
          <p:nvPr/>
        </p:nvPicPr>
        <p:blipFill rotWithShape="1">
          <a:blip r:embed="rId3">
            <a:extLst>
              <a:ext uri="{28A0092B-C50C-407E-A947-70E740481C1C}">
                <a14:useLocalDpi xmlns:a14="http://schemas.microsoft.com/office/drawing/2010/main" val="0"/>
              </a:ext>
            </a:extLst>
          </a:blip>
          <a:srcRect l="5013" t="1970" r="4849" b="3434"/>
          <a:stretch/>
        </p:blipFill>
        <p:spPr>
          <a:xfrm>
            <a:off x="277626" y="1569493"/>
            <a:ext cx="5116324" cy="4960384"/>
          </a:xfrm>
          <a:prstGeom prst="rect">
            <a:avLst/>
          </a:prstGeom>
        </p:spPr>
      </p:pic>
      <p:pic>
        <p:nvPicPr>
          <p:cNvPr id="5" name="Picture 4">
            <a:extLst>
              <a:ext uri="{FF2B5EF4-FFF2-40B4-BE49-F238E27FC236}">
                <a16:creationId xmlns:a16="http://schemas.microsoft.com/office/drawing/2014/main" id="{3A0F5D7F-A2CB-490C-9DC5-05A2C91C3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3674" y="4982217"/>
            <a:ext cx="3026534" cy="1547083"/>
          </a:xfrm>
          <a:prstGeom prst="rect">
            <a:avLst/>
          </a:prstGeom>
        </p:spPr>
      </p:pic>
    </p:spTree>
    <p:extLst>
      <p:ext uri="{BB962C8B-B14F-4D97-AF65-F5344CB8AC3E}">
        <p14:creationId xmlns:p14="http://schemas.microsoft.com/office/powerpoint/2010/main" val="235675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 fill="hold"/>
                                        <p:tgtEl>
                                          <p:spTgt spid="5"/>
                                        </p:tgtEl>
                                        <p:attrNameLst>
                                          <p:attrName>ppt_x</p:attrName>
                                        </p:attrNameLst>
                                      </p:cBhvr>
                                      <p:tavLst>
                                        <p:tav tm="0">
                                          <p:val>
                                            <p:strVal val="#ppt_x"/>
                                          </p:val>
                                        </p:tav>
                                        <p:tav tm="100000">
                                          <p:val>
                                            <p:strVal val="#ppt_x"/>
                                          </p:val>
                                        </p:tav>
                                      </p:tavLst>
                                    </p:anim>
                                    <p:anim calcmode="lin" valueType="num">
                                      <p:cBhvr additive="base">
                                        <p:cTn id="8" dur="1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998E-80B4-43E4-B887-59337C3953DC}"/>
              </a:ext>
            </a:extLst>
          </p:cNvPr>
          <p:cNvSpPr>
            <a:spLocks noGrp="1"/>
          </p:cNvSpPr>
          <p:nvPr>
            <p:ph type="title"/>
          </p:nvPr>
        </p:nvSpPr>
        <p:spPr>
          <a:xfrm>
            <a:off x="314568" y="423079"/>
            <a:ext cx="9000028" cy="740391"/>
          </a:xfrm>
        </p:spPr>
        <p:txBody>
          <a:bodyPr>
            <a:normAutofit/>
          </a:bodyPr>
          <a:lstStyle/>
          <a:p>
            <a:r>
              <a:rPr lang="en-US" sz="4200" b="1" dirty="0"/>
              <a:t>Selecting and deselecting cells</a:t>
            </a:r>
          </a:p>
        </p:txBody>
      </p:sp>
      <p:sp>
        <p:nvSpPr>
          <p:cNvPr id="3" name="Content Placeholder 2">
            <a:extLst>
              <a:ext uri="{FF2B5EF4-FFF2-40B4-BE49-F238E27FC236}">
                <a16:creationId xmlns:a16="http://schemas.microsoft.com/office/drawing/2014/main" id="{030ED722-E910-40BA-968E-11E2264B0C74}"/>
              </a:ext>
            </a:extLst>
          </p:cNvPr>
          <p:cNvSpPr>
            <a:spLocks noGrp="1"/>
          </p:cNvSpPr>
          <p:nvPr>
            <p:ph type="body" sz="half" idx="2"/>
          </p:nvPr>
        </p:nvSpPr>
        <p:spPr>
          <a:xfrm>
            <a:off x="314568" y="4215450"/>
            <a:ext cx="9477701" cy="2069343"/>
          </a:xfrm>
        </p:spPr>
        <p:txBody>
          <a:bodyPr>
            <a:noAutofit/>
          </a:bodyPr>
          <a:lstStyle/>
          <a:p>
            <a:r>
              <a:rPr lang="en-US" sz="1600" dirty="0"/>
              <a:t>Select() to decide if it should highlight or unhighlight the clicked cell based on clicked</a:t>
            </a:r>
          </a:p>
          <a:p>
            <a:endParaRPr lang="en-US" sz="1600" dirty="0"/>
          </a:p>
          <a:p>
            <a:r>
              <a:rPr lang="en-US" sz="1600" dirty="0"/>
              <a:t>Highlight() highlights the cell</a:t>
            </a:r>
          </a:p>
          <a:p>
            <a:endParaRPr lang="en-US" sz="1600" dirty="0"/>
          </a:p>
          <a:p>
            <a:r>
              <a:rPr lang="en-US" sz="1600" dirty="0"/>
              <a:t>Unhighlight() unhighlights the cell</a:t>
            </a:r>
          </a:p>
        </p:txBody>
      </p:sp>
      <p:grpSp>
        <p:nvGrpSpPr>
          <p:cNvPr id="7" name="Group 6">
            <a:extLst>
              <a:ext uri="{FF2B5EF4-FFF2-40B4-BE49-F238E27FC236}">
                <a16:creationId xmlns:a16="http://schemas.microsoft.com/office/drawing/2014/main" id="{5A1A547A-1213-4BED-8F7F-B39CAF90396C}"/>
              </a:ext>
            </a:extLst>
          </p:cNvPr>
          <p:cNvGrpSpPr/>
          <p:nvPr/>
        </p:nvGrpSpPr>
        <p:grpSpPr>
          <a:xfrm>
            <a:off x="314568" y="1719614"/>
            <a:ext cx="10713494" cy="2178528"/>
            <a:chOff x="1230888" y="1105469"/>
            <a:chExt cx="10008044" cy="2088109"/>
          </a:xfrm>
        </p:grpSpPr>
        <p:pic>
          <p:nvPicPr>
            <p:cNvPr id="5" name="Content Placeholder 4">
              <a:extLst>
                <a:ext uri="{FF2B5EF4-FFF2-40B4-BE49-F238E27FC236}">
                  <a16:creationId xmlns:a16="http://schemas.microsoft.com/office/drawing/2014/main" id="{912DC5AA-69A7-4155-A5A2-F0CF972E6F65}"/>
                </a:ext>
              </a:extLst>
            </p:cNvPr>
            <p:cNvPicPr>
              <a:picLocks noChangeAspect="1"/>
            </p:cNvPicPr>
            <p:nvPr/>
          </p:nvPicPr>
          <p:blipFill rotWithShape="1">
            <a:blip r:embed="rId3">
              <a:extLst>
                <a:ext uri="{28A0092B-C50C-407E-A947-70E740481C1C}">
                  <a14:useLocalDpi xmlns:a14="http://schemas.microsoft.com/office/drawing/2010/main" val="0"/>
                </a:ext>
              </a:extLst>
            </a:blip>
            <a:srcRect l="3507" t="21841" r="4325" b="57051"/>
            <a:stretch/>
          </p:blipFill>
          <p:spPr>
            <a:xfrm>
              <a:off x="1230888" y="1105469"/>
              <a:ext cx="10008044" cy="1009934"/>
            </a:xfrm>
            <a:prstGeom prst="roundRect">
              <a:avLst>
                <a:gd name="adj" fmla="val 0"/>
              </a:avLst>
            </a:prstGeom>
            <a:effectLst>
              <a:outerShdw blurRad="50800" dist="50800" dir="5400000" algn="tl" rotWithShape="0">
                <a:srgbClr val="000000">
                  <a:alpha val="43000"/>
                </a:srgbClr>
              </a:outerShdw>
            </a:effectLst>
          </p:spPr>
        </p:pic>
        <p:pic>
          <p:nvPicPr>
            <p:cNvPr id="6" name="Content Placeholder 4">
              <a:extLst>
                <a:ext uri="{FF2B5EF4-FFF2-40B4-BE49-F238E27FC236}">
                  <a16:creationId xmlns:a16="http://schemas.microsoft.com/office/drawing/2014/main" id="{AB436F51-D7D1-4D12-ACA4-547272790026}"/>
                </a:ext>
              </a:extLst>
            </p:cNvPr>
            <p:cNvPicPr>
              <a:picLocks noChangeAspect="1"/>
            </p:cNvPicPr>
            <p:nvPr/>
          </p:nvPicPr>
          <p:blipFill rotWithShape="1">
            <a:blip r:embed="rId3">
              <a:extLst>
                <a:ext uri="{28A0092B-C50C-407E-A947-70E740481C1C}">
                  <a14:useLocalDpi xmlns:a14="http://schemas.microsoft.com/office/drawing/2010/main" val="0"/>
                </a:ext>
              </a:extLst>
            </a:blip>
            <a:srcRect l="3507" t="69476" r="4325" b="7990"/>
            <a:stretch/>
          </p:blipFill>
          <p:spPr>
            <a:xfrm>
              <a:off x="1230888" y="2115403"/>
              <a:ext cx="10008044" cy="1078175"/>
            </a:xfrm>
            <a:prstGeom prst="roundRect">
              <a:avLst>
                <a:gd name="adj" fmla="val 0"/>
              </a:avLst>
            </a:prstGeom>
            <a:effectLst>
              <a:outerShdw blurRad="50800" dist="50800" dir="5400000" algn="tl" rotWithShape="0">
                <a:srgbClr val="000000">
                  <a:alpha val="43000"/>
                </a:srgbClr>
              </a:outerShdw>
            </a:effectLst>
          </p:spPr>
        </p:pic>
      </p:grpSp>
    </p:spTree>
    <p:extLst>
      <p:ext uri="{BB962C8B-B14F-4D97-AF65-F5344CB8AC3E}">
        <p14:creationId xmlns:p14="http://schemas.microsoft.com/office/powerpoint/2010/main" val="23430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6901CC-268D-48E4-860A-1FC57B1C8AAA}"/>
              </a:ext>
            </a:extLst>
          </p:cNvPr>
          <p:cNvSpPr>
            <a:spLocks noGrp="1"/>
          </p:cNvSpPr>
          <p:nvPr>
            <p:ph type="title"/>
          </p:nvPr>
        </p:nvSpPr>
        <p:spPr>
          <a:xfrm>
            <a:off x="655849" y="605659"/>
            <a:ext cx="9404723" cy="1400530"/>
          </a:xfrm>
        </p:spPr>
        <p:txBody>
          <a:bodyPr/>
          <a:lstStyle/>
          <a:p>
            <a:r>
              <a:rPr lang="en-US" b="1" dirty="0"/>
              <a:t>Highlighting cells</a:t>
            </a:r>
          </a:p>
        </p:txBody>
      </p:sp>
      <p:sp>
        <p:nvSpPr>
          <p:cNvPr id="11" name="Text Placeholder 10">
            <a:extLst>
              <a:ext uri="{FF2B5EF4-FFF2-40B4-BE49-F238E27FC236}">
                <a16:creationId xmlns:a16="http://schemas.microsoft.com/office/drawing/2014/main" id="{011891E3-0654-453F-A31C-656F49D044E8}"/>
              </a:ext>
            </a:extLst>
          </p:cNvPr>
          <p:cNvSpPr>
            <a:spLocks noGrp="1"/>
          </p:cNvSpPr>
          <p:nvPr>
            <p:ph type="body" idx="1"/>
          </p:nvPr>
        </p:nvSpPr>
        <p:spPr>
          <a:xfrm>
            <a:off x="7120522" y="4172639"/>
            <a:ext cx="2940050" cy="576262"/>
          </a:xfrm>
        </p:spPr>
        <p:txBody>
          <a:bodyPr/>
          <a:lstStyle/>
          <a:p>
            <a:r>
              <a:rPr lang="en-US" dirty="0"/>
              <a:t>Highlight function</a:t>
            </a:r>
          </a:p>
        </p:txBody>
      </p:sp>
      <p:sp>
        <p:nvSpPr>
          <p:cNvPr id="14" name="Text Placeholder 13">
            <a:extLst>
              <a:ext uri="{FF2B5EF4-FFF2-40B4-BE49-F238E27FC236}">
                <a16:creationId xmlns:a16="http://schemas.microsoft.com/office/drawing/2014/main" id="{C9BD5BE5-B133-4A3A-82F6-EED768EE7C81}"/>
              </a:ext>
            </a:extLst>
          </p:cNvPr>
          <p:cNvSpPr>
            <a:spLocks noGrp="1"/>
          </p:cNvSpPr>
          <p:nvPr>
            <p:ph type="body" sz="half" idx="18"/>
          </p:nvPr>
        </p:nvSpPr>
        <p:spPr/>
        <p:txBody>
          <a:bodyPr/>
          <a:lstStyle/>
          <a:p>
            <a:endParaRPr lang="en-US" dirty="0"/>
          </a:p>
        </p:txBody>
      </p:sp>
      <p:sp>
        <p:nvSpPr>
          <p:cNvPr id="12" name="Text Placeholder 11">
            <a:extLst>
              <a:ext uri="{FF2B5EF4-FFF2-40B4-BE49-F238E27FC236}">
                <a16:creationId xmlns:a16="http://schemas.microsoft.com/office/drawing/2014/main" id="{B2AA677F-5241-4A31-89CB-194B830DAC46}"/>
              </a:ext>
            </a:extLst>
          </p:cNvPr>
          <p:cNvSpPr>
            <a:spLocks noGrp="1"/>
          </p:cNvSpPr>
          <p:nvPr>
            <p:ph type="body" sz="quarter" idx="3"/>
          </p:nvPr>
        </p:nvSpPr>
        <p:spPr>
          <a:xfrm>
            <a:off x="657225" y="4172639"/>
            <a:ext cx="2930525" cy="576262"/>
          </a:xfrm>
        </p:spPr>
        <p:txBody>
          <a:bodyPr/>
          <a:lstStyle/>
          <a:p>
            <a:r>
              <a:rPr lang="en-US" dirty="0"/>
              <a:t>Unhighlighted cell</a:t>
            </a:r>
          </a:p>
        </p:txBody>
      </p:sp>
      <p:sp>
        <p:nvSpPr>
          <p:cNvPr id="15" name="Text Placeholder 14">
            <a:extLst>
              <a:ext uri="{FF2B5EF4-FFF2-40B4-BE49-F238E27FC236}">
                <a16:creationId xmlns:a16="http://schemas.microsoft.com/office/drawing/2014/main" id="{FE97B5C5-69CA-4A4F-A327-839C0091793F}"/>
              </a:ext>
            </a:extLst>
          </p:cNvPr>
          <p:cNvSpPr>
            <a:spLocks noGrp="1"/>
          </p:cNvSpPr>
          <p:nvPr>
            <p:ph type="body" sz="half" idx="19"/>
          </p:nvPr>
        </p:nvSpPr>
        <p:spPr/>
        <p:txBody>
          <a:bodyPr/>
          <a:lstStyle/>
          <a:p>
            <a:endParaRPr lang="en-US" dirty="0"/>
          </a:p>
        </p:txBody>
      </p:sp>
      <p:sp>
        <p:nvSpPr>
          <p:cNvPr id="13" name="Text Placeholder 12">
            <a:extLst>
              <a:ext uri="{FF2B5EF4-FFF2-40B4-BE49-F238E27FC236}">
                <a16:creationId xmlns:a16="http://schemas.microsoft.com/office/drawing/2014/main" id="{E93F391D-4E37-4869-87A6-10C46EB7D714}"/>
              </a:ext>
            </a:extLst>
          </p:cNvPr>
          <p:cNvSpPr>
            <a:spLocks noGrp="1"/>
          </p:cNvSpPr>
          <p:nvPr>
            <p:ph type="body" sz="quarter" idx="13"/>
          </p:nvPr>
        </p:nvSpPr>
        <p:spPr>
          <a:xfrm>
            <a:off x="3882415" y="4172639"/>
            <a:ext cx="2932113" cy="576262"/>
          </a:xfrm>
        </p:spPr>
        <p:txBody>
          <a:bodyPr/>
          <a:lstStyle/>
          <a:p>
            <a:r>
              <a:rPr lang="en-US" dirty="0"/>
              <a:t>Highlighted cell</a:t>
            </a:r>
          </a:p>
        </p:txBody>
      </p:sp>
      <p:sp>
        <p:nvSpPr>
          <p:cNvPr id="16" name="Text Placeholder 15">
            <a:extLst>
              <a:ext uri="{FF2B5EF4-FFF2-40B4-BE49-F238E27FC236}">
                <a16:creationId xmlns:a16="http://schemas.microsoft.com/office/drawing/2014/main" id="{05D024A0-FBC4-4D5C-B597-DA346EA2E75B}"/>
              </a:ext>
            </a:extLst>
          </p:cNvPr>
          <p:cNvSpPr>
            <a:spLocks noGrp="1"/>
          </p:cNvSpPr>
          <p:nvPr>
            <p:ph type="body" sz="half" idx="20"/>
          </p:nvPr>
        </p:nvSpPr>
        <p:spPr>
          <a:xfrm>
            <a:off x="7124575" y="4827208"/>
            <a:ext cx="4414962" cy="659189"/>
          </a:xfrm>
        </p:spPr>
        <p:txBody>
          <a:bodyPr>
            <a:normAutofit fontScale="92500"/>
          </a:bodyPr>
          <a:lstStyle/>
          <a:p>
            <a:r>
              <a:rPr lang="en-US" dirty="0"/>
              <a:t>Set last_square to currentCell so unhighlight() can unhighlight this cell once another one is clicked</a:t>
            </a:r>
          </a:p>
        </p:txBody>
      </p:sp>
      <p:pic>
        <p:nvPicPr>
          <p:cNvPr id="7" name="Picture 6">
            <a:extLst>
              <a:ext uri="{FF2B5EF4-FFF2-40B4-BE49-F238E27FC236}">
                <a16:creationId xmlns:a16="http://schemas.microsoft.com/office/drawing/2014/main" id="{038AA1B3-BF36-4EE3-90A5-B5F721B51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822" y="2745609"/>
            <a:ext cx="1477330" cy="1366781"/>
          </a:xfrm>
          <a:prstGeom prst="rect">
            <a:avLst/>
          </a:prstGeom>
        </p:spPr>
      </p:pic>
      <p:pic>
        <p:nvPicPr>
          <p:cNvPr id="9" name="Picture 8">
            <a:extLst>
              <a:ext uri="{FF2B5EF4-FFF2-40B4-BE49-F238E27FC236}">
                <a16:creationId xmlns:a16="http://schemas.microsoft.com/office/drawing/2014/main" id="{B1E54B56-03E7-43A3-89BD-9600DC2A4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886" y="2745609"/>
            <a:ext cx="1515114" cy="1366781"/>
          </a:xfrm>
          <a:prstGeom prst="rect">
            <a:avLst/>
          </a:prstGeom>
        </p:spPr>
      </p:pic>
      <p:pic>
        <p:nvPicPr>
          <p:cNvPr id="30" name="Picture 29">
            <a:extLst>
              <a:ext uri="{FF2B5EF4-FFF2-40B4-BE49-F238E27FC236}">
                <a16:creationId xmlns:a16="http://schemas.microsoft.com/office/drawing/2014/main" id="{89FAA569-11E2-4AA3-A9A7-B0B8E4CD7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9193" y="2210937"/>
            <a:ext cx="4608620" cy="1961702"/>
          </a:xfrm>
          <a:prstGeom prst="rect">
            <a:avLst/>
          </a:prstGeom>
        </p:spPr>
      </p:pic>
    </p:spTree>
    <p:extLst>
      <p:ext uri="{BB962C8B-B14F-4D97-AF65-F5344CB8AC3E}">
        <p14:creationId xmlns:p14="http://schemas.microsoft.com/office/powerpoint/2010/main" val="234854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4140C-F179-4E5D-A27B-0055AE4EC078}"/>
              </a:ext>
            </a:extLst>
          </p:cNvPr>
          <p:cNvSpPr>
            <a:spLocks noGrp="1"/>
          </p:cNvSpPr>
          <p:nvPr>
            <p:ph type="title"/>
          </p:nvPr>
        </p:nvSpPr>
        <p:spPr>
          <a:xfrm>
            <a:off x="607325" y="402257"/>
            <a:ext cx="6066430" cy="779722"/>
          </a:xfrm>
        </p:spPr>
        <p:txBody>
          <a:bodyPr/>
          <a:lstStyle/>
          <a:p>
            <a:r>
              <a:rPr lang="en-US" sz="4200" b="1" dirty="0"/>
              <a:t>Tracking player turn</a:t>
            </a:r>
          </a:p>
        </p:txBody>
      </p:sp>
      <p:sp>
        <p:nvSpPr>
          <p:cNvPr id="3" name="Content Placeholder 2">
            <a:extLst>
              <a:ext uri="{FF2B5EF4-FFF2-40B4-BE49-F238E27FC236}">
                <a16:creationId xmlns:a16="http://schemas.microsoft.com/office/drawing/2014/main" id="{546D9AD2-F9B6-43A4-AAA2-A320AF29F4FF}"/>
              </a:ext>
            </a:extLst>
          </p:cNvPr>
          <p:cNvSpPr>
            <a:spLocks noGrp="1"/>
          </p:cNvSpPr>
          <p:nvPr>
            <p:ph idx="1"/>
          </p:nvPr>
        </p:nvSpPr>
        <p:spPr>
          <a:xfrm>
            <a:off x="6923098" y="996845"/>
            <a:ext cx="5195997" cy="2874779"/>
          </a:xfrm>
        </p:spPr>
        <p:txBody>
          <a:bodyPr/>
          <a:lstStyle/>
          <a:p>
            <a:r>
              <a:rPr lang="en-US" dirty="0"/>
              <a:t>Use a turn counter that it incremented every time a valid move is made</a:t>
            </a:r>
          </a:p>
          <a:p>
            <a:endParaRPr lang="en-US" dirty="0"/>
          </a:p>
          <a:p>
            <a:r>
              <a:rPr lang="en-US" dirty="0"/>
              <a:t>Starting side is white</a:t>
            </a:r>
          </a:p>
        </p:txBody>
      </p:sp>
      <p:pic>
        <p:nvPicPr>
          <p:cNvPr id="9" name="Picture 8">
            <a:extLst>
              <a:ext uri="{FF2B5EF4-FFF2-40B4-BE49-F238E27FC236}">
                <a16:creationId xmlns:a16="http://schemas.microsoft.com/office/drawing/2014/main" id="{ADB97A49-1F7E-4767-BE05-81D4A93D8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3" y="5295331"/>
            <a:ext cx="2267525" cy="653701"/>
          </a:xfrm>
          <a:prstGeom prst="rect">
            <a:avLst/>
          </a:prstGeom>
        </p:spPr>
      </p:pic>
      <p:pic>
        <p:nvPicPr>
          <p:cNvPr id="11" name="Picture 10">
            <a:extLst>
              <a:ext uri="{FF2B5EF4-FFF2-40B4-BE49-F238E27FC236}">
                <a16:creationId xmlns:a16="http://schemas.microsoft.com/office/drawing/2014/main" id="{C36250EB-72AC-4394-8C10-D30CA808C33C}"/>
              </a:ext>
            </a:extLst>
          </p:cNvPr>
          <p:cNvPicPr>
            <a:picLocks noChangeAspect="1"/>
          </p:cNvPicPr>
          <p:nvPr/>
        </p:nvPicPr>
        <p:blipFill rotWithShape="1">
          <a:blip r:embed="rId4">
            <a:extLst>
              <a:ext uri="{28A0092B-C50C-407E-A947-70E740481C1C}">
                <a14:useLocalDpi xmlns:a14="http://schemas.microsoft.com/office/drawing/2010/main" val="0"/>
              </a:ext>
            </a:extLst>
          </a:blip>
          <a:srcRect b="25418"/>
          <a:stretch/>
        </p:blipFill>
        <p:spPr>
          <a:xfrm>
            <a:off x="72905" y="1562669"/>
            <a:ext cx="6755243" cy="1866331"/>
          </a:xfrm>
          <a:prstGeom prst="rect">
            <a:avLst/>
          </a:prstGeom>
        </p:spPr>
      </p:pic>
      <p:pic>
        <p:nvPicPr>
          <p:cNvPr id="13" name="Picture 12">
            <a:extLst>
              <a:ext uri="{FF2B5EF4-FFF2-40B4-BE49-F238E27FC236}">
                <a16:creationId xmlns:a16="http://schemas.microsoft.com/office/drawing/2014/main" id="{0538D6DD-8630-456D-BF7F-E16CF66DE8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5" y="3735610"/>
            <a:ext cx="9213662" cy="1179031"/>
          </a:xfrm>
          <a:prstGeom prst="rect">
            <a:avLst/>
          </a:prstGeom>
        </p:spPr>
      </p:pic>
    </p:spTree>
    <p:extLst>
      <p:ext uri="{BB962C8B-B14F-4D97-AF65-F5344CB8AC3E}">
        <p14:creationId xmlns:p14="http://schemas.microsoft.com/office/powerpoint/2010/main" val="277839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2C2F-B0BF-42C9-ACF2-31A71177250D}"/>
              </a:ext>
            </a:extLst>
          </p:cNvPr>
          <p:cNvSpPr>
            <a:spLocks noGrp="1"/>
          </p:cNvSpPr>
          <p:nvPr>
            <p:ph type="title"/>
          </p:nvPr>
        </p:nvSpPr>
        <p:spPr>
          <a:xfrm>
            <a:off x="350964" y="268304"/>
            <a:ext cx="9404723" cy="1400530"/>
          </a:xfrm>
        </p:spPr>
        <p:txBody>
          <a:bodyPr/>
          <a:lstStyle/>
          <a:p>
            <a:r>
              <a:rPr lang="en-US" b="1" dirty="0"/>
              <a:t>Setting up the variables</a:t>
            </a:r>
          </a:p>
        </p:txBody>
      </p:sp>
      <p:sp>
        <p:nvSpPr>
          <p:cNvPr id="11" name="Content Placeholder 10">
            <a:extLst>
              <a:ext uri="{FF2B5EF4-FFF2-40B4-BE49-F238E27FC236}">
                <a16:creationId xmlns:a16="http://schemas.microsoft.com/office/drawing/2014/main" id="{F16850DB-B14D-4936-8F43-764F292A201E}"/>
              </a:ext>
            </a:extLst>
          </p:cNvPr>
          <p:cNvSpPr>
            <a:spLocks noGrp="1"/>
          </p:cNvSpPr>
          <p:nvPr>
            <p:ph idx="1"/>
          </p:nvPr>
        </p:nvSpPr>
        <p:spPr>
          <a:xfrm>
            <a:off x="1054551" y="1224798"/>
            <a:ext cx="8946541" cy="4195481"/>
          </a:xfrm>
        </p:spPr>
        <p:txBody>
          <a:bodyPr/>
          <a:lstStyle/>
          <a:p>
            <a:r>
              <a:rPr lang="en-US" dirty="0"/>
              <a:t>Set currentCell to the row and column attribute saved in starting[]</a:t>
            </a:r>
          </a:p>
          <a:p>
            <a:r>
              <a:rPr lang="en-US" dirty="0"/>
              <a:t>Get srcImg of currentCell  and implement colorReg to get startingColor and endingColor</a:t>
            </a:r>
          </a:p>
          <a:p>
            <a:pPr lvl="1"/>
            <a:r>
              <a:rPr lang="en-US" dirty="0"/>
              <a:t>Determine if 2 pieces are the same color</a:t>
            </a:r>
          </a:p>
          <a:p>
            <a:pPr lvl="2"/>
            <a:r>
              <a:rPr lang="en-US" dirty="0"/>
              <a:t>If it is, prevent them from capturing each other</a:t>
            </a:r>
          </a:p>
          <a:p>
            <a:r>
              <a:rPr lang="en-US" dirty="0"/>
              <a:t>Save the image of currentCell to img variable</a:t>
            </a:r>
          </a:p>
        </p:txBody>
      </p:sp>
      <p:pic>
        <p:nvPicPr>
          <p:cNvPr id="4" name="Picture 3">
            <a:extLst>
              <a:ext uri="{FF2B5EF4-FFF2-40B4-BE49-F238E27FC236}">
                <a16:creationId xmlns:a16="http://schemas.microsoft.com/office/drawing/2014/main" id="{7A45EC72-A877-4897-A047-965089218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5" y="3702571"/>
            <a:ext cx="12017556" cy="3058868"/>
          </a:xfrm>
          <a:prstGeom prst="rect">
            <a:avLst/>
          </a:prstGeom>
        </p:spPr>
      </p:pic>
    </p:spTree>
    <p:extLst>
      <p:ext uri="{BB962C8B-B14F-4D97-AF65-F5344CB8AC3E}">
        <p14:creationId xmlns:p14="http://schemas.microsoft.com/office/powerpoint/2010/main" val="108033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F115-5DB4-4C35-888A-26AFB991F1C6}"/>
              </a:ext>
            </a:extLst>
          </p:cNvPr>
          <p:cNvSpPr>
            <a:spLocks noGrp="1"/>
          </p:cNvSpPr>
          <p:nvPr>
            <p:ph type="title"/>
          </p:nvPr>
        </p:nvSpPr>
        <p:spPr>
          <a:xfrm>
            <a:off x="506684" y="485384"/>
            <a:ext cx="9046748" cy="630072"/>
          </a:xfrm>
        </p:spPr>
        <p:txBody>
          <a:bodyPr/>
          <a:lstStyle/>
          <a:p>
            <a:r>
              <a:rPr lang="en-US" sz="4200" b="1" dirty="0"/>
              <a:t>Moving the image between cells</a:t>
            </a:r>
          </a:p>
        </p:txBody>
      </p:sp>
      <p:sp>
        <p:nvSpPr>
          <p:cNvPr id="3" name="Content Placeholder 2">
            <a:extLst>
              <a:ext uri="{FF2B5EF4-FFF2-40B4-BE49-F238E27FC236}">
                <a16:creationId xmlns:a16="http://schemas.microsoft.com/office/drawing/2014/main" id="{5D381A91-363A-4B62-B855-6BCBCA4539E4}"/>
              </a:ext>
            </a:extLst>
          </p:cNvPr>
          <p:cNvSpPr>
            <a:spLocks noGrp="1"/>
          </p:cNvSpPr>
          <p:nvPr>
            <p:ph idx="1"/>
          </p:nvPr>
        </p:nvSpPr>
        <p:spPr>
          <a:xfrm>
            <a:off x="1852649" y="1295443"/>
            <a:ext cx="7150557" cy="1182829"/>
          </a:xfrm>
        </p:spPr>
        <p:txBody>
          <a:bodyPr>
            <a:normAutofit lnSpcReduction="10000"/>
          </a:bodyPr>
          <a:lstStyle/>
          <a:p>
            <a:r>
              <a:rPr lang="en-US" dirty="0"/>
              <a:t>Saved image (firstChild) of startingCell to </a:t>
            </a:r>
            <a:r>
              <a:rPr lang="en-US" dirty="0" err="1"/>
              <a:t>img</a:t>
            </a:r>
            <a:endParaRPr lang="en-US" dirty="0"/>
          </a:p>
          <a:p>
            <a:r>
              <a:rPr lang="en-US" dirty="0"/>
              <a:t>Update currentCell to destinationCell</a:t>
            </a:r>
          </a:p>
          <a:p>
            <a:r>
              <a:rPr lang="en-US" dirty="0"/>
              <a:t>Check if startingColor is the same as endingColor</a:t>
            </a:r>
          </a:p>
        </p:txBody>
      </p:sp>
      <p:pic>
        <p:nvPicPr>
          <p:cNvPr id="5" name="Picture 4">
            <a:extLst>
              <a:ext uri="{FF2B5EF4-FFF2-40B4-BE49-F238E27FC236}">
                <a16:creationId xmlns:a16="http://schemas.microsoft.com/office/drawing/2014/main" id="{6DD3B6EE-17E9-4E23-AC96-27F826B87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84" y="2658260"/>
            <a:ext cx="8496522" cy="4158452"/>
          </a:xfrm>
          <a:prstGeom prst="rect">
            <a:avLst/>
          </a:prstGeom>
        </p:spPr>
      </p:pic>
    </p:spTree>
    <p:extLst>
      <p:ext uri="{BB962C8B-B14F-4D97-AF65-F5344CB8AC3E}">
        <p14:creationId xmlns:p14="http://schemas.microsoft.com/office/powerpoint/2010/main" val="1178113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3685</TotalTime>
  <Words>975</Words>
  <Application>Microsoft Office PowerPoint</Application>
  <PresentationFormat>Widescreen</PresentationFormat>
  <Paragraphs>86</Paragraphs>
  <Slides>13</Slides>
  <Notes>12</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Building a chess game with HTML, CSS, and JavaScript</vt:lpstr>
      <vt:lpstr>Creating table and labels</vt:lpstr>
      <vt:lpstr>Styling the table and labels</vt:lpstr>
      <vt:lpstr>Adding images into cells</vt:lpstr>
      <vt:lpstr>Selecting and deselecting cells</vt:lpstr>
      <vt:lpstr>Highlighting cells</vt:lpstr>
      <vt:lpstr>Tracking player turn</vt:lpstr>
      <vt:lpstr>Setting up the variables</vt:lpstr>
      <vt:lpstr>Moving the image between cells</vt:lpstr>
      <vt:lpstr>Applying regex to srcImg</vt:lpstr>
      <vt:lpstr>Deciding a move’ legibility based on cell color</vt:lpstr>
      <vt:lpstr>Roadmap</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129</cp:revision>
  <dcterms:created xsi:type="dcterms:W3CDTF">2022-11-11T04:09:55Z</dcterms:created>
  <dcterms:modified xsi:type="dcterms:W3CDTF">2022-11-18T17:27:37Z</dcterms:modified>
</cp:coreProperties>
</file>