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8B22"/>
    <a:srgbClr val="B22222"/>
    <a:srgbClr val="1E9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59"/>
    <p:restoredTop sz="94652"/>
  </p:normalViewPr>
  <p:slideViewPr>
    <p:cSldViewPr snapToGrid="0">
      <p:cViewPr>
        <p:scale>
          <a:sx n="100" d="100"/>
          <a:sy n="100" d="100"/>
        </p:scale>
        <p:origin x="11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63290-FD6B-FC9C-1B03-86627DC16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FCC244-1B47-DC3D-DB9B-BDA33DF63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1D1054-3D5B-7293-FAA0-B2D9764A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F5DE-23FA-2A4B-937F-C746CAF07CB0}" type="datetimeFigureOut">
              <a:rPr lang="es-MX" smtClean="0"/>
              <a:t>20/02/25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254D01-BC9D-625B-31DF-F7C3CF39F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D87E2A-B030-3911-62A9-B7A5471F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4E3B-8EC9-2446-91BA-5E03B613E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627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2325B-E8A1-A6E7-3DA0-C0ECCFC2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E64D16-E86B-1BE1-ADE7-6916D1919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126902-905E-E7DB-F373-F0FEB34E0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F5DE-23FA-2A4B-937F-C746CAF07CB0}" type="datetimeFigureOut">
              <a:rPr lang="es-MX" smtClean="0"/>
              <a:t>20/02/25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9EC685-26F6-E55F-3009-9C36EA83F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EB5A43-F856-DF44-4B1B-1896D8B0A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4E3B-8EC9-2446-91BA-5E03B613E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006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0D92EA-F35E-CC5E-05D0-B83197AA36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EE3B5A-B67A-C3A5-0652-AF5B0AB76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7B326C-FF07-B7D3-BFED-6C272DDC4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F5DE-23FA-2A4B-937F-C746CAF07CB0}" type="datetimeFigureOut">
              <a:rPr lang="es-MX" smtClean="0"/>
              <a:t>20/02/25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1BE5CC-3B89-1603-49FE-3A291A02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61613E-C5AD-0386-28E3-FF70648C8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4E3B-8EC9-2446-91BA-5E03B613E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426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D0006-622C-88FB-9745-8DAE3160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B8A79A-BC1C-212C-9E54-0CB0C3660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22AF4E-7583-F4B6-ECA4-E251A65F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F5DE-23FA-2A4B-937F-C746CAF07CB0}" type="datetimeFigureOut">
              <a:rPr lang="es-MX" smtClean="0"/>
              <a:t>20/02/25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6DA4E0-B66A-0DC0-871F-07C58A3E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D07AEA-18A4-0964-6516-00BA08A6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4E3B-8EC9-2446-91BA-5E03B613E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856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964D7-290E-9338-936C-87D0AFF36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E95025-2903-5F8D-3E55-EE848883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90CE8A-5FAB-E7A7-C0A9-15C6845B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F5DE-23FA-2A4B-937F-C746CAF07CB0}" type="datetimeFigureOut">
              <a:rPr lang="es-MX" smtClean="0"/>
              <a:t>20/02/25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BDD43E-4F5C-9D79-BDF4-46947CEEE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D8D29C-8D0A-B207-7360-AE123EB5F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4E3B-8EC9-2446-91BA-5E03B613E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678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9A60B-1DE4-CA17-C2D5-BD8C6EB8E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1D4CCD-B15A-839C-2D4F-E19F63368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842F83-F327-55FC-CC85-BF4D98AF2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CA6BEB-325D-FF2D-2B4E-82707D512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F5DE-23FA-2A4B-937F-C746CAF07CB0}" type="datetimeFigureOut">
              <a:rPr lang="es-MX" smtClean="0"/>
              <a:t>20/02/25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91F112-2AF3-7DCA-ADBF-58DBED4E8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D66B45-2EBC-6EA9-B3B8-5F08240D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4E3B-8EC9-2446-91BA-5E03B613E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6683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AECA8-955D-9380-DDFE-EDE82F3FC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57F076-F9C1-4FF1-BEB5-6C28162B3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61023F-F50A-134F-C9C0-F894906F8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00D5B7E-EBA3-EC70-D948-EE413CC3B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9667517-3DC9-633A-5D3F-D6672F14F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2C512F1-C217-6C05-CFDA-4A66223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F5DE-23FA-2A4B-937F-C746CAF07CB0}" type="datetimeFigureOut">
              <a:rPr lang="es-MX" smtClean="0"/>
              <a:t>20/02/25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CAB0C5D-FE57-456D-E999-E9FB03C40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D085AC8-94D8-A008-4FC4-22908645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4E3B-8EC9-2446-91BA-5E03B613E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6141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BBC21-D184-1C03-A53D-D554E0EBD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DB62A5C-6A58-223D-B5E0-1938DEE8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F5DE-23FA-2A4B-937F-C746CAF07CB0}" type="datetimeFigureOut">
              <a:rPr lang="es-MX" smtClean="0"/>
              <a:t>20/02/25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21F9CB8-E8E4-8772-2BD5-F44D206F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D494CD-F548-48A7-A2A9-90D15493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4E3B-8EC9-2446-91BA-5E03B613E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933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5F4515B-0AAC-5EE5-33F9-E879960D3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F5DE-23FA-2A4B-937F-C746CAF07CB0}" type="datetimeFigureOut">
              <a:rPr lang="es-MX" smtClean="0"/>
              <a:t>20/02/25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9ACD818-3D06-844C-79D2-6B2FE5B2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2D7EBF-5F0F-B438-AB51-816EEB8AD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4E3B-8EC9-2446-91BA-5E03B613E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353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1249A-F99E-8A17-3EFE-895C7159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68525E-D5FE-54D8-4853-E79B79E2E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1E4404-3CBE-1CC3-16C2-CDD09EE93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0FC3FE-A4E9-B673-C1A1-2DFFD665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F5DE-23FA-2A4B-937F-C746CAF07CB0}" type="datetimeFigureOut">
              <a:rPr lang="es-MX" smtClean="0"/>
              <a:t>20/02/25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473C45-4169-BCCA-FC66-D5FD44BE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0000EF-CD05-F723-CA24-A197976C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4E3B-8EC9-2446-91BA-5E03B613E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7901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DC97F-A265-EF19-7D25-BBE2E9104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8C8D967-EB61-B817-25C3-C0B14201D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2893F1-B278-79FB-F85A-323971B6A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992525-B07C-6B75-F0B6-F94442CF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3F5DE-23FA-2A4B-937F-C746CAF07CB0}" type="datetimeFigureOut">
              <a:rPr lang="es-MX" smtClean="0"/>
              <a:t>20/02/25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D1CC3D-67DE-B0CF-8F07-70545818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A2B049-6CE0-8142-4D2E-B14F173D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E4E3B-8EC9-2446-91BA-5E03B613E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391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CBA4B69-3637-FFB7-7FAC-9A5A6E79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C72D76-2616-4E02-DC4A-97AE4C590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8201CB-0664-5AC6-1985-E2327B87B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83F5DE-23FA-2A4B-937F-C746CAF07CB0}" type="datetimeFigureOut">
              <a:rPr lang="es-MX" smtClean="0"/>
              <a:t>20/02/25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FF3005-C0FA-88C0-3798-5FB754EC1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3BD1DF-508B-5678-D969-216EC4F83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1E4E3B-8EC9-2446-91BA-5E03B613E1D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241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o 70">
            <a:extLst>
              <a:ext uri="{FF2B5EF4-FFF2-40B4-BE49-F238E27FC236}">
                <a16:creationId xmlns:a16="http://schemas.microsoft.com/office/drawing/2014/main" id="{5C7D8E4C-9039-9797-D4DA-FCDD22FB05AC}"/>
              </a:ext>
            </a:extLst>
          </p:cNvPr>
          <p:cNvGrpSpPr/>
          <p:nvPr/>
        </p:nvGrpSpPr>
        <p:grpSpPr>
          <a:xfrm>
            <a:off x="615093" y="939173"/>
            <a:ext cx="9493236" cy="3210176"/>
            <a:chOff x="1046893" y="520073"/>
            <a:chExt cx="9493236" cy="3210176"/>
          </a:xfrm>
        </p:grpSpPr>
        <p:grpSp>
          <p:nvGrpSpPr>
            <p:cNvPr id="39" name="Grupo 38">
              <a:extLst>
                <a:ext uri="{FF2B5EF4-FFF2-40B4-BE49-F238E27FC236}">
                  <a16:creationId xmlns:a16="http://schemas.microsoft.com/office/drawing/2014/main" id="{3C4CF143-5C91-41FB-95CA-41E4A2C89AB9}"/>
                </a:ext>
              </a:extLst>
            </p:cNvPr>
            <p:cNvGrpSpPr/>
            <p:nvPr/>
          </p:nvGrpSpPr>
          <p:grpSpPr>
            <a:xfrm>
              <a:off x="4812202" y="3127751"/>
              <a:ext cx="2567596" cy="602498"/>
              <a:chOff x="1969659" y="4441250"/>
              <a:chExt cx="2567596" cy="602498"/>
            </a:xfrm>
          </p:grpSpPr>
          <p:grpSp>
            <p:nvGrpSpPr>
              <p:cNvPr id="38" name="Grupo 37">
                <a:extLst>
                  <a:ext uri="{FF2B5EF4-FFF2-40B4-BE49-F238E27FC236}">
                    <a16:creationId xmlns:a16="http://schemas.microsoft.com/office/drawing/2014/main" id="{8E5A6168-1680-4A3B-09E5-3A1ECF07ACED}"/>
                  </a:ext>
                </a:extLst>
              </p:cNvPr>
              <p:cNvGrpSpPr/>
              <p:nvPr/>
            </p:nvGrpSpPr>
            <p:grpSpPr>
              <a:xfrm>
                <a:off x="1969659" y="4441250"/>
                <a:ext cx="2567596" cy="276999"/>
                <a:chOff x="1969659" y="4441250"/>
                <a:chExt cx="2567596" cy="276999"/>
              </a:xfrm>
            </p:grpSpPr>
            <p:sp>
              <p:nvSpPr>
                <p:cNvPr id="22" name="Flecha arriba 21">
                  <a:extLst>
                    <a:ext uri="{FF2B5EF4-FFF2-40B4-BE49-F238E27FC236}">
                      <a16:creationId xmlns:a16="http://schemas.microsoft.com/office/drawing/2014/main" id="{8622062A-FA06-32FF-0137-135A519DC1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69659" y="4489750"/>
                  <a:ext cx="180000" cy="180000"/>
                </a:xfrm>
                <a:prstGeom prst="upArrow">
                  <a:avLst/>
                </a:prstGeom>
                <a:solidFill>
                  <a:srgbClr val="1E90FF"/>
                </a:solidFill>
                <a:ln>
                  <a:solidFill>
                    <a:srgbClr val="1E90F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4" name="CuadroTexto 23">
                  <a:extLst>
                    <a:ext uri="{FF2B5EF4-FFF2-40B4-BE49-F238E27FC236}">
                      <a16:creationId xmlns:a16="http://schemas.microsoft.com/office/drawing/2014/main" id="{8C1F89AF-DAB8-2B8C-6204-134200331244}"/>
                    </a:ext>
                  </a:extLst>
                </p:cNvPr>
                <p:cNvSpPr txBox="1"/>
                <p:nvPr/>
              </p:nvSpPr>
              <p:spPr>
                <a:xfrm>
                  <a:off x="2149659" y="4441250"/>
                  <a:ext cx="23875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sz="1200" dirty="0"/>
                    <a:t>Gobierno de izquierda</a:t>
                  </a:r>
                </a:p>
              </p:txBody>
            </p:sp>
          </p:grpSp>
          <p:grpSp>
            <p:nvGrpSpPr>
              <p:cNvPr id="37" name="Grupo 36">
                <a:extLst>
                  <a:ext uri="{FF2B5EF4-FFF2-40B4-BE49-F238E27FC236}">
                    <a16:creationId xmlns:a16="http://schemas.microsoft.com/office/drawing/2014/main" id="{2E68C2FB-A9B7-21D7-85EE-20169BAAE641}"/>
                  </a:ext>
                </a:extLst>
              </p:cNvPr>
              <p:cNvGrpSpPr/>
              <p:nvPr/>
            </p:nvGrpSpPr>
            <p:grpSpPr>
              <a:xfrm>
                <a:off x="1969659" y="4766749"/>
                <a:ext cx="2015383" cy="276999"/>
                <a:chOff x="6744859" y="5666694"/>
                <a:chExt cx="2015383" cy="276999"/>
              </a:xfrm>
            </p:grpSpPr>
            <p:sp>
              <p:nvSpPr>
                <p:cNvPr id="23" name="Flecha arriba 22">
                  <a:extLst>
                    <a:ext uri="{FF2B5EF4-FFF2-40B4-BE49-F238E27FC236}">
                      <a16:creationId xmlns:a16="http://schemas.microsoft.com/office/drawing/2014/main" id="{D01A1DA9-3DE5-DA7A-E9B2-4706A8AD37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44859" y="5715194"/>
                  <a:ext cx="180000" cy="180000"/>
                </a:xfrm>
                <a:prstGeom prst="upArrow">
                  <a:avLst/>
                </a:prstGeom>
                <a:solidFill>
                  <a:srgbClr val="B22222"/>
                </a:solidFill>
                <a:ln>
                  <a:solidFill>
                    <a:srgbClr val="B2222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3DE96AC0-9A23-1A41-E400-8AB7BF64B14B}"/>
                    </a:ext>
                  </a:extLst>
                </p:cNvPr>
                <p:cNvSpPr txBox="1"/>
                <p:nvPr/>
              </p:nvSpPr>
              <p:spPr>
                <a:xfrm>
                  <a:off x="6924859" y="5666694"/>
                  <a:ext cx="183538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sz="1200" dirty="0"/>
                    <a:t>Gobierno de derecha</a:t>
                  </a:r>
                </a:p>
              </p:txBody>
            </p:sp>
          </p:grpSp>
        </p:grpSp>
        <p:grpSp>
          <p:nvGrpSpPr>
            <p:cNvPr id="70" name="Grupo 69">
              <a:extLst>
                <a:ext uri="{FF2B5EF4-FFF2-40B4-BE49-F238E27FC236}">
                  <a16:creationId xmlns:a16="http://schemas.microsoft.com/office/drawing/2014/main" id="{59CB2C51-B93B-EC9B-D0F6-F9606CF93FE8}"/>
                </a:ext>
              </a:extLst>
            </p:cNvPr>
            <p:cNvGrpSpPr/>
            <p:nvPr/>
          </p:nvGrpSpPr>
          <p:grpSpPr>
            <a:xfrm>
              <a:off x="1046893" y="520073"/>
              <a:ext cx="9493236" cy="2196123"/>
              <a:chOff x="1046893" y="520073"/>
              <a:chExt cx="9493236" cy="2196123"/>
            </a:xfrm>
          </p:grpSpPr>
          <p:grpSp>
            <p:nvGrpSpPr>
              <p:cNvPr id="68" name="Grupo 67">
                <a:extLst>
                  <a:ext uri="{FF2B5EF4-FFF2-40B4-BE49-F238E27FC236}">
                    <a16:creationId xmlns:a16="http://schemas.microsoft.com/office/drawing/2014/main" id="{0D4749E3-C438-06EF-DD7A-04F2284DF0F8}"/>
                  </a:ext>
                </a:extLst>
              </p:cNvPr>
              <p:cNvGrpSpPr/>
              <p:nvPr/>
            </p:nvGrpSpPr>
            <p:grpSpPr>
              <a:xfrm>
                <a:off x="1046893" y="1039304"/>
                <a:ext cx="9493236" cy="1676892"/>
                <a:chOff x="1046893" y="1039304"/>
                <a:chExt cx="9493236" cy="1676892"/>
              </a:xfrm>
            </p:grpSpPr>
            <p:grpSp>
              <p:nvGrpSpPr>
                <p:cNvPr id="64" name="Grupo 63">
                  <a:extLst>
                    <a:ext uri="{FF2B5EF4-FFF2-40B4-BE49-F238E27FC236}">
                      <a16:creationId xmlns:a16="http://schemas.microsoft.com/office/drawing/2014/main" id="{42D87142-626D-620B-F024-EA478C0EFEC3}"/>
                    </a:ext>
                  </a:extLst>
                </p:cNvPr>
                <p:cNvGrpSpPr/>
                <p:nvPr/>
              </p:nvGrpSpPr>
              <p:grpSpPr>
                <a:xfrm>
                  <a:off x="1046893" y="1403348"/>
                  <a:ext cx="9493236" cy="1312848"/>
                  <a:chOff x="1046893" y="1403348"/>
                  <a:chExt cx="9493236" cy="1312848"/>
                </a:xfrm>
              </p:grpSpPr>
              <p:grpSp>
                <p:nvGrpSpPr>
                  <p:cNvPr id="41" name="Grupo 40">
                    <a:extLst>
                      <a:ext uri="{FF2B5EF4-FFF2-40B4-BE49-F238E27FC236}">
                        <a16:creationId xmlns:a16="http://schemas.microsoft.com/office/drawing/2014/main" id="{FB1FEDDE-5F1D-792E-3F5E-AA3FDA811EFE}"/>
                      </a:ext>
                    </a:extLst>
                  </p:cNvPr>
                  <p:cNvGrpSpPr/>
                  <p:nvPr/>
                </p:nvGrpSpPr>
                <p:grpSpPr>
                  <a:xfrm>
                    <a:off x="1046893" y="1403348"/>
                    <a:ext cx="2881870" cy="1312848"/>
                    <a:chOff x="4285393" y="1403348"/>
                    <a:chExt cx="2881870" cy="1312848"/>
                  </a:xfrm>
                </p:grpSpPr>
                <p:grpSp>
                  <p:nvGrpSpPr>
                    <p:cNvPr id="36" name="Grupo 35">
                      <a:extLst>
                        <a:ext uri="{FF2B5EF4-FFF2-40B4-BE49-F238E27FC236}">
                          <a16:creationId xmlns:a16="http://schemas.microsoft.com/office/drawing/2014/main" id="{7FCBBE41-D664-EAE4-8C49-A34FAB13F4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85393" y="1994842"/>
                      <a:ext cx="2881870" cy="721354"/>
                      <a:chOff x="6820930" y="4155446"/>
                      <a:chExt cx="2881870" cy="721354"/>
                    </a:xfrm>
                  </p:grpSpPr>
                  <p:sp>
                    <p:nvSpPr>
                      <p:cNvPr id="4" name="Rectángulo 3">
                        <a:extLst>
                          <a:ext uri="{FF2B5EF4-FFF2-40B4-BE49-F238E27FC236}">
                            <a16:creationId xmlns:a16="http://schemas.microsoft.com/office/drawing/2014/main" id="{A5CDAE2C-6880-A15B-2ABC-3600C843DE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20930" y="4155446"/>
                        <a:ext cx="2881870" cy="72135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/>
                      </a:p>
                    </p:txBody>
                  </p:sp>
                  <p:cxnSp>
                    <p:nvCxnSpPr>
                      <p:cNvPr id="6" name="Conector recto 5">
                        <a:extLst>
                          <a:ext uri="{FF2B5EF4-FFF2-40B4-BE49-F238E27FC236}">
                            <a16:creationId xmlns:a16="http://schemas.microsoft.com/office/drawing/2014/main" id="{48398F00-EE6B-1BCF-9F02-1BB088DC6A84}"/>
                          </a:ext>
                        </a:extLst>
                      </p:cNvPr>
                      <p:cNvCxnSpPr>
                        <a:cxnSpLocks/>
                        <a:stCxn id="4" idx="2"/>
                        <a:endCxn id="4" idx="0"/>
                      </p:cNvCxnSpPr>
                      <p:nvPr/>
                    </p:nvCxnSpPr>
                    <p:spPr>
                      <a:xfrm flipV="1">
                        <a:off x="8261865" y="4155446"/>
                        <a:ext cx="0" cy="721354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" name="Flecha arriba 7">
                        <a:extLst>
                          <a:ext uri="{FF2B5EF4-FFF2-40B4-BE49-F238E27FC236}">
                            <a16:creationId xmlns:a16="http://schemas.microsoft.com/office/drawing/2014/main" id="{0A272D50-9978-1584-D163-FE5F11E5025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056457" y="4306645"/>
                        <a:ext cx="360000" cy="360000"/>
                      </a:xfrm>
                      <a:prstGeom prst="upArrow">
                        <a:avLst/>
                      </a:prstGeom>
                      <a:solidFill>
                        <a:srgbClr val="1E90FF"/>
                      </a:solidFill>
                      <a:ln>
                        <a:solidFill>
                          <a:srgbClr val="1E90FF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/>
                      </a:p>
                    </p:txBody>
                  </p:sp>
                  <p:sp>
                    <p:nvSpPr>
                      <p:cNvPr id="9" name="Flecha arriba 8">
                        <a:extLst>
                          <a:ext uri="{FF2B5EF4-FFF2-40B4-BE49-F238E27FC236}">
                            <a16:creationId xmlns:a16="http://schemas.microsoft.com/office/drawing/2014/main" id="{1C4EAA6A-1244-4833-8DFF-8ED6F07A5514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rot="5400000">
                        <a:off x="7659161" y="4336123"/>
                        <a:ext cx="360000" cy="360000"/>
                      </a:xfrm>
                      <a:prstGeom prst="upArrow">
                        <a:avLst/>
                      </a:prstGeom>
                      <a:solidFill>
                        <a:srgbClr val="B22222"/>
                      </a:solidFill>
                      <a:ln>
                        <a:solidFill>
                          <a:srgbClr val="B22222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/>
                      </a:p>
                    </p:txBody>
                  </p:sp>
                  <p:sp>
                    <p:nvSpPr>
                      <p:cNvPr id="10" name="Flecha arriba 9">
                        <a:extLst>
                          <a:ext uri="{FF2B5EF4-FFF2-40B4-BE49-F238E27FC236}">
                            <a16:creationId xmlns:a16="http://schemas.microsoft.com/office/drawing/2014/main" id="{523BEE9B-42F3-D9B8-876B-CD84C27E83F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8497392" y="4306645"/>
                        <a:ext cx="360000" cy="360000"/>
                      </a:xfrm>
                      <a:prstGeom prst="upArrow">
                        <a:avLst/>
                      </a:prstGeom>
                      <a:solidFill>
                        <a:srgbClr val="1E90FF"/>
                      </a:solidFill>
                      <a:ln>
                        <a:solidFill>
                          <a:srgbClr val="1E90FF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/>
                      </a:p>
                    </p:txBody>
                  </p:sp>
                  <p:sp>
                    <p:nvSpPr>
                      <p:cNvPr id="11" name="Flecha arriba 10">
                        <a:extLst>
                          <a:ext uri="{FF2B5EF4-FFF2-40B4-BE49-F238E27FC236}">
                            <a16:creationId xmlns:a16="http://schemas.microsoft.com/office/drawing/2014/main" id="{88DE39C7-74A2-3255-7866-555C97EA164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rot="2700000">
                        <a:off x="9100095" y="4306644"/>
                        <a:ext cx="360000" cy="360000"/>
                      </a:xfrm>
                      <a:prstGeom prst="upArrow">
                        <a:avLst/>
                      </a:prstGeom>
                      <a:solidFill>
                        <a:srgbClr val="B22222"/>
                      </a:solidFill>
                      <a:ln>
                        <a:solidFill>
                          <a:srgbClr val="B22222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/>
                      </a:p>
                    </p:txBody>
                  </p:sp>
                </p:grpSp>
                <p:sp>
                  <p:nvSpPr>
                    <p:cNvPr id="17" name="CuadroTexto 16">
                      <a:extLst>
                        <a:ext uri="{FF2B5EF4-FFF2-40B4-BE49-F238E27FC236}">
                          <a16:creationId xmlns:a16="http://schemas.microsoft.com/office/drawing/2014/main" id="{6B13E53A-67B7-1844-4F1C-CBF58187DD8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86217" y="1704408"/>
                      <a:ext cx="67481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MX" sz="1200" b="1" i="1" dirty="0"/>
                        <a:t>Baja</a:t>
                      </a:r>
                    </a:p>
                  </p:txBody>
                </p:sp>
                <p:sp>
                  <p:nvSpPr>
                    <p:cNvPr id="18" name="CuadroTexto 17">
                      <a:extLst>
                        <a:ext uri="{FF2B5EF4-FFF2-40B4-BE49-F238E27FC236}">
                          <a16:creationId xmlns:a16="http://schemas.microsoft.com/office/drawing/2014/main" id="{903B0E80-56FB-9D26-41A7-EF76649C9F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52592" y="1711125"/>
                      <a:ext cx="67481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MX" sz="1200" b="1" i="1" dirty="0"/>
                        <a:t>Alta</a:t>
                      </a:r>
                    </a:p>
                  </p:txBody>
                </p:sp>
                <p:sp>
                  <p:nvSpPr>
                    <p:cNvPr id="20" name="CuadroTexto 19">
                      <a:extLst>
                        <a:ext uri="{FF2B5EF4-FFF2-40B4-BE49-F238E27FC236}">
                          <a16:creationId xmlns:a16="http://schemas.microsoft.com/office/drawing/2014/main" id="{A9A47B32-1651-66C2-FCC4-BD7BA21AB5D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60995" y="1403348"/>
                      <a:ext cx="133066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MX" sz="1400" b="1" dirty="0"/>
                        <a:t>Globalización</a:t>
                      </a:r>
                    </a:p>
                  </p:txBody>
                </p:sp>
              </p:grpSp>
              <p:grpSp>
                <p:nvGrpSpPr>
                  <p:cNvPr id="42" name="Grupo 41">
                    <a:extLst>
                      <a:ext uri="{FF2B5EF4-FFF2-40B4-BE49-F238E27FC236}">
                        <a16:creationId xmlns:a16="http://schemas.microsoft.com/office/drawing/2014/main" id="{BE5844B0-AA3D-B4C6-F64B-8AF774CAC5EA}"/>
                      </a:ext>
                    </a:extLst>
                  </p:cNvPr>
                  <p:cNvGrpSpPr/>
                  <p:nvPr/>
                </p:nvGrpSpPr>
                <p:grpSpPr>
                  <a:xfrm>
                    <a:off x="4352576" y="1403348"/>
                    <a:ext cx="2881870" cy="1312848"/>
                    <a:chOff x="4285393" y="1403348"/>
                    <a:chExt cx="2881870" cy="1312848"/>
                  </a:xfrm>
                </p:grpSpPr>
                <p:grpSp>
                  <p:nvGrpSpPr>
                    <p:cNvPr id="43" name="Grupo 42">
                      <a:extLst>
                        <a:ext uri="{FF2B5EF4-FFF2-40B4-BE49-F238E27FC236}">
                          <a16:creationId xmlns:a16="http://schemas.microsoft.com/office/drawing/2014/main" id="{6C5AF051-ED16-2D5F-73AD-4AB8FE6EEE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85393" y="1994842"/>
                      <a:ext cx="2881870" cy="721354"/>
                      <a:chOff x="6820930" y="4155446"/>
                      <a:chExt cx="2881870" cy="721354"/>
                    </a:xfrm>
                  </p:grpSpPr>
                  <p:sp>
                    <p:nvSpPr>
                      <p:cNvPr id="47" name="Rectángulo 46">
                        <a:extLst>
                          <a:ext uri="{FF2B5EF4-FFF2-40B4-BE49-F238E27FC236}">
                            <a16:creationId xmlns:a16="http://schemas.microsoft.com/office/drawing/2014/main" id="{4C4CA199-E859-970F-9822-55A2B5ECB2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20930" y="4155446"/>
                        <a:ext cx="2881870" cy="72135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/>
                      </a:p>
                    </p:txBody>
                  </p:sp>
                  <p:cxnSp>
                    <p:nvCxnSpPr>
                      <p:cNvPr id="48" name="Conector recto 47">
                        <a:extLst>
                          <a:ext uri="{FF2B5EF4-FFF2-40B4-BE49-F238E27FC236}">
                            <a16:creationId xmlns:a16="http://schemas.microsoft.com/office/drawing/2014/main" id="{89BB8F64-65B7-B69B-EB91-6866A6C606C5}"/>
                          </a:ext>
                        </a:extLst>
                      </p:cNvPr>
                      <p:cNvCxnSpPr>
                        <a:cxnSpLocks/>
                        <a:stCxn id="47" idx="2"/>
                        <a:endCxn id="47" idx="0"/>
                      </p:cNvCxnSpPr>
                      <p:nvPr/>
                    </p:nvCxnSpPr>
                    <p:spPr>
                      <a:xfrm flipV="1">
                        <a:off x="8261865" y="4155446"/>
                        <a:ext cx="0" cy="721354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9" name="Flecha arriba 48">
                        <a:extLst>
                          <a:ext uri="{FF2B5EF4-FFF2-40B4-BE49-F238E27FC236}">
                            <a16:creationId xmlns:a16="http://schemas.microsoft.com/office/drawing/2014/main" id="{B45E2694-FDF1-9EB1-2EAE-BE37E2956B16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056457" y="4306645"/>
                        <a:ext cx="360000" cy="360000"/>
                      </a:xfrm>
                      <a:prstGeom prst="upArrow">
                        <a:avLst/>
                      </a:prstGeom>
                      <a:solidFill>
                        <a:srgbClr val="1E90FF"/>
                      </a:solidFill>
                      <a:ln>
                        <a:solidFill>
                          <a:srgbClr val="1E90FF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/>
                      </a:p>
                    </p:txBody>
                  </p:sp>
                  <p:sp>
                    <p:nvSpPr>
                      <p:cNvPr id="50" name="Flecha arriba 49">
                        <a:extLst>
                          <a:ext uri="{FF2B5EF4-FFF2-40B4-BE49-F238E27FC236}">
                            <a16:creationId xmlns:a16="http://schemas.microsoft.com/office/drawing/2014/main" id="{4C5047DD-209F-68C5-EE77-CAC1C1DB795F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rot="5400000">
                        <a:off x="7659161" y="4336123"/>
                        <a:ext cx="360000" cy="360000"/>
                      </a:xfrm>
                      <a:prstGeom prst="upArrow">
                        <a:avLst/>
                      </a:prstGeom>
                      <a:solidFill>
                        <a:srgbClr val="B22222"/>
                      </a:solidFill>
                      <a:ln>
                        <a:solidFill>
                          <a:srgbClr val="B22222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/>
                      </a:p>
                    </p:txBody>
                  </p:sp>
                  <p:sp>
                    <p:nvSpPr>
                      <p:cNvPr id="51" name="Flecha arriba 50">
                        <a:extLst>
                          <a:ext uri="{FF2B5EF4-FFF2-40B4-BE49-F238E27FC236}">
                            <a16:creationId xmlns:a16="http://schemas.microsoft.com/office/drawing/2014/main" id="{83D0A732-2771-197A-0042-23310E0C9CB7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8497392" y="4306645"/>
                        <a:ext cx="360000" cy="360000"/>
                      </a:xfrm>
                      <a:prstGeom prst="upArrow">
                        <a:avLst/>
                      </a:prstGeom>
                      <a:solidFill>
                        <a:srgbClr val="1E90FF"/>
                      </a:solidFill>
                      <a:ln>
                        <a:solidFill>
                          <a:srgbClr val="1E90FF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/>
                      </a:p>
                    </p:txBody>
                  </p:sp>
                  <p:sp>
                    <p:nvSpPr>
                      <p:cNvPr id="52" name="Flecha arriba 51">
                        <a:extLst>
                          <a:ext uri="{FF2B5EF4-FFF2-40B4-BE49-F238E27FC236}">
                            <a16:creationId xmlns:a16="http://schemas.microsoft.com/office/drawing/2014/main" id="{9509291A-2E24-0288-CA25-4D58B3354016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rot="2700000">
                        <a:off x="9100095" y="4306644"/>
                        <a:ext cx="360000" cy="360000"/>
                      </a:xfrm>
                      <a:prstGeom prst="upArrow">
                        <a:avLst/>
                      </a:prstGeom>
                      <a:solidFill>
                        <a:srgbClr val="B22222"/>
                      </a:solidFill>
                      <a:ln>
                        <a:solidFill>
                          <a:srgbClr val="B22222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/>
                      </a:p>
                    </p:txBody>
                  </p:sp>
                </p:grpSp>
                <p:sp>
                  <p:nvSpPr>
                    <p:cNvPr id="44" name="CuadroTexto 43">
                      <a:extLst>
                        <a:ext uri="{FF2B5EF4-FFF2-40B4-BE49-F238E27FC236}">
                          <a16:creationId xmlns:a16="http://schemas.microsoft.com/office/drawing/2014/main" id="{0F2681C0-38C1-F1E5-5BDF-76707DBA527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86217" y="1704408"/>
                      <a:ext cx="67481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MX" sz="1200" b="1" i="1" dirty="0"/>
                        <a:t>Baja</a:t>
                      </a:r>
                    </a:p>
                  </p:txBody>
                </p:sp>
                <p:sp>
                  <p:nvSpPr>
                    <p:cNvPr id="45" name="CuadroTexto 44">
                      <a:extLst>
                        <a:ext uri="{FF2B5EF4-FFF2-40B4-BE49-F238E27FC236}">
                          <a16:creationId xmlns:a16="http://schemas.microsoft.com/office/drawing/2014/main" id="{FBD71061-08FC-921A-418E-6EA1FC898C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52592" y="1711125"/>
                      <a:ext cx="67481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MX" sz="1200" b="1" i="1" dirty="0"/>
                        <a:t>Alta</a:t>
                      </a:r>
                    </a:p>
                  </p:txBody>
                </p:sp>
                <p:sp>
                  <p:nvSpPr>
                    <p:cNvPr id="46" name="CuadroTexto 45">
                      <a:extLst>
                        <a:ext uri="{FF2B5EF4-FFF2-40B4-BE49-F238E27FC236}">
                          <a16:creationId xmlns:a16="http://schemas.microsoft.com/office/drawing/2014/main" id="{95263A68-F3D9-148B-3E4C-54659816BD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60995" y="1403348"/>
                      <a:ext cx="133066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MX" sz="1400" b="1" dirty="0"/>
                        <a:t>Globalización</a:t>
                      </a:r>
                    </a:p>
                  </p:txBody>
                </p:sp>
              </p:grpSp>
              <p:grpSp>
                <p:nvGrpSpPr>
                  <p:cNvPr id="53" name="Grupo 52">
                    <a:extLst>
                      <a:ext uri="{FF2B5EF4-FFF2-40B4-BE49-F238E27FC236}">
                        <a16:creationId xmlns:a16="http://schemas.microsoft.com/office/drawing/2014/main" id="{1109ACC5-73AB-588E-19D6-25AC6B967438}"/>
                      </a:ext>
                    </a:extLst>
                  </p:cNvPr>
                  <p:cNvGrpSpPr/>
                  <p:nvPr/>
                </p:nvGrpSpPr>
                <p:grpSpPr>
                  <a:xfrm>
                    <a:off x="7658259" y="1403348"/>
                    <a:ext cx="2881870" cy="1312848"/>
                    <a:chOff x="4285393" y="1403348"/>
                    <a:chExt cx="2881870" cy="1312848"/>
                  </a:xfrm>
                </p:grpSpPr>
                <p:grpSp>
                  <p:nvGrpSpPr>
                    <p:cNvPr id="54" name="Grupo 53">
                      <a:extLst>
                        <a:ext uri="{FF2B5EF4-FFF2-40B4-BE49-F238E27FC236}">
                          <a16:creationId xmlns:a16="http://schemas.microsoft.com/office/drawing/2014/main" id="{8C05C81A-F707-E70C-12B7-A1FDA34F6E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85393" y="1994842"/>
                      <a:ext cx="2881870" cy="721354"/>
                      <a:chOff x="6820930" y="4155446"/>
                      <a:chExt cx="2881870" cy="721354"/>
                    </a:xfrm>
                  </p:grpSpPr>
                  <p:sp>
                    <p:nvSpPr>
                      <p:cNvPr id="58" name="Rectángulo 57">
                        <a:extLst>
                          <a:ext uri="{FF2B5EF4-FFF2-40B4-BE49-F238E27FC236}">
                            <a16:creationId xmlns:a16="http://schemas.microsoft.com/office/drawing/2014/main" id="{7A3A66FB-A094-B5D7-3BE0-7418D703A6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20930" y="4155446"/>
                        <a:ext cx="2881870" cy="721354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/>
                      </a:p>
                    </p:txBody>
                  </p:sp>
                  <p:cxnSp>
                    <p:nvCxnSpPr>
                      <p:cNvPr id="59" name="Conector recto 58">
                        <a:extLst>
                          <a:ext uri="{FF2B5EF4-FFF2-40B4-BE49-F238E27FC236}">
                            <a16:creationId xmlns:a16="http://schemas.microsoft.com/office/drawing/2014/main" id="{0A0D2003-2CE0-08ED-5904-813E5EBCFBAB}"/>
                          </a:ext>
                        </a:extLst>
                      </p:cNvPr>
                      <p:cNvCxnSpPr>
                        <a:cxnSpLocks/>
                        <a:stCxn id="58" idx="2"/>
                        <a:endCxn id="58" idx="0"/>
                      </p:cNvCxnSpPr>
                      <p:nvPr/>
                    </p:nvCxnSpPr>
                    <p:spPr>
                      <a:xfrm flipV="1">
                        <a:off x="8261865" y="4155446"/>
                        <a:ext cx="0" cy="721354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0" name="Flecha arriba 59">
                        <a:extLst>
                          <a:ext uri="{FF2B5EF4-FFF2-40B4-BE49-F238E27FC236}">
                            <a16:creationId xmlns:a16="http://schemas.microsoft.com/office/drawing/2014/main" id="{FF5781A6-4D33-6D38-5C3A-871A4AF8AF55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rot="2700000">
                        <a:off x="7056457" y="4306645"/>
                        <a:ext cx="360000" cy="360000"/>
                      </a:xfrm>
                      <a:prstGeom prst="upArrow">
                        <a:avLst/>
                      </a:prstGeom>
                      <a:solidFill>
                        <a:srgbClr val="1E90FF"/>
                      </a:solidFill>
                      <a:ln>
                        <a:solidFill>
                          <a:srgbClr val="1E90FF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/>
                      </a:p>
                    </p:txBody>
                  </p:sp>
                  <p:sp>
                    <p:nvSpPr>
                      <p:cNvPr id="61" name="Flecha arriba 60">
                        <a:extLst>
                          <a:ext uri="{FF2B5EF4-FFF2-40B4-BE49-F238E27FC236}">
                            <a16:creationId xmlns:a16="http://schemas.microsoft.com/office/drawing/2014/main" id="{20305697-F491-D25E-9B43-5328342E6F6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rot="2700000">
                        <a:off x="7659161" y="4336123"/>
                        <a:ext cx="360000" cy="360000"/>
                      </a:xfrm>
                      <a:prstGeom prst="upArrow">
                        <a:avLst/>
                      </a:prstGeom>
                      <a:solidFill>
                        <a:srgbClr val="B22222"/>
                      </a:solidFill>
                      <a:ln>
                        <a:solidFill>
                          <a:srgbClr val="B22222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/>
                      </a:p>
                    </p:txBody>
                  </p:sp>
                  <p:sp>
                    <p:nvSpPr>
                      <p:cNvPr id="62" name="Flecha arriba 61">
                        <a:extLst>
                          <a:ext uri="{FF2B5EF4-FFF2-40B4-BE49-F238E27FC236}">
                            <a16:creationId xmlns:a16="http://schemas.microsoft.com/office/drawing/2014/main" id="{C583F7F0-5D35-FDE4-F537-D2A04367A33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rot="5400000">
                        <a:off x="8497392" y="4306645"/>
                        <a:ext cx="360000" cy="360000"/>
                      </a:xfrm>
                      <a:prstGeom prst="upArrow">
                        <a:avLst/>
                      </a:prstGeom>
                      <a:solidFill>
                        <a:srgbClr val="1E90FF"/>
                      </a:solidFill>
                      <a:ln>
                        <a:solidFill>
                          <a:srgbClr val="1E90FF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/>
                      </a:p>
                    </p:txBody>
                  </p:sp>
                  <p:sp>
                    <p:nvSpPr>
                      <p:cNvPr id="63" name="Flecha arriba 62">
                        <a:extLst>
                          <a:ext uri="{FF2B5EF4-FFF2-40B4-BE49-F238E27FC236}">
                            <a16:creationId xmlns:a16="http://schemas.microsoft.com/office/drawing/2014/main" id="{6E988687-A050-B0CC-DF28-AE2EAB498CFB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rot="2700000">
                        <a:off x="9100095" y="4306644"/>
                        <a:ext cx="360000" cy="360000"/>
                      </a:xfrm>
                      <a:prstGeom prst="upArrow">
                        <a:avLst/>
                      </a:prstGeom>
                      <a:solidFill>
                        <a:srgbClr val="B22222"/>
                      </a:solidFill>
                      <a:ln>
                        <a:solidFill>
                          <a:srgbClr val="B22222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MX"/>
                      </a:p>
                    </p:txBody>
                  </p:sp>
                </p:grpSp>
                <p:sp>
                  <p:nvSpPr>
                    <p:cNvPr id="55" name="CuadroTexto 54">
                      <a:extLst>
                        <a:ext uri="{FF2B5EF4-FFF2-40B4-BE49-F238E27FC236}">
                          <a16:creationId xmlns:a16="http://schemas.microsoft.com/office/drawing/2014/main" id="{AC7E595C-5AD9-B25B-F1B7-763C35E8F0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86217" y="1704408"/>
                      <a:ext cx="67481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MX" sz="1200" b="1" i="1" dirty="0"/>
                        <a:t>Baja</a:t>
                      </a:r>
                    </a:p>
                  </p:txBody>
                </p:sp>
                <p:sp>
                  <p:nvSpPr>
                    <p:cNvPr id="56" name="CuadroTexto 55">
                      <a:extLst>
                        <a:ext uri="{FF2B5EF4-FFF2-40B4-BE49-F238E27FC236}">
                          <a16:creationId xmlns:a16="http://schemas.microsoft.com/office/drawing/2014/main" id="{60794BFA-29C2-B40F-9C46-CD330B8AFAC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52592" y="1711125"/>
                      <a:ext cx="67481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MX" sz="1200" b="1" i="1" dirty="0"/>
                        <a:t>Alta</a:t>
                      </a:r>
                    </a:p>
                  </p:txBody>
                </p:sp>
                <p:sp>
                  <p:nvSpPr>
                    <p:cNvPr id="57" name="CuadroTexto 56">
                      <a:extLst>
                        <a:ext uri="{FF2B5EF4-FFF2-40B4-BE49-F238E27FC236}">
                          <a16:creationId xmlns:a16="http://schemas.microsoft.com/office/drawing/2014/main" id="{15FC0229-14C7-8302-F106-7E8AD317F54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60995" y="1403348"/>
                      <a:ext cx="133066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s-MX" sz="1400" b="1" dirty="0"/>
                        <a:t>Globalización</a:t>
                      </a:r>
                    </a:p>
                  </p:txBody>
                </p:sp>
              </p:grpSp>
            </p:grpSp>
            <p:sp>
              <p:nvSpPr>
                <p:cNvPr id="65" name="CuadroTexto 64">
                  <a:extLst>
                    <a:ext uri="{FF2B5EF4-FFF2-40B4-BE49-F238E27FC236}">
                      <a16:creationId xmlns:a16="http://schemas.microsoft.com/office/drawing/2014/main" id="{C1CBE379-0E89-41E1-4CF7-E4C43B0D8A48}"/>
                    </a:ext>
                  </a:extLst>
                </p:cNvPr>
                <p:cNvSpPr txBox="1"/>
                <p:nvPr/>
              </p:nvSpPr>
              <p:spPr>
                <a:xfrm>
                  <a:off x="1046893" y="1039304"/>
                  <a:ext cx="21816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s-MX" sz="1400" b="1" dirty="0"/>
                    <a:t>A. Gasto educativo total</a:t>
                  </a:r>
                </a:p>
              </p:txBody>
            </p:sp>
            <p:sp>
              <p:nvSpPr>
                <p:cNvPr id="66" name="CuadroTexto 65">
                  <a:extLst>
                    <a:ext uri="{FF2B5EF4-FFF2-40B4-BE49-F238E27FC236}">
                      <a16:creationId xmlns:a16="http://schemas.microsoft.com/office/drawing/2014/main" id="{0FC30A36-5DBD-1178-5355-D7DE4B0104F1}"/>
                    </a:ext>
                  </a:extLst>
                </p:cNvPr>
                <p:cNvSpPr txBox="1"/>
                <p:nvPr/>
              </p:nvSpPr>
              <p:spPr>
                <a:xfrm>
                  <a:off x="4356061" y="1039304"/>
                  <a:ext cx="186371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s-MX" sz="1400" b="1" dirty="0"/>
                    <a:t>B. Enseñanza básica</a:t>
                  </a:r>
                </a:p>
              </p:txBody>
            </p:sp>
            <p:sp>
              <p:nvSpPr>
                <p:cNvPr id="67" name="CuadroTexto 66">
                  <a:extLst>
                    <a:ext uri="{FF2B5EF4-FFF2-40B4-BE49-F238E27FC236}">
                      <a16:creationId xmlns:a16="http://schemas.microsoft.com/office/drawing/2014/main" id="{7655B20F-E000-072C-B16F-106A56013D12}"/>
                    </a:ext>
                  </a:extLst>
                </p:cNvPr>
                <p:cNvSpPr txBox="1"/>
                <p:nvPr/>
              </p:nvSpPr>
              <p:spPr>
                <a:xfrm>
                  <a:off x="7658259" y="1039304"/>
                  <a:ext cx="218165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s-MX" sz="1400" b="1" dirty="0"/>
                    <a:t>C. Formación superior</a:t>
                  </a:r>
                </a:p>
              </p:txBody>
            </p:sp>
          </p:grpSp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FFF29B3B-CA53-37C8-AEC1-663255DDFC1C}"/>
                  </a:ext>
                </a:extLst>
              </p:cNvPr>
              <p:cNvSpPr txBox="1"/>
              <p:nvPr/>
            </p:nvSpPr>
            <p:spPr>
              <a:xfrm>
                <a:off x="1046893" y="520073"/>
                <a:ext cx="19271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600" b="1" dirty="0"/>
                  <a:t>Expectativas 1 y 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309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o 26">
            <a:extLst>
              <a:ext uri="{FF2B5EF4-FFF2-40B4-BE49-F238E27FC236}">
                <a16:creationId xmlns:a16="http://schemas.microsoft.com/office/drawing/2014/main" id="{82B9BCF8-8584-9EFB-BF77-396CFD1302B6}"/>
              </a:ext>
            </a:extLst>
          </p:cNvPr>
          <p:cNvGrpSpPr/>
          <p:nvPr/>
        </p:nvGrpSpPr>
        <p:grpSpPr>
          <a:xfrm>
            <a:off x="889000" y="762684"/>
            <a:ext cx="6261100" cy="646331"/>
            <a:chOff x="889000" y="762684"/>
            <a:chExt cx="6261100" cy="646331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FF76FFB0-7D5A-F0B6-48BB-5BA6F0D57C81}"/>
                </a:ext>
              </a:extLst>
            </p:cNvPr>
            <p:cNvSpPr txBox="1"/>
            <p:nvPr/>
          </p:nvSpPr>
          <p:spPr>
            <a:xfrm>
              <a:off x="889000" y="850900"/>
              <a:ext cx="1612900" cy="469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>
                  <a:solidFill>
                    <a:srgbClr val="1E90FF"/>
                  </a:solidFill>
                </a:rPr>
                <a:t>Posición ideológica del gobierno</a:t>
              </a: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C5686EA7-8E37-F4BF-83C2-4CEB17E01C79}"/>
                </a:ext>
              </a:extLst>
            </p:cNvPr>
            <p:cNvSpPr txBox="1"/>
            <p:nvPr/>
          </p:nvSpPr>
          <p:spPr>
            <a:xfrm>
              <a:off x="3213100" y="859135"/>
              <a:ext cx="1612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>
                  <a:solidFill>
                    <a:srgbClr val="B22222"/>
                  </a:solidFill>
                </a:rPr>
                <a:t>Gasto público educativo</a:t>
              </a:r>
            </a:p>
          </p:txBody>
        </p: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A7F4C448-11C6-ED93-06B3-C647238AD9F8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2501900" y="1085850"/>
              <a:ext cx="711200" cy="411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05A8A3AD-BE4C-73BC-2281-7496912EB6FC}"/>
                </a:ext>
              </a:extLst>
            </p:cNvPr>
            <p:cNvSpPr txBox="1"/>
            <p:nvPr/>
          </p:nvSpPr>
          <p:spPr>
            <a:xfrm>
              <a:off x="5537200" y="762684"/>
              <a:ext cx="1612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>
                  <a:solidFill>
                    <a:srgbClr val="B22222"/>
                  </a:solidFill>
                </a:rPr>
                <a:t>Composición del gasto público educativo</a:t>
              </a:r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C9747309-50B9-3770-F6A9-1BC2B3D81E8B}"/>
                </a:ext>
              </a:extLst>
            </p:cNvPr>
            <p:cNvCxnSpPr>
              <a:stCxn id="5" idx="3"/>
              <a:endCxn id="11" idx="1"/>
            </p:cNvCxnSpPr>
            <p:nvPr/>
          </p:nvCxnSpPr>
          <p:spPr>
            <a:xfrm flipV="1">
              <a:off x="4826000" y="1085850"/>
              <a:ext cx="711200" cy="4118"/>
            </a:xfrm>
            <a:prstGeom prst="line">
              <a:avLst/>
            </a:prstGeom>
            <a:ln w="12700"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976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94A6E-7D9C-1CAB-6987-902F0026D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A850D6E7-D18A-3CE4-E880-337B10769E70}"/>
              </a:ext>
            </a:extLst>
          </p:cNvPr>
          <p:cNvGrpSpPr/>
          <p:nvPr/>
        </p:nvGrpSpPr>
        <p:grpSpPr>
          <a:xfrm>
            <a:off x="889000" y="762684"/>
            <a:ext cx="6261100" cy="1070065"/>
            <a:chOff x="889000" y="762684"/>
            <a:chExt cx="6261100" cy="1070065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154C72AF-421B-F3D2-CEA8-83C74F748976}"/>
                </a:ext>
              </a:extLst>
            </p:cNvPr>
            <p:cNvSpPr txBox="1"/>
            <p:nvPr/>
          </p:nvSpPr>
          <p:spPr>
            <a:xfrm>
              <a:off x="889000" y="850900"/>
              <a:ext cx="1612900" cy="469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>
                  <a:solidFill>
                    <a:srgbClr val="1E90FF"/>
                  </a:solidFill>
                </a:rPr>
                <a:t>Posición ideológica del gobierno</a:t>
              </a: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55E6E254-7ECA-781F-01CF-7372397CAB6C}"/>
                </a:ext>
              </a:extLst>
            </p:cNvPr>
            <p:cNvSpPr txBox="1"/>
            <p:nvPr/>
          </p:nvSpPr>
          <p:spPr>
            <a:xfrm>
              <a:off x="3213100" y="859135"/>
              <a:ext cx="1612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>
                  <a:solidFill>
                    <a:srgbClr val="B22222"/>
                  </a:solidFill>
                </a:rPr>
                <a:t>Gasto público educativo</a:t>
              </a:r>
            </a:p>
          </p:txBody>
        </p: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7B85053A-B65B-856E-C3A7-3BF858C2BE45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2501900" y="1085850"/>
              <a:ext cx="711200" cy="411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281C538E-26A4-2AE7-7F38-17C24DC7FD61}"/>
                </a:ext>
              </a:extLst>
            </p:cNvPr>
            <p:cNvSpPr txBox="1"/>
            <p:nvPr/>
          </p:nvSpPr>
          <p:spPr>
            <a:xfrm>
              <a:off x="5537200" y="762684"/>
              <a:ext cx="1612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>
                  <a:solidFill>
                    <a:srgbClr val="B22222"/>
                  </a:solidFill>
                </a:rPr>
                <a:t>Composición del gasto público educativo</a:t>
              </a:r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89B548DC-98DF-DD96-0373-32E5E94E154E}"/>
                </a:ext>
              </a:extLst>
            </p:cNvPr>
            <p:cNvCxnSpPr>
              <a:stCxn id="5" idx="3"/>
              <a:endCxn id="11" idx="1"/>
            </p:cNvCxnSpPr>
            <p:nvPr/>
          </p:nvCxnSpPr>
          <p:spPr>
            <a:xfrm flipV="1">
              <a:off x="4826000" y="1085850"/>
              <a:ext cx="711200" cy="4118"/>
            </a:xfrm>
            <a:prstGeom prst="line">
              <a:avLst/>
            </a:prstGeom>
            <a:ln w="12700"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444366D6-53D5-9D6E-6EDA-8DD85D1EAFF7}"/>
                </a:ext>
              </a:extLst>
            </p:cNvPr>
            <p:cNvSpPr txBox="1"/>
            <p:nvPr/>
          </p:nvSpPr>
          <p:spPr>
            <a:xfrm>
              <a:off x="2273300" y="1555750"/>
              <a:ext cx="1168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>
                  <a:solidFill>
                    <a:srgbClr val="228B22"/>
                  </a:solidFill>
                </a:rPr>
                <a:t>Globalización</a:t>
              </a:r>
            </a:p>
          </p:txBody>
        </p: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2EA9D818-32A1-0642-7AD2-5DDB8B2252CB}"/>
                </a:ext>
              </a:extLst>
            </p:cNvPr>
            <p:cNvCxnSpPr>
              <a:stCxn id="14" idx="1"/>
              <a:endCxn id="4" idx="2"/>
            </p:cNvCxnSpPr>
            <p:nvPr/>
          </p:nvCxnSpPr>
          <p:spPr>
            <a:xfrm flipH="1" flipV="1">
              <a:off x="1695450" y="1320800"/>
              <a:ext cx="577850" cy="37345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B9C5311B-76A1-8FAF-1403-56C0C56823EC}"/>
                </a:ext>
              </a:extLst>
            </p:cNvPr>
            <p:cNvCxnSpPr>
              <a:stCxn id="14" idx="3"/>
              <a:endCxn id="5" idx="2"/>
            </p:cNvCxnSpPr>
            <p:nvPr/>
          </p:nvCxnSpPr>
          <p:spPr>
            <a:xfrm flipV="1">
              <a:off x="3441700" y="1320800"/>
              <a:ext cx="577850" cy="373450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635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AD072-9D12-2E9F-311B-5C8A28868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2379B09F-AA48-708A-1ABB-7BF4708B5126}"/>
              </a:ext>
            </a:extLst>
          </p:cNvPr>
          <p:cNvGrpSpPr/>
          <p:nvPr/>
        </p:nvGrpSpPr>
        <p:grpSpPr>
          <a:xfrm>
            <a:off x="889000" y="762684"/>
            <a:ext cx="6261100" cy="2224228"/>
            <a:chOff x="889000" y="762684"/>
            <a:chExt cx="6261100" cy="2224228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DAC0F05E-D627-C6BC-2214-5466D47999BF}"/>
                </a:ext>
              </a:extLst>
            </p:cNvPr>
            <p:cNvSpPr txBox="1"/>
            <p:nvPr/>
          </p:nvSpPr>
          <p:spPr>
            <a:xfrm>
              <a:off x="889000" y="850900"/>
              <a:ext cx="1612900" cy="469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>
                  <a:solidFill>
                    <a:srgbClr val="1E90FF"/>
                  </a:solidFill>
                </a:rPr>
                <a:t>Posición ideológica del gobierno</a:t>
              </a: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6A6BE72A-E395-6DB9-04F2-37E60FEDE71C}"/>
                </a:ext>
              </a:extLst>
            </p:cNvPr>
            <p:cNvSpPr txBox="1"/>
            <p:nvPr/>
          </p:nvSpPr>
          <p:spPr>
            <a:xfrm>
              <a:off x="3213100" y="859135"/>
              <a:ext cx="1612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>
                  <a:solidFill>
                    <a:srgbClr val="B22222"/>
                  </a:solidFill>
                </a:rPr>
                <a:t>Gasto público educativo</a:t>
              </a:r>
            </a:p>
          </p:txBody>
        </p: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F1863C23-B163-E887-0DD2-A2408F1346CA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2501900" y="1085850"/>
              <a:ext cx="711200" cy="411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ED885569-9CAB-BB1A-2DF2-33EFF2743654}"/>
                </a:ext>
              </a:extLst>
            </p:cNvPr>
            <p:cNvSpPr txBox="1"/>
            <p:nvPr/>
          </p:nvSpPr>
          <p:spPr>
            <a:xfrm>
              <a:off x="5537200" y="762684"/>
              <a:ext cx="1612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>
                  <a:solidFill>
                    <a:srgbClr val="B22222"/>
                  </a:solidFill>
                </a:rPr>
                <a:t>Composición del gasto público educativo</a:t>
              </a:r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0C10F2A4-841D-49F4-A326-5A1A9F566CCA}"/>
                </a:ext>
              </a:extLst>
            </p:cNvPr>
            <p:cNvCxnSpPr>
              <a:stCxn id="5" idx="3"/>
              <a:endCxn id="11" idx="1"/>
            </p:cNvCxnSpPr>
            <p:nvPr/>
          </p:nvCxnSpPr>
          <p:spPr>
            <a:xfrm flipV="1">
              <a:off x="4826000" y="1085850"/>
              <a:ext cx="711200" cy="4118"/>
            </a:xfrm>
            <a:prstGeom prst="line">
              <a:avLst/>
            </a:prstGeom>
            <a:ln w="12700"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BF5BF83A-C6EB-0EE7-F756-D116670DCBD2}"/>
                </a:ext>
              </a:extLst>
            </p:cNvPr>
            <p:cNvSpPr txBox="1"/>
            <p:nvPr/>
          </p:nvSpPr>
          <p:spPr>
            <a:xfrm>
              <a:off x="2273300" y="1555750"/>
              <a:ext cx="1168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>
                  <a:solidFill>
                    <a:srgbClr val="228B22"/>
                  </a:solidFill>
                </a:rPr>
                <a:t>Globalización</a:t>
              </a:r>
            </a:p>
          </p:txBody>
        </p: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DB3A08FB-7CBF-F675-9B54-5538761C1A72}"/>
                </a:ext>
              </a:extLst>
            </p:cNvPr>
            <p:cNvCxnSpPr>
              <a:stCxn id="14" idx="1"/>
              <a:endCxn id="4" idx="2"/>
            </p:cNvCxnSpPr>
            <p:nvPr/>
          </p:nvCxnSpPr>
          <p:spPr>
            <a:xfrm flipH="1" flipV="1">
              <a:off x="1695450" y="1320800"/>
              <a:ext cx="577850" cy="37345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18788B62-5AAA-D0F1-5A33-0CC9C2C1D5E6}"/>
                </a:ext>
              </a:extLst>
            </p:cNvPr>
            <p:cNvCxnSpPr>
              <a:stCxn id="14" idx="3"/>
              <a:endCxn id="5" idx="2"/>
            </p:cNvCxnSpPr>
            <p:nvPr/>
          </p:nvCxnSpPr>
          <p:spPr>
            <a:xfrm flipV="1">
              <a:off x="3441700" y="1320800"/>
              <a:ext cx="577850" cy="373450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820A7F3A-3B7D-DE0F-8C58-5B6EDA6D21A3}"/>
                </a:ext>
              </a:extLst>
            </p:cNvPr>
            <p:cNvSpPr txBox="1"/>
            <p:nvPr/>
          </p:nvSpPr>
          <p:spPr>
            <a:xfrm>
              <a:off x="1555750" y="2155915"/>
              <a:ext cx="1079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i="1" dirty="0"/>
                <a:t>Transferencia tecnológica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2A8AC8EA-E7D8-F2A3-EA24-EC2151FB0E11}"/>
                </a:ext>
              </a:extLst>
            </p:cNvPr>
            <p:cNvSpPr txBox="1"/>
            <p:nvPr/>
          </p:nvSpPr>
          <p:spPr>
            <a:xfrm>
              <a:off x="2857500" y="2155915"/>
              <a:ext cx="1524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i="1" dirty="0"/>
                <a:t>Problemáticas sociales afectando a votantes de clase media y baja</a:t>
              </a:r>
            </a:p>
          </p:txBody>
        </p: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A4982A3A-3F80-75D7-2F29-6E6C36B78ED6}"/>
                </a:ext>
              </a:extLst>
            </p:cNvPr>
            <p:cNvCxnSpPr>
              <a:stCxn id="19" idx="0"/>
              <a:endCxn id="14" idx="2"/>
            </p:cNvCxnSpPr>
            <p:nvPr/>
          </p:nvCxnSpPr>
          <p:spPr>
            <a:xfrm flipV="1">
              <a:off x="2095500" y="1832749"/>
              <a:ext cx="762000" cy="32316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F6F1418E-70B0-756A-F26C-85E96F84A7DE}"/>
                </a:ext>
              </a:extLst>
            </p:cNvPr>
            <p:cNvCxnSpPr>
              <a:cxnSpLocks/>
              <a:stCxn id="20" idx="0"/>
              <a:endCxn id="14" idx="2"/>
            </p:cNvCxnSpPr>
            <p:nvPr/>
          </p:nvCxnSpPr>
          <p:spPr>
            <a:xfrm flipH="1" flipV="1">
              <a:off x="2857500" y="1832749"/>
              <a:ext cx="762000" cy="32316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914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515F3-830E-E963-BC7F-636E2D115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o 35">
            <a:extLst>
              <a:ext uri="{FF2B5EF4-FFF2-40B4-BE49-F238E27FC236}">
                <a16:creationId xmlns:a16="http://schemas.microsoft.com/office/drawing/2014/main" id="{DE3754BA-931A-4B9F-15FC-AA2D65268B01}"/>
              </a:ext>
            </a:extLst>
          </p:cNvPr>
          <p:cNvGrpSpPr/>
          <p:nvPr/>
        </p:nvGrpSpPr>
        <p:grpSpPr>
          <a:xfrm>
            <a:off x="939800" y="1693385"/>
            <a:ext cx="6261100" cy="2639727"/>
            <a:chOff x="914400" y="2747485"/>
            <a:chExt cx="6261100" cy="2639727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2CA2C6F9-9D72-197F-D105-172ED7CD5C1D}"/>
                </a:ext>
              </a:extLst>
            </p:cNvPr>
            <p:cNvSpPr txBox="1"/>
            <p:nvPr/>
          </p:nvSpPr>
          <p:spPr>
            <a:xfrm>
              <a:off x="914400" y="3251200"/>
              <a:ext cx="1612900" cy="469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>
                  <a:solidFill>
                    <a:srgbClr val="1E90FF"/>
                  </a:solidFill>
                </a:rPr>
                <a:t>Posición ideológica del gobierno</a:t>
              </a: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B084160B-2C02-6FA5-3DC8-725EBA6A6E62}"/>
                </a:ext>
              </a:extLst>
            </p:cNvPr>
            <p:cNvSpPr txBox="1"/>
            <p:nvPr/>
          </p:nvSpPr>
          <p:spPr>
            <a:xfrm>
              <a:off x="3238500" y="3259435"/>
              <a:ext cx="1612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>
                  <a:solidFill>
                    <a:srgbClr val="B22222"/>
                  </a:solidFill>
                </a:rPr>
                <a:t>Gasto público educativo</a:t>
              </a:r>
            </a:p>
          </p:txBody>
        </p: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BD70D6A7-6043-A5C4-CC68-4B090BD5C7EE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2527300" y="3486150"/>
              <a:ext cx="711200" cy="411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0F489936-8849-953A-2FAE-F9C9239F9F1A}"/>
                </a:ext>
              </a:extLst>
            </p:cNvPr>
            <p:cNvSpPr txBox="1"/>
            <p:nvPr/>
          </p:nvSpPr>
          <p:spPr>
            <a:xfrm>
              <a:off x="5562600" y="3162984"/>
              <a:ext cx="1612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>
                  <a:solidFill>
                    <a:srgbClr val="B22222"/>
                  </a:solidFill>
                </a:rPr>
                <a:t>Composición del gasto público educativo</a:t>
              </a:r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A27EE3BF-BA8D-CB62-B5FB-427221EEB5C6}"/>
                </a:ext>
              </a:extLst>
            </p:cNvPr>
            <p:cNvCxnSpPr>
              <a:stCxn id="5" idx="3"/>
              <a:endCxn id="11" idx="1"/>
            </p:cNvCxnSpPr>
            <p:nvPr/>
          </p:nvCxnSpPr>
          <p:spPr>
            <a:xfrm flipV="1">
              <a:off x="4851400" y="3486150"/>
              <a:ext cx="711200" cy="4118"/>
            </a:xfrm>
            <a:prstGeom prst="line">
              <a:avLst/>
            </a:prstGeom>
            <a:ln w="12700"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885D845F-DF9A-DF4C-3A0A-7389C87E4304}"/>
                </a:ext>
              </a:extLst>
            </p:cNvPr>
            <p:cNvSpPr txBox="1"/>
            <p:nvPr/>
          </p:nvSpPr>
          <p:spPr>
            <a:xfrm>
              <a:off x="2298700" y="3956050"/>
              <a:ext cx="1168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>
                  <a:solidFill>
                    <a:srgbClr val="228B22"/>
                  </a:solidFill>
                </a:rPr>
                <a:t>Globalización</a:t>
              </a:r>
            </a:p>
          </p:txBody>
        </p: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08E91228-93B1-2390-B6DC-EDAE856DE088}"/>
                </a:ext>
              </a:extLst>
            </p:cNvPr>
            <p:cNvCxnSpPr>
              <a:stCxn id="14" idx="1"/>
              <a:endCxn id="4" idx="2"/>
            </p:cNvCxnSpPr>
            <p:nvPr/>
          </p:nvCxnSpPr>
          <p:spPr>
            <a:xfrm flipH="1" flipV="1">
              <a:off x="1720850" y="3721100"/>
              <a:ext cx="577850" cy="37345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140F999F-B51D-527D-4DC3-6A26C4EFDDAF}"/>
                </a:ext>
              </a:extLst>
            </p:cNvPr>
            <p:cNvCxnSpPr>
              <a:stCxn id="14" idx="3"/>
              <a:endCxn id="5" idx="2"/>
            </p:cNvCxnSpPr>
            <p:nvPr/>
          </p:nvCxnSpPr>
          <p:spPr>
            <a:xfrm flipV="1">
              <a:off x="3467100" y="3721100"/>
              <a:ext cx="577850" cy="373450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D091CAF7-8BC8-2DB4-EE6E-8E48023AF7BC}"/>
                </a:ext>
              </a:extLst>
            </p:cNvPr>
            <p:cNvSpPr txBox="1"/>
            <p:nvPr/>
          </p:nvSpPr>
          <p:spPr>
            <a:xfrm>
              <a:off x="1581150" y="4556215"/>
              <a:ext cx="1079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i="1" dirty="0"/>
                <a:t>Transferencia tecnológica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DAFE49C0-E5C4-F5D6-FC1F-AA5EB86CB1BD}"/>
                </a:ext>
              </a:extLst>
            </p:cNvPr>
            <p:cNvSpPr txBox="1"/>
            <p:nvPr/>
          </p:nvSpPr>
          <p:spPr>
            <a:xfrm>
              <a:off x="2882900" y="4556215"/>
              <a:ext cx="1524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i="1" dirty="0"/>
                <a:t>Problemáticas sociales afectando a votantes de clase media y baja</a:t>
              </a:r>
            </a:p>
          </p:txBody>
        </p: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8EF928DA-E391-70EB-5C35-C73F2E3CF2C8}"/>
                </a:ext>
              </a:extLst>
            </p:cNvPr>
            <p:cNvCxnSpPr>
              <a:stCxn id="19" idx="0"/>
              <a:endCxn id="14" idx="2"/>
            </p:cNvCxnSpPr>
            <p:nvPr/>
          </p:nvCxnSpPr>
          <p:spPr>
            <a:xfrm flipV="1">
              <a:off x="2120900" y="4233049"/>
              <a:ext cx="762000" cy="32316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37EE6506-5A40-84FD-3EF1-4EDE5FC8A19D}"/>
                </a:ext>
              </a:extLst>
            </p:cNvPr>
            <p:cNvCxnSpPr>
              <a:cxnSpLocks/>
              <a:stCxn id="20" idx="0"/>
              <a:endCxn id="14" idx="2"/>
            </p:cNvCxnSpPr>
            <p:nvPr/>
          </p:nvCxnSpPr>
          <p:spPr>
            <a:xfrm flipH="1" flipV="1">
              <a:off x="2882900" y="4233049"/>
              <a:ext cx="762000" cy="32316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958D16C4-4D99-4D5C-A86F-398EAD704B70}"/>
                </a:ext>
              </a:extLst>
            </p:cNvPr>
            <p:cNvSpPr txBox="1"/>
            <p:nvPr/>
          </p:nvSpPr>
          <p:spPr>
            <a:xfrm>
              <a:off x="2298700" y="2747485"/>
              <a:ext cx="1168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>
                  <a:solidFill>
                    <a:srgbClr val="228B22"/>
                  </a:solidFill>
                </a:rPr>
                <a:t>Sindicalismo</a:t>
              </a:r>
            </a:p>
          </p:txBody>
        </p:sp>
        <p:cxnSp>
          <p:nvCxnSpPr>
            <p:cNvPr id="26" name="Conector recto de flecha 25">
              <a:extLst>
                <a:ext uri="{FF2B5EF4-FFF2-40B4-BE49-F238E27FC236}">
                  <a16:creationId xmlns:a16="http://schemas.microsoft.com/office/drawing/2014/main" id="{727AC20C-9A4C-ED37-70B4-6F95AC86161A}"/>
                </a:ext>
              </a:extLst>
            </p:cNvPr>
            <p:cNvCxnSpPr>
              <a:stCxn id="12" idx="1"/>
              <a:endCxn id="4" idx="0"/>
            </p:cNvCxnSpPr>
            <p:nvPr/>
          </p:nvCxnSpPr>
          <p:spPr>
            <a:xfrm flipH="1">
              <a:off x="1720850" y="2885985"/>
              <a:ext cx="577850" cy="36521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recto de flecha 27">
              <a:extLst>
                <a:ext uri="{FF2B5EF4-FFF2-40B4-BE49-F238E27FC236}">
                  <a16:creationId xmlns:a16="http://schemas.microsoft.com/office/drawing/2014/main" id="{DFAD6DB2-1FB9-50CA-8705-19159E5E2848}"/>
                </a:ext>
              </a:extLst>
            </p:cNvPr>
            <p:cNvCxnSpPr>
              <a:stCxn id="12" idx="3"/>
              <a:endCxn id="5" idx="0"/>
            </p:cNvCxnSpPr>
            <p:nvPr/>
          </p:nvCxnSpPr>
          <p:spPr>
            <a:xfrm>
              <a:off x="3467100" y="2885985"/>
              <a:ext cx="577850" cy="373450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92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7CFB4-84DB-02BC-45D8-EAA735D86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o 35">
            <a:extLst>
              <a:ext uri="{FF2B5EF4-FFF2-40B4-BE49-F238E27FC236}">
                <a16:creationId xmlns:a16="http://schemas.microsoft.com/office/drawing/2014/main" id="{248214A9-2EB7-315C-EB6A-67CD966511AF}"/>
              </a:ext>
            </a:extLst>
          </p:cNvPr>
          <p:cNvGrpSpPr/>
          <p:nvPr/>
        </p:nvGrpSpPr>
        <p:grpSpPr>
          <a:xfrm>
            <a:off x="939800" y="908554"/>
            <a:ext cx="6261100" cy="3424558"/>
            <a:chOff x="914400" y="1962654"/>
            <a:chExt cx="6261100" cy="3424558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9F05C1EE-762B-3341-7801-A2542237E6A2}"/>
                </a:ext>
              </a:extLst>
            </p:cNvPr>
            <p:cNvSpPr txBox="1"/>
            <p:nvPr/>
          </p:nvSpPr>
          <p:spPr>
            <a:xfrm>
              <a:off x="914400" y="3251200"/>
              <a:ext cx="1612900" cy="469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>
                  <a:solidFill>
                    <a:srgbClr val="1E90FF"/>
                  </a:solidFill>
                </a:rPr>
                <a:t>Posición ideológica del gobierno</a:t>
              </a: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8BC59B0D-D514-8DEF-7E66-1EB32DF0C6FD}"/>
                </a:ext>
              </a:extLst>
            </p:cNvPr>
            <p:cNvSpPr txBox="1"/>
            <p:nvPr/>
          </p:nvSpPr>
          <p:spPr>
            <a:xfrm>
              <a:off x="3238500" y="3259435"/>
              <a:ext cx="1612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>
                  <a:solidFill>
                    <a:srgbClr val="B22222"/>
                  </a:solidFill>
                </a:rPr>
                <a:t>Gasto público educativo</a:t>
              </a:r>
            </a:p>
          </p:txBody>
        </p: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6DA04ED8-BECB-8179-0429-FDB543B5D9D3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2527300" y="3486150"/>
              <a:ext cx="711200" cy="411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DAD4837B-AEA4-9407-874F-A799285CCD36}"/>
                </a:ext>
              </a:extLst>
            </p:cNvPr>
            <p:cNvSpPr txBox="1"/>
            <p:nvPr/>
          </p:nvSpPr>
          <p:spPr>
            <a:xfrm>
              <a:off x="5562600" y="3162984"/>
              <a:ext cx="16129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>
                  <a:solidFill>
                    <a:srgbClr val="B22222"/>
                  </a:solidFill>
                </a:rPr>
                <a:t>Composición del gasto público educativo</a:t>
              </a:r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A09E0D49-F1C5-1CA6-96F3-DD9272252E16}"/>
                </a:ext>
              </a:extLst>
            </p:cNvPr>
            <p:cNvCxnSpPr>
              <a:stCxn id="5" idx="3"/>
              <a:endCxn id="11" idx="1"/>
            </p:cNvCxnSpPr>
            <p:nvPr/>
          </p:nvCxnSpPr>
          <p:spPr>
            <a:xfrm flipV="1">
              <a:off x="4851400" y="3486150"/>
              <a:ext cx="711200" cy="4118"/>
            </a:xfrm>
            <a:prstGeom prst="line">
              <a:avLst/>
            </a:prstGeom>
            <a:ln w="12700"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737EA0B4-6513-E2E9-1EA4-C0AACC35CD85}"/>
                </a:ext>
              </a:extLst>
            </p:cNvPr>
            <p:cNvSpPr txBox="1"/>
            <p:nvPr/>
          </p:nvSpPr>
          <p:spPr>
            <a:xfrm>
              <a:off x="2298700" y="3956050"/>
              <a:ext cx="1168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>
                  <a:solidFill>
                    <a:srgbClr val="228B22"/>
                  </a:solidFill>
                </a:rPr>
                <a:t>Globalización</a:t>
              </a:r>
            </a:p>
          </p:txBody>
        </p: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23EA351E-1674-2DD5-859A-89D3007C930B}"/>
                </a:ext>
              </a:extLst>
            </p:cNvPr>
            <p:cNvCxnSpPr>
              <a:stCxn id="14" idx="1"/>
              <a:endCxn id="4" idx="2"/>
            </p:cNvCxnSpPr>
            <p:nvPr/>
          </p:nvCxnSpPr>
          <p:spPr>
            <a:xfrm flipH="1" flipV="1">
              <a:off x="1720850" y="3721100"/>
              <a:ext cx="577850" cy="37345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3D8C703C-8D30-AE28-419F-3C5E60686F42}"/>
                </a:ext>
              </a:extLst>
            </p:cNvPr>
            <p:cNvCxnSpPr>
              <a:stCxn id="14" idx="3"/>
              <a:endCxn id="5" idx="2"/>
            </p:cNvCxnSpPr>
            <p:nvPr/>
          </p:nvCxnSpPr>
          <p:spPr>
            <a:xfrm flipV="1">
              <a:off x="3467100" y="3721100"/>
              <a:ext cx="577850" cy="373450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5A70D6F1-5680-DC41-D2FC-2AE946AD7946}"/>
                </a:ext>
              </a:extLst>
            </p:cNvPr>
            <p:cNvSpPr txBox="1"/>
            <p:nvPr/>
          </p:nvSpPr>
          <p:spPr>
            <a:xfrm>
              <a:off x="1581150" y="4556215"/>
              <a:ext cx="1079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i="1" dirty="0"/>
                <a:t>Transferencia tecnológica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9443B4E6-A574-C1FB-79E7-735A60AF17DC}"/>
                </a:ext>
              </a:extLst>
            </p:cNvPr>
            <p:cNvSpPr txBox="1"/>
            <p:nvPr/>
          </p:nvSpPr>
          <p:spPr>
            <a:xfrm>
              <a:off x="2882900" y="4556215"/>
              <a:ext cx="1524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i="1" dirty="0"/>
                <a:t>Problemáticas sociales afectando a votantes de clase media y baja</a:t>
              </a:r>
            </a:p>
          </p:txBody>
        </p: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687F5BE1-61F8-8944-E265-5A30CF53E2FA}"/>
                </a:ext>
              </a:extLst>
            </p:cNvPr>
            <p:cNvCxnSpPr>
              <a:stCxn id="19" idx="0"/>
              <a:endCxn id="14" idx="2"/>
            </p:cNvCxnSpPr>
            <p:nvPr/>
          </p:nvCxnSpPr>
          <p:spPr>
            <a:xfrm flipV="1">
              <a:off x="2120900" y="4233049"/>
              <a:ext cx="762000" cy="32316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cto de flecha 23">
              <a:extLst>
                <a:ext uri="{FF2B5EF4-FFF2-40B4-BE49-F238E27FC236}">
                  <a16:creationId xmlns:a16="http://schemas.microsoft.com/office/drawing/2014/main" id="{A18C2857-8D36-EB59-36C5-EDC906485726}"/>
                </a:ext>
              </a:extLst>
            </p:cNvPr>
            <p:cNvCxnSpPr>
              <a:cxnSpLocks/>
              <a:stCxn id="20" idx="0"/>
              <a:endCxn id="14" idx="2"/>
            </p:cNvCxnSpPr>
            <p:nvPr/>
          </p:nvCxnSpPr>
          <p:spPr>
            <a:xfrm flipH="1" flipV="1">
              <a:off x="2882900" y="4233049"/>
              <a:ext cx="762000" cy="32316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72FC5B50-D459-75C8-5DE9-3F9BF5B63589}"/>
                </a:ext>
              </a:extLst>
            </p:cNvPr>
            <p:cNvSpPr txBox="1"/>
            <p:nvPr/>
          </p:nvSpPr>
          <p:spPr>
            <a:xfrm>
              <a:off x="2298700" y="2747485"/>
              <a:ext cx="1168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>
                  <a:solidFill>
                    <a:srgbClr val="228B22"/>
                  </a:solidFill>
                </a:rPr>
                <a:t>Sindicalismo</a:t>
              </a:r>
            </a:p>
          </p:txBody>
        </p:sp>
        <p:cxnSp>
          <p:nvCxnSpPr>
            <p:cNvPr id="26" name="Conector recto de flecha 25">
              <a:extLst>
                <a:ext uri="{FF2B5EF4-FFF2-40B4-BE49-F238E27FC236}">
                  <a16:creationId xmlns:a16="http://schemas.microsoft.com/office/drawing/2014/main" id="{E75E9406-4867-8055-0D45-552B5531224F}"/>
                </a:ext>
              </a:extLst>
            </p:cNvPr>
            <p:cNvCxnSpPr>
              <a:stCxn id="12" idx="1"/>
              <a:endCxn id="4" idx="0"/>
            </p:cNvCxnSpPr>
            <p:nvPr/>
          </p:nvCxnSpPr>
          <p:spPr>
            <a:xfrm flipH="1">
              <a:off x="1720850" y="2885985"/>
              <a:ext cx="577850" cy="36521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recto de flecha 27">
              <a:extLst>
                <a:ext uri="{FF2B5EF4-FFF2-40B4-BE49-F238E27FC236}">
                  <a16:creationId xmlns:a16="http://schemas.microsoft.com/office/drawing/2014/main" id="{B5B1C1A9-47F8-5FCA-AA41-5D89176DB9B1}"/>
                </a:ext>
              </a:extLst>
            </p:cNvPr>
            <p:cNvCxnSpPr>
              <a:stCxn id="12" idx="3"/>
              <a:endCxn id="5" idx="0"/>
            </p:cNvCxnSpPr>
            <p:nvPr/>
          </p:nvCxnSpPr>
          <p:spPr>
            <a:xfrm>
              <a:off x="3467100" y="2885985"/>
              <a:ext cx="577850" cy="373450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3BFDC2C9-0A13-A33D-12D6-CD75FCEF5FD6}"/>
                </a:ext>
              </a:extLst>
            </p:cNvPr>
            <p:cNvSpPr txBox="1"/>
            <p:nvPr/>
          </p:nvSpPr>
          <p:spPr>
            <a:xfrm>
              <a:off x="1581150" y="1962654"/>
              <a:ext cx="1079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i="1" dirty="0"/>
                <a:t>Membresía elevada</a:t>
              </a:r>
            </a:p>
          </p:txBody>
        </p:sp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337EA17F-1047-1DBA-88F0-CFB0C1633CD8}"/>
                </a:ext>
              </a:extLst>
            </p:cNvPr>
            <p:cNvCxnSpPr>
              <a:stCxn id="29" idx="2"/>
              <a:endCxn id="12" idx="0"/>
            </p:cNvCxnSpPr>
            <p:nvPr/>
          </p:nvCxnSpPr>
          <p:spPr>
            <a:xfrm>
              <a:off x="2120900" y="2424319"/>
              <a:ext cx="762000" cy="32316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A129C38F-31B9-0C37-12FA-2304CD74E0E3}"/>
                </a:ext>
              </a:extLst>
            </p:cNvPr>
            <p:cNvSpPr txBox="1"/>
            <p:nvPr/>
          </p:nvSpPr>
          <p:spPr>
            <a:xfrm>
              <a:off x="3105150" y="1966773"/>
              <a:ext cx="10795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i="1" dirty="0"/>
                <a:t>Densidad baja</a:t>
              </a:r>
            </a:p>
          </p:txBody>
        </p:sp>
        <p:cxnSp>
          <p:nvCxnSpPr>
            <p:cNvPr id="35" name="Conector recto de flecha 34">
              <a:extLst>
                <a:ext uri="{FF2B5EF4-FFF2-40B4-BE49-F238E27FC236}">
                  <a16:creationId xmlns:a16="http://schemas.microsoft.com/office/drawing/2014/main" id="{5BFA85CC-F0B2-CA5F-0573-35BD8269EB79}"/>
                </a:ext>
              </a:extLst>
            </p:cNvPr>
            <p:cNvCxnSpPr>
              <a:stCxn id="33" idx="2"/>
              <a:endCxn id="12" idx="0"/>
            </p:cNvCxnSpPr>
            <p:nvPr/>
          </p:nvCxnSpPr>
          <p:spPr>
            <a:xfrm flipH="1">
              <a:off x="2882900" y="2428438"/>
              <a:ext cx="762000" cy="31904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505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F749A-3594-71DF-7B0C-CB4241328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upo 101">
            <a:extLst>
              <a:ext uri="{FF2B5EF4-FFF2-40B4-BE49-F238E27FC236}">
                <a16:creationId xmlns:a16="http://schemas.microsoft.com/office/drawing/2014/main" id="{5600A276-1278-95F2-B6AE-7560B441E660}"/>
              </a:ext>
            </a:extLst>
          </p:cNvPr>
          <p:cNvGrpSpPr/>
          <p:nvPr/>
        </p:nvGrpSpPr>
        <p:grpSpPr>
          <a:xfrm>
            <a:off x="869753" y="752197"/>
            <a:ext cx="10053194" cy="5023405"/>
            <a:chOff x="869753" y="752197"/>
            <a:chExt cx="10053194" cy="5023405"/>
          </a:xfrm>
        </p:grpSpPr>
        <p:grpSp>
          <p:nvGrpSpPr>
            <p:cNvPr id="97" name="Grupo 96">
              <a:extLst>
                <a:ext uri="{FF2B5EF4-FFF2-40B4-BE49-F238E27FC236}">
                  <a16:creationId xmlns:a16="http://schemas.microsoft.com/office/drawing/2014/main" id="{7EE884BB-B722-4522-F889-9459BCF2F198}"/>
                </a:ext>
              </a:extLst>
            </p:cNvPr>
            <p:cNvGrpSpPr/>
            <p:nvPr/>
          </p:nvGrpSpPr>
          <p:grpSpPr>
            <a:xfrm>
              <a:off x="1529493" y="752197"/>
              <a:ext cx="9393454" cy="5023405"/>
              <a:chOff x="615093" y="939173"/>
              <a:chExt cx="9393454" cy="5023405"/>
            </a:xfrm>
          </p:grpSpPr>
          <p:grpSp>
            <p:nvGrpSpPr>
              <p:cNvPr id="39" name="Grupo 38">
                <a:extLst>
                  <a:ext uri="{FF2B5EF4-FFF2-40B4-BE49-F238E27FC236}">
                    <a16:creationId xmlns:a16="http://schemas.microsoft.com/office/drawing/2014/main" id="{1B4F5306-0471-A76B-DC86-63A4BE05C89C}"/>
                  </a:ext>
                </a:extLst>
              </p:cNvPr>
              <p:cNvGrpSpPr/>
              <p:nvPr/>
            </p:nvGrpSpPr>
            <p:grpSpPr>
              <a:xfrm>
                <a:off x="4357993" y="5360080"/>
                <a:ext cx="2567596" cy="602498"/>
                <a:chOff x="1969659" y="4441250"/>
                <a:chExt cx="2567596" cy="602498"/>
              </a:xfrm>
            </p:grpSpPr>
            <p:grpSp>
              <p:nvGrpSpPr>
                <p:cNvPr id="38" name="Grupo 37">
                  <a:extLst>
                    <a:ext uri="{FF2B5EF4-FFF2-40B4-BE49-F238E27FC236}">
                      <a16:creationId xmlns:a16="http://schemas.microsoft.com/office/drawing/2014/main" id="{C7888898-36F1-EEA3-C507-92DC3612E9DA}"/>
                    </a:ext>
                  </a:extLst>
                </p:cNvPr>
                <p:cNvGrpSpPr/>
                <p:nvPr/>
              </p:nvGrpSpPr>
              <p:grpSpPr>
                <a:xfrm>
                  <a:off x="1969659" y="4441250"/>
                  <a:ext cx="2567596" cy="276999"/>
                  <a:chOff x="1969659" y="4441250"/>
                  <a:chExt cx="2567596" cy="276999"/>
                </a:xfrm>
              </p:grpSpPr>
              <p:sp>
                <p:nvSpPr>
                  <p:cNvPr id="22" name="Flecha arriba 21">
                    <a:extLst>
                      <a:ext uri="{FF2B5EF4-FFF2-40B4-BE49-F238E27FC236}">
                        <a16:creationId xmlns:a16="http://schemas.microsoft.com/office/drawing/2014/main" id="{61EDF180-AF58-15FD-F73B-4B0E56466EB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969659" y="4489750"/>
                    <a:ext cx="180000" cy="180000"/>
                  </a:xfrm>
                  <a:prstGeom prst="upArrow">
                    <a:avLst/>
                  </a:prstGeom>
                  <a:solidFill>
                    <a:srgbClr val="1E90FF"/>
                  </a:solidFill>
                  <a:ln>
                    <a:solidFill>
                      <a:srgbClr val="1E90FF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24" name="CuadroTexto 23">
                    <a:extLst>
                      <a:ext uri="{FF2B5EF4-FFF2-40B4-BE49-F238E27FC236}">
                        <a16:creationId xmlns:a16="http://schemas.microsoft.com/office/drawing/2014/main" id="{5C14C4A7-6886-3D5F-1D60-91768BC8F493}"/>
                      </a:ext>
                    </a:extLst>
                  </p:cNvPr>
                  <p:cNvSpPr txBox="1"/>
                  <p:nvPr/>
                </p:nvSpPr>
                <p:spPr>
                  <a:xfrm>
                    <a:off x="2149659" y="4441250"/>
                    <a:ext cx="238759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MX" sz="1200" dirty="0"/>
                      <a:t>Gobierno de izquierda</a:t>
                    </a:r>
                  </a:p>
                </p:txBody>
              </p:sp>
            </p:grpSp>
            <p:grpSp>
              <p:nvGrpSpPr>
                <p:cNvPr id="37" name="Grupo 36">
                  <a:extLst>
                    <a:ext uri="{FF2B5EF4-FFF2-40B4-BE49-F238E27FC236}">
                      <a16:creationId xmlns:a16="http://schemas.microsoft.com/office/drawing/2014/main" id="{FC5F4FEF-6551-A094-49AD-AC89A0A930E6}"/>
                    </a:ext>
                  </a:extLst>
                </p:cNvPr>
                <p:cNvGrpSpPr/>
                <p:nvPr/>
              </p:nvGrpSpPr>
              <p:grpSpPr>
                <a:xfrm>
                  <a:off x="1969659" y="4766749"/>
                  <a:ext cx="2015383" cy="276999"/>
                  <a:chOff x="6744859" y="5666694"/>
                  <a:chExt cx="2015383" cy="276999"/>
                </a:xfrm>
              </p:grpSpPr>
              <p:sp>
                <p:nvSpPr>
                  <p:cNvPr id="23" name="Flecha arriba 22">
                    <a:extLst>
                      <a:ext uri="{FF2B5EF4-FFF2-40B4-BE49-F238E27FC236}">
                        <a16:creationId xmlns:a16="http://schemas.microsoft.com/office/drawing/2014/main" id="{E9AE0919-19A0-5272-E959-64D52C09710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744859" y="5715194"/>
                    <a:ext cx="180000" cy="180000"/>
                  </a:xfrm>
                  <a:prstGeom prst="upArrow">
                    <a:avLst/>
                  </a:prstGeom>
                  <a:solidFill>
                    <a:srgbClr val="B22222"/>
                  </a:solidFill>
                  <a:ln>
                    <a:solidFill>
                      <a:srgbClr val="B2222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25" name="CuadroTexto 24">
                    <a:extLst>
                      <a:ext uri="{FF2B5EF4-FFF2-40B4-BE49-F238E27FC236}">
                        <a16:creationId xmlns:a16="http://schemas.microsoft.com/office/drawing/2014/main" id="{80284320-7C84-D76E-E706-1026533752CE}"/>
                      </a:ext>
                    </a:extLst>
                  </p:cNvPr>
                  <p:cNvSpPr txBox="1"/>
                  <p:nvPr/>
                </p:nvSpPr>
                <p:spPr>
                  <a:xfrm>
                    <a:off x="6924859" y="5666694"/>
                    <a:ext cx="183538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MX" sz="1200" dirty="0"/>
                      <a:t>Gobierno de derecha</a:t>
                    </a:r>
                  </a:p>
                </p:txBody>
              </p:sp>
            </p:grpSp>
          </p:grpSp>
          <p:grpSp>
            <p:nvGrpSpPr>
              <p:cNvPr id="96" name="Grupo 95">
                <a:extLst>
                  <a:ext uri="{FF2B5EF4-FFF2-40B4-BE49-F238E27FC236}">
                    <a16:creationId xmlns:a16="http://schemas.microsoft.com/office/drawing/2014/main" id="{9833B4C7-7642-A069-6953-E04FF0F3EE1E}"/>
                  </a:ext>
                </a:extLst>
              </p:cNvPr>
              <p:cNvGrpSpPr/>
              <p:nvPr/>
            </p:nvGrpSpPr>
            <p:grpSpPr>
              <a:xfrm>
                <a:off x="615093" y="939173"/>
                <a:ext cx="9393454" cy="4135881"/>
                <a:chOff x="615093" y="939173"/>
                <a:chExt cx="9393454" cy="4135881"/>
              </a:xfrm>
            </p:grpSpPr>
            <p:sp>
              <p:nvSpPr>
                <p:cNvPr id="69" name="CuadroTexto 68">
                  <a:extLst>
                    <a:ext uri="{FF2B5EF4-FFF2-40B4-BE49-F238E27FC236}">
                      <a16:creationId xmlns:a16="http://schemas.microsoft.com/office/drawing/2014/main" id="{C3533DE5-BA9C-C9E8-74C0-17201EAA37FC}"/>
                    </a:ext>
                  </a:extLst>
                </p:cNvPr>
                <p:cNvSpPr txBox="1"/>
                <p:nvPr/>
              </p:nvSpPr>
              <p:spPr>
                <a:xfrm>
                  <a:off x="615093" y="939173"/>
                  <a:ext cx="192710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sz="1600" b="1" dirty="0"/>
                    <a:t>Expectativas 3 y 4</a:t>
                  </a:r>
                </a:p>
              </p:txBody>
            </p:sp>
            <p:grpSp>
              <p:nvGrpSpPr>
                <p:cNvPr id="26" name="Grupo 25">
                  <a:extLst>
                    <a:ext uri="{FF2B5EF4-FFF2-40B4-BE49-F238E27FC236}">
                      <a16:creationId xmlns:a16="http://schemas.microsoft.com/office/drawing/2014/main" id="{FDFFD706-6CFB-57D7-DB06-FD42EEC89F7D}"/>
                    </a:ext>
                  </a:extLst>
                </p:cNvPr>
                <p:cNvGrpSpPr/>
                <p:nvPr/>
              </p:nvGrpSpPr>
              <p:grpSpPr>
                <a:xfrm>
                  <a:off x="615093" y="1326227"/>
                  <a:ext cx="2895600" cy="3748827"/>
                  <a:chOff x="4826000" y="1877273"/>
                  <a:chExt cx="2895600" cy="3748827"/>
                </a:xfrm>
              </p:grpSpPr>
              <p:sp>
                <p:nvSpPr>
                  <p:cNvPr id="17" name="CuadroTexto 16">
                    <a:extLst>
                      <a:ext uri="{FF2B5EF4-FFF2-40B4-BE49-F238E27FC236}">
                        <a16:creationId xmlns:a16="http://schemas.microsoft.com/office/drawing/2014/main" id="{F0BE8698-A602-412D-9CBA-8C35683999BF}"/>
                      </a:ext>
                    </a:extLst>
                  </p:cNvPr>
                  <p:cNvSpPr txBox="1"/>
                  <p:nvPr/>
                </p:nvSpPr>
                <p:spPr>
                  <a:xfrm>
                    <a:off x="5241267" y="2435750"/>
                    <a:ext cx="67481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MX" sz="1200" b="1" i="1" dirty="0"/>
                      <a:t>Baja</a:t>
                    </a:r>
                  </a:p>
                </p:txBody>
              </p:sp>
              <p:sp>
                <p:nvSpPr>
                  <p:cNvPr id="18" name="CuadroTexto 17">
                    <a:extLst>
                      <a:ext uri="{FF2B5EF4-FFF2-40B4-BE49-F238E27FC236}">
                        <a16:creationId xmlns:a16="http://schemas.microsoft.com/office/drawing/2014/main" id="{8BA18955-B925-4904-9872-9A9125C00404}"/>
                      </a:ext>
                    </a:extLst>
                  </p:cNvPr>
                  <p:cNvSpPr txBox="1"/>
                  <p:nvPr/>
                </p:nvSpPr>
                <p:spPr>
                  <a:xfrm>
                    <a:off x="6603771" y="2435750"/>
                    <a:ext cx="67481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MX" sz="1200" b="1" i="1" dirty="0"/>
                      <a:t>Alta</a:t>
                    </a:r>
                  </a:p>
                </p:txBody>
              </p:sp>
              <p:sp>
                <p:nvSpPr>
                  <p:cNvPr id="20" name="CuadroTexto 19">
                    <a:extLst>
                      <a:ext uri="{FF2B5EF4-FFF2-40B4-BE49-F238E27FC236}">
                        <a16:creationId xmlns:a16="http://schemas.microsoft.com/office/drawing/2014/main" id="{E33B0BF3-9E4F-F452-3A85-35743603F6CE}"/>
                      </a:ext>
                    </a:extLst>
                  </p:cNvPr>
                  <p:cNvSpPr txBox="1"/>
                  <p:nvPr/>
                </p:nvSpPr>
                <p:spPr>
                  <a:xfrm>
                    <a:off x="5594594" y="2189124"/>
                    <a:ext cx="133066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MX" sz="1400" b="1" dirty="0"/>
                      <a:t>Globalización</a:t>
                    </a:r>
                  </a:p>
                </p:txBody>
              </p:sp>
              <p:sp>
                <p:nvSpPr>
                  <p:cNvPr id="65" name="CuadroTexto 64">
                    <a:extLst>
                      <a:ext uri="{FF2B5EF4-FFF2-40B4-BE49-F238E27FC236}">
                        <a16:creationId xmlns:a16="http://schemas.microsoft.com/office/drawing/2014/main" id="{E0353224-6F13-BFFD-2A4A-42641704897B}"/>
                      </a:ext>
                    </a:extLst>
                  </p:cNvPr>
                  <p:cNvSpPr txBox="1"/>
                  <p:nvPr/>
                </p:nvSpPr>
                <p:spPr>
                  <a:xfrm>
                    <a:off x="4826000" y="1877273"/>
                    <a:ext cx="21816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:r>
                      <a:rPr lang="es-MX" sz="1400" b="1" dirty="0"/>
                      <a:t>A. Gasto educativo total</a:t>
                    </a:r>
                  </a:p>
                </p:txBody>
              </p:sp>
              <p:sp>
                <p:nvSpPr>
                  <p:cNvPr id="8" name="Flecha arriba 7">
                    <a:extLst>
                      <a:ext uri="{FF2B5EF4-FFF2-40B4-BE49-F238E27FC236}">
                        <a16:creationId xmlns:a16="http://schemas.microsoft.com/office/drawing/2014/main" id="{7DF0058A-3893-774D-A22E-0F5156D013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50529" y="3271226"/>
                    <a:ext cx="360000" cy="360000"/>
                  </a:xfrm>
                  <a:prstGeom prst="upArrow">
                    <a:avLst/>
                  </a:prstGeom>
                  <a:solidFill>
                    <a:srgbClr val="1E90FF"/>
                  </a:solidFill>
                  <a:ln>
                    <a:solidFill>
                      <a:srgbClr val="1E90FF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9" name="Flecha arriba 8">
                    <a:extLst>
                      <a:ext uri="{FF2B5EF4-FFF2-40B4-BE49-F238E27FC236}">
                        <a16:creationId xmlns:a16="http://schemas.microsoft.com/office/drawing/2014/main" id="{BBCD7F98-C5AC-3965-E29C-C90BC392A04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700000">
                    <a:off x="5653233" y="3300704"/>
                    <a:ext cx="360000" cy="360000"/>
                  </a:xfrm>
                  <a:prstGeom prst="upArrow">
                    <a:avLst/>
                  </a:prstGeom>
                  <a:solidFill>
                    <a:srgbClr val="B22222"/>
                  </a:solidFill>
                  <a:ln>
                    <a:solidFill>
                      <a:srgbClr val="B2222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10" name="Flecha arriba 9">
                    <a:extLst>
                      <a:ext uri="{FF2B5EF4-FFF2-40B4-BE49-F238E27FC236}">
                        <a16:creationId xmlns:a16="http://schemas.microsoft.com/office/drawing/2014/main" id="{16FFDD77-6DAD-285D-BEEC-B65D5CFF07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423771" y="3283926"/>
                    <a:ext cx="360000" cy="360000"/>
                  </a:xfrm>
                  <a:prstGeom prst="upArrow">
                    <a:avLst/>
                  </a:prstGeom>
                  <a:solidFill>
                    <a:srgbClr val="1E90FF"/>
                  </a:solidFill>
                  <a:ln>
                    <a:solidFill>
                      <a:srgbClr val="1E90FF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11" name="Flecha arriba 10">
                    <a:extLst>
                      <a:ext uri="{FF2B5EF4-FFF2-40B4-BE49-F238E27FC236}">
                        <a16:creationId xmlns:a16="http://schemas.microsoft.com/office/drawing/2014/main" id="{827026EA-E5B1-6678-197F-7AF387097C6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026474" y="3283925"/>
                    <a:ext cx="360000" cy="360000"/>
                  </a:xfrm>
                  <a:prstGeom prst="upArrow">
                    <a:avLst/>
                  </a:prstGeom>
                  <a:solidFill>
                    <a:srgbClr val="B22222"/>
                  </a:solidFill>
                  <a:ln>
                    <a:solidFill>
                      <a:srgbClr val="B2222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grpSp>
                <p:nvGrpSpPr>
                  <p:cNvPr id="13" name="Grupo 12">
                    <a:extLst>
                      <a:ext uri="{FF2B5EF4-FFF2-40B4-BE49-F238E27FC236}">
                        <a16:creationId xmlns:a16="http://schemas.microsoft.com/office/drawing/2014/main" id="{1004B105-A9FB-5538-9817-1029CBA28D7C}"/>
                      </a:ext>
                    </a:extLst>
                  </p:cNvPr>
                  <p:cNvGrpSpPr/>
                  <p:nvPr/>
                </p:nvGrpSpPr>
                <p:grpSpPr>
                  <a:xfrm>
                    <a:off x="4826000" y="2743200"/>
                    <a:ext cx="2895600" cy="2882900"/>
                    <a:chOff x="7543800" y="546100"/>
                    <a:chExt cx="2895600" cy="2882900"/>
                  </a:xfrm>
                </p:grpSpPr>
                <p:sp>
                  <p:nvSpPr>
                    <p:cNvPr id="2" name="Rectángulo 1">
                      <a:extLst>
                        <a:ext uri="{FF2B5EF4-FFF2-40B4-BE49-F238E27FC236}">
                          <a16:creationId xmlns:a16="http://schemas.microsoft.com/office/drawing/2014/main" id="{9941A435-316B-1573-DB18-E31DAC1930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3800" y="546100"/>
                      <a:ext cx="2895600" cy="28829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MX"/>
                    </a:p>
                  </p:txBody>
                </p:sp>
                <p:cxnSp>
                  <p:nvCxnSpPr>
                    <p:cNvPr id="5" name="Conector recto 4">
                      <a:extLst>
                        <a:ext uri="{FF2B5EF4-FFF2-40B4-BE49-F238E27FC236}">
                          <a16:creationId xmlns:a16="http://schemas.microsoft.com/office/drawing/2014/main" id="{AF27E943-CD49-5ED7-5B93-70BAC76045FD}"/>
                        </a:ext>
                      </a:extLst>
                    </p:cNvPr>
                    <p:cNvCxnSpPr>
                      <a:stCxn id="2" idx="1"/>
                      <a:endCxn id="2" idx="3"/>
                    </p:cNvCxnSpPr>
                    <p:nvPr/>
                  </p:nvCxnSpPr>
                  <p:spPr>
                    <a:xfrm>
                      <a:off x="7543800" y="1987550"/>
                      <a:ext cx="2895600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Conector recto 11">
                      <a:extLst>
                        <a:ext uri="{FF2B5EF4-FFF2-40B4-BE49-F238E27FC236}">
                          <a16:creationId xmlns:a16="http://schemas.microsoft.com/office/drawing/2014/main" id="{CFBB0872-84C0-98E3-ECD2-A7C7542937D5}"/>
                        </a:ext>
                      </a:extLst>
                    </p:cNvPr>
                    <p:cNvCxnSpPr>
                      <a:stCxn id="2" idx="0"/>
                      <a:endCxn id="2" idx="2"/>
                    </p:cNvCxnSpPr>
                    <p:nvPr/>
                  </p:nvCxnSpPr>
                  <p:spPr>
                    <a:xfrm>
                      <a:off x="8991600" y="546100"/>
                      <a:ext cx="0" cy="2882900"/>
                    </a:xfrm>
                    <a:prstGeom prst="line">
                      <a:avLst/>
                    </a:prstGeom>
                    <a:ln w="1270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" name="Flecha arriba 14">
                    <a:extLst>
                      <a:ext uri="{FF2B5EF4-FFF2-40B4-BE49-F238E27FC236}">
                        <a16:creationId xmlns:a16="http://schemas.microsoft.com/office/drawing/2014/main" id="{EBFB857D-0579-AE51-6E98-3A7AADF95B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50529" y="4707623"/>
                    <a:ext cx="360000" cy="360000"/>
                  </a:xfrm>
                  <a:prstGeom prst="upArrow">
                    <a:avLst/>
                  </a:prstGeom>
                  <a:solidFill>
                    <a:srgbClr val="1E90FF"/>
                  </a:solidFill>
                  <a:ln>
                    <a:solidFill>
                      <a:srgbClr val="1E90FF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16" name="Flecha arriba 15">
                    <a:extLst>
                      <a:ext uri="{FF2B5EF4-FFF2-40B4-BE49-F238E27FC236}">
                        <a16:creationId xmlns:a16="http://schemas.microsoft.com/office/drawing/2014/main" id="{36677AF5-DACE-6E65-4854-974F98FF81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5653233" y="4737101"/>
                    <a:ext cx="360000" cy="360000"/>
                  </a:xfrm>
                  <a:prstGeom prst="upArrow">
                    <a:avLst/>
                  </a:prstGeom>
                  <a:solidFill>
                    <a:srgbClr val="B22222"/>
                  </a:solidFill>
                  <a:ln>
                    <a:solidFill>
                      <a:srgbClr val="B2222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19" name="Flecha arriba 18">
                    <a:extLst>
                      <a:ext uri="{FF2B5EF4-FFF2-40B4-BE49-F238E27FC236}">
                        <a16:creationId xmlns:a16="http://schemas.microsoft.com/office/drawing/2014/main" id="{20FB9E7C-79D0-B05F-6083-48ABECE90F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498329" y="4712024"/>
                    <a:ext cx="360000" cy="360000"/>
                  </a:xfrm>
                  <a:prstGeom prst="upArrow">
                    <a:avLst/>
                  </a:prstGeom>
                  <a:solidFill>
                    <a:srgbClr val="1E90FF"/>
                  </a:solidFill>
                  <a:ln>
                    <a:solidFill>
                      <a:srgbClr val="1E90FF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21" name="Flecha arriba 20">
                    <a:extLst>
                      <a:ext uri="{FF2B5EF4-FFF2-40B4-BE49-F238E27FC236}">
                        <a16:creationId xmlns:a16="http://schemas.microsoft.com/office/drawing/2014/main" id="{39F959C5-5D58-2EA1-8A6C-6E5FB6E792D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700000">
                    <a:off x="7101033" y="4741502"/>
                    <a:ext cx="360000" cy="360000"/>
                  </a:xfrm>
                  <a:prstGeom prst="upArrow">
                    <a:avLst/>
                  </a:prstGeom>
                  <a:solidFill>
                    <a:srgbClr val="B22222"/>
                  </a:solidFill>
                  <a:ln>
                    <a:solidFill>
                      <a:srgbClr val="B2222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</p:grpSp>
            <p:grpSp>
              <p:nvGrpSpPr>
                <p:cNvPr id="27" name="Grupo 26">
                  <a:extLst>
                    <a:ext uri="{FF2B5EF4-FFF2-40B4-BE49-F238E27FC236}">
                      <a16:creationId xmlns:a16="http://schemas.microsoft.com/office/drawing/2014/main" id="{63230FEA-1C26-1DAF-F8EB-E662DAC9AA8E}"/>
                    </a:ext>
                  </a:extLst>
                </p:cNvPr>
                <p:cNvGrpSpPr/>
                <p:nvPr/>
              </p:nvGrpSpPr>
              <p:grpSpPr>
                <a:xfrm>
                  <a:off x="3864020" y="1326227"/>
                  <a:ext cx="2895600" cy="3748827"/>
                  <a:chOff x="4826000" y="1877273"/>
                  <a:chExt cx="2895600" cy="3748827"/>
                </a:xfrm>
              </p:grpSpPr>
              <p:sp>
                <p:nvSpPr>
                  <p:cNvPr id="28" name="CuadroTexto 27">
                    <a:extLst>
                      <a:ext uri="{FF2B5EF4-FFF2-40B4-BE49-F238E27FC236}">
                        <a16:creationId xmlns:a16="http://schemas.microsoft.com/office/drawing/2014/main" id="{D32FEDB2-048D-37F0-6904-8199199EF523}"/>
                      </a:ext>
                    </a:extLst>
                  </p:cNvPr>
                  <p:cNvSpPr txBox="1"/>
                  <p:nvPr/>
                </p:nvSpPr>
                <p:spPr>
                  <a:xfrm>
                    <a:off x="5241267" y="2435750"/>
                    <a:ext cx="67481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MX" sz="1200" b="1" i="1" dirty="0"/>
                      <a:t>Baja</a:t>
                    </a:r>
                  </a:p>
                </p:txBody>
              </p:sp>
              <p:sp>
                <p:nvSpPr>
                  <p:cNvPr id="29" name="CuadroTexto 28">
                    <a:extLst>
                      <a:ext uri="{FF2B5EF4-FFF2-40B4-BE49-F238E27FC236}">
                        <a16:creationId xmlns:a16="http://schemas.microsoft.com/office/drawing/2014/main" id="{7503C28A-0520-EC49-3EF2-5CA528F2AEC4}"/>
                      </a:ext>
                    </a:extLst>
                  </p:cNvPr>
                  <p:cNvSpPr txBox="1"/>
                  <p:nvPr/>
                </p:nvSpPr>
                <p:spPr>
                  <a:xfrm>
                    <a:off x="6603771" y="2435750"/>
                    <a:ext cx="67481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MX" sz="1200" b="1" i="1" dirty="0"/>
                      <a:t>Alta</a:t>
                    </a:r>
                  </a:p>
                </p:txBody>
              </p:sp>
              <p:sp>
                <p:nvSpPr>
                  <p:cNvPr id="30" name="CuadroTexto 29">
                    <a:extLst>
                      <a:ext uri="{FF2B5EF4-FFF2-40B4-BE49-F238E27FC236}">
                        <a16:creationId xmlns:a16="http://schemas.microsoft.com/office/drawing/2014/main" id="{2F60126C-A574-48C4-10BC-74F424D50A35}"/>
                      </a:ext>
                    </a:extLst>
                  </p:cNvPr>
                  <p:cNvSpPr txBox="1"/>
                  <p:nvPr/>
                </p:nvSpPr>
                <p:spPr>
                  <a:xfrm>
                    <a:off x="5594594" y="2189124"/>
                    <a:ext cx="133066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MX" sz="1400" b="1" dirty="0"/>
                      <a:t>Globalización</a:t>
                    </a:r>
                  </a:p>
                </p:txBody>
              </p:sp>
              <p:sp>
                <p:nvSpPr>
                  <p:cNvPr id="31" name="CuadroTexto 30">
                    <a:extLst>
                      <a:ext uri="{FF2B5EF4-FFF2-40B4-BE49-F238E27FC236}">
                        <a16:creationId xmlns:a16="http://schemas.microsoft.com/office/drawing/2014/main" id="{8CDB1985-17CD-4703-B716-04F1CC577C06}"/>
                      </a:ext>
                    </a:extLst>
                  </p:cNvPr>
                  <p:cNvSpPr txBox="1"/>
                  <p:nvPr/>
                </p:nvSpPr>
                <p:spPr>
                  <a:xfrm>
                    <a:off x="4826000" y="1877273"/>
                    <a:ext cx="21816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:r>
                      <a:rPr lang="es-MX" sz="1400" b="1" dirty="0"/>
                      <a:t>B. Educación básica</a:t>
                    </a:r>
                  </a:p>
                </p:txBody>
              </p:sp>
              <p:sp>
                <p:nvSpPr>
                  <p:cNvPr id="32" name="Flecha arriba 31">
                    <a:extLst>
                      <a:ext uri="{FF2B5EF4-FFF2-40B4-BE49-F238E27FC236}">
                        <a16:creationId xmlns:a16="http://schemas.microsoft.com/office/drawing/2014/main" id="{5DA5CEC3-BC58-E0AA-FA37-AE25C279854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50529" y="3271226"/>
                    <a:ext cx="360000" cy="360000"/>
                  </a:xfrm>
                  <a:prstGeom prst="upArrow">
                    <a:avLst/>
                  </a:prstGeom>
                  <a:solidFill>
                    <a:srgbClr val="1E90FF"/>
                  </a:solidFill>
                  <a:ln>
                    <a:solidFill>
                      <a:srgbClr val="1E90FF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33" name="Flecha arriba 32">
                    <a:extLst>
                      <a:ext uri="{FF2B5EF4-FFF2-40B4-BE49-F238E27FC236}">
                        <a16:creationId xmlns:a16="http://schemas.microsoft.com/office/drawing/2014/main" id="{0E4AD54C-5AE1-E462-B196-2B108EF2B1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700000">
                    <a:off x="5653233" y="3300704"/>
                    <a:ext cx="360000" cy="360000"/>
                  </a:xfrm>
                  <a:prstGeom prst="upArrow">
                    <a:avLst/>
                  </a:prstGeom>
                  <a:solidFill>
                    <a:srgbClr val="B22222"/>
                  </a:solidFill>
                  <a:ln>
                    <a:solidFill>
                      <a:srgbClr val="B2222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34" name="Flecha arriba 33">
                    <a:extLst>
                      <a:ext uri="{FF2B5EF4-FFF2-40B4-BE49-F238E27FC236}">
                        <a16:creationId xmlns:a16="http://schemas.microsoft.com/office/drawing/2014/main" id="{A5E3170D-7C68-8BD1-85A5-7ECA4CE516C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423771" y="3283926"/>
                    <a:ext cx="360000" cy="360000"/>
                  </a:xfrm>
                  <a:prstGeom prst="upArrow">
                    <a:avLst/>
                  </a:prstGeom>
                  <a:solidFill>
                    <a:srgbClr val="1E90FF"/>
                  </a:solidFill>
                  <a:ln>
                    <a:solidFill>
                      <a:srgbClr val="1E90FF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35" name="Flecha arriba 34">
                    <a:extLst>
                      <a:ext uri="{FF2B5EF4-FFF2-40B4-BE49-F238E27FC236}">
                        <a16:creationId xmlns:a16="http://schemas.microsoft.com/office/drawing/2014/main" id="{B30B054D-FE31-25D2-EE7C-D526D472F3D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026474" y="3283925"/>
                    <a:ext cx="360000" cy="360000"/>
                  </a:xfrm>
                  <a:prstGeom prst="upArrow">
                    <a:avLst/>
                  </a:prstGeom>
                  <a:solidFill>
                    <a:srgbClr val="B22222"/>
                  </a:solidFill>
                  <a:ln>
                    <a:solidFill>
                      <a:srgbClr val="B2222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grpSp>
                <p:nvGrpSpPr>
                  <p:cNvPr id="40" name="Grupo 39">
                    <a:extLst>
                      <a:ext uri="{FF2B5EF4-FFF2-40B4-BE49-F238E27FC236}">
                        <a16:creationId xmlns:a16="http://schemas.microsoft.com/office/drawing/2014/main" id="{82CB82A5-3CA9-182F-F19F-3C2E79D73FDD}"/>
                      </a:ext>
                    </a:extLst>
                  </p:cNvPr>
                  <p:cNvGrpSpPr/>
                  <p:nvPr/>
                </p:nvGrpSpPr>
                <p:grpSpPr>
                  <a:xfrm>
                    <a:off x="4826000" y="2743200"/>
                    <a:ext cx="2895600" cy="2882900"/>
                    <a:chOff x="7543800" y="546100"/>
                    <a:chExt cx="2895600" cy="2882900"/>
                  </a:xfrm>
                </p:grpSpPr>
                <p:sp>
                  <p:nvSpPr>
                    <p:cNvPr id="76" name="Rectángulo 75">
                      <a:extLst>
                        <a:ext uri="{FF2B5EF4-FFF2-40B4-BE49-F238E27FC236}">
                          <a16:creationId xmlns:a16="http://schemas.microsoft.com/office/drawing/2014/main" id="{D21AE6BE-2792-4765-438F-5AE10BF287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3800" y="546100"/>
                      <a:ext cx="2895600" cy="28829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MX"/>
                    </a:p>
                  </p:txBody>
                </p:sp>
                <p:cxnSp>
                  <p:nvCxnSpPr>
                    <p:cNvPr id="77" name="Conector recto 76">
                      <a:extLst>
                        <a:ext uri="{FF2B5EF4-FFF2-40B4-BE49-F238E27FC236}">
                          <a16:creationId xmlns:a16="http://schemas.microsoft.com/office/drawing/2014/main" id="{2BC6C390-780A-E5D2-A1F0-F0FE4850745D}"/>
                        </a:ext>
                      </a:extLst>
                    </p:cNvPr>
                    <p:cNvCxnSpPr>
                      <a:stCxn id="76" idx="1"/>
                      <a:endCxn id="76" idx="3"/>
                    </p:cNvCxnSpPr>
                    <p:nvPr/>
                  </p:nvCxnSpPr>
                  <p:spPr>
                    <a:xfrm>
                      <a:off x="7543800" y="1987550"/>
                      <a:ext cx="2895600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Conector recto 77">
                      <a:extLst>
                        <a:ext uri="{FF2B5EF4-FFF2-40B4-BE49-F238E27FC236}">
                          <a16:creationId xmlns:a16="http://schemas.microsoft.com/office/drawing/2014/main" id="{04B477BB-469D-EEAF-3893-AFF4B2EE220A}"/>
                        </a:ext>
                      </a:extLst>
                    </p:cNvPr>
                    <p:cNvCxnSpPr>
                      <a:stCxn id="76" idx="0"/>
                      <a:endCxn id="76" idx="2"/>
                    </p:cNvCxnSpPr>
                    <p:nvPr/>
                  </p:nvCxnSpPr>
                  <p:spPr>
                    <a:xfrm>
                      <a:off x="8991600" y="546100"/>
                      <a:ext cx="0" cy="2882900"/>
                    </a:xfrm>
                    <a:prstGeom prst="line">
                      <a:avLst/>
                    </a:prstGeom>
                    <a:ln w="1270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2" name="Flecha arriba 71">
                    <a:extLst>
                      <a:ext uri="{FF2B5EF4-FFF2-40B4-BE49-F238E27FC236}">
                        <a16:creationId xmlns:a16="http://schemas.microsoft.com/office/drawing/2014/main" id="{9E1A9A44-E450-BE43-A60B-608F2E52DB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50529" y="4707623"/>
                    <a:ext cx="360000" cy="360000"/>
                  </a:xfrm>
                  <a:prstGeom prst="upArrow">
                    <a:avLst/>
                  </a:prstGeom>
                  <a:solidFill>
                    <a:srgbClr val="1E90FF"/>
                  </a:solidFill>
                  <a:ln>
                    <a:solidFill>
                      <a:srgbClr val="1E90FF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73" name="Flecha arriba 72">
                    <a:extLst>
                      <a:ext uri="{FF2B5EF4-FFF2-40B4-BE49-F238E27FC236}">
                        <a16:creationId xmlns:a16="http://schemas.microsoft.com/office/drawing/2014/main" id="{ACB5F70D-25D1-A198-DDAF-FE2C2B6908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5653233" y="4737101"/>
                    <a:ext cx="360000" cy="360000"/>
                  </a:xfrm>
                  <a:prstGeom prst="upArrow">
                    <a:avLst/>
                  </a:prstGeom>
                  <a:solidFill>
                    <a:srgbClr val="B22222"/>
                  </a:solidFill>
                  <a:ln>
                    <a:solidFill>
                      <a:srgbClr val="B2222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74" name="Flecha arriba 73">
                    <a:extLst>
                      <a:ext uri="{FF2B5EF4-FFF2-40B4-BE49-F238E27FC236}">
                        <a16:creationId xmlns:a16="http://schemas.microsoft.com/office/drawing/2014/main" id="{DFA7FDE7-3B7B-F2DB-0DD8-F53B51074F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498329" y="4712024"/>
                    <a:ext cx="360000" cy="360000"/>
                  </a:xfrm>
                  <a:prstGeom prst="upArrow">
                    <a:avLst/>
                  </a:prstGeom>
                  <a:solidFill>
                    <a:srgbClr val="1E90FF"/>
                  </a:solidFill>
                  <a:ln>
                    <a:solidFill>
                      <a:srgbClr val="1E90FF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75" name="Flecha arriba 74">
                    <a:extLst>
                      <a:ext uri="{FF2B5EF4-FFF2-40B4-BE49-F238E27FC236}">
                        <a16:creationId xmlns:a16="http://schemas.microsoft.com/office/drawing/2014/main" id="{DB0C1307-1DAD-D127-4064-16DB1F90BD7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700000">
                    <a:off x="7101033" y="4741502"/>
                    <a:ext cx="360000" cy="360000"/>
                  </a:xfrm>
                  <a:prstGeom prst="upArrow">
                    <a:avLst/>
                  </a:prstGeom>
                  <a:solidFill>
                    <a:srgbClr val="B22222"/>
                  </a:solidFill>
                  <a:ln>
                    <a:solidFill>
                      <a:srgbClr val="B2222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</p:grpSp>
            <p:grpSp>
              <p:nvGrpSpPr>
                <p:cNvPr id="79" name="Grupo 78">
                  <a:extLst>
                    <a:ext uri="{FF2B5EF4-FFF2-40B4-BE49-F238E27FC236}">
                      <a16:creationId xmlns:a16="http://schemas.microsoft.com/office/drawing/2014/main" id="{1A8A823C-8D3B-131F-2FFB-251720F65A5F}"/>
                    </a:ext>
                  </a:extLst>
                </p:cNvPr>
                <p:cNvGrpSpPr/>
                <p:nvPr/>
              </p:nvGrpSpPr>
              <p:grpSpPr>
                <a:xfrm>
                  <a:off x="7112947" y="1277727"/>
                  <a:ext cx="2895600" cy="3748827"/>
                  <a:chOff x="4826000" y="1877273"/>
                  <a:chExt cx="2895600" cy="3748827"/>
                </a:xfrm>
              </p:grpSpPr>
              <p:sp>
                <p:nvSpPr>
                  <p:cNvPr id="80" name="CuadroTexto 79">
                    <a:extLst>
                      <a:ext uri="{FF2B5EF4-FFF2-40B4-BE49-F238E27FC236}">
                        <a16:creationId xmlns:a16="http://schemas.microsoft.com/office/drawing/2014/main" id="{DCDDE4B9-C645-3E33-8AFD-998656ABB599}"/>
                      </a:ext>
                    </a:extLst>
                  </p:cNvPr>
                  <p:cNvSpPr txBox="1"/>
                  <p:nvPr/>
                </p:nvSpPr>
                <p:spPr>
                  <a:xfrm>
                    <a:off x="5241267" y="2435750"/>
                    <a:ext cx="67481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MX" sz="1200" b="1" i="1" dirty="0"/>
                      <a:t>Baja</a:t>
                    </a:r>
                  </a:p>
                </p:txBody>
              </p:sp>
              <p:sp>
                <p:nvSpPr>
                  <p:cNvPr id="81" name="CuadroTexto 80">
                    <a:extLst>
                      <a:ext uri="{FF2B5EF4-FFF2-40B4-BE49-F238E27FC236}">
                        <a16:creationId xmlns:a16="http://schemas.microsoft.com/office/drawing/2014/main" id="{62B82D31-9A68-C9D7-76E3-9C8435717653}"/>
                      </a:ext>
                    </a:extLst>
                  </p:cNvPr>
                  <p:cNvSpPr txBox="1"/>
                  <p:nvPr/>
                </p:nvSpPr>
                <p:spPr>
                  <a:xfrm>
                    <a:off x="6603771" y="2435750"/>
                    <a:ext cx="67481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MX" sz="1200" b="1" i="1" dirty="0"/>
                      <a:t>Alta</a:t>
                    </a:r>
                  </a:p>
                </p:txBody>
              </p:sp>
              <p:sp>
                <p:nvSpPr>
                  <p:cNvPr id="82" name="CuadroTexto 81">
                    <a:extLst>
                      <a:ext uri="{FF2B5EF4-FFF2-40B4-BE49-F238E27FC236}">
                        <a16:creationId xmlns:a16="http://schemas.microsoft.com/office/drawing/2014/main" id="{46943827-E115-B8EA-BA39-BDDA293ADDC0}"/>
                      </a:ext>
                    </a:extLst>
                  </p:cNvPr>
                  <p:cNvSpPr txBox="1"/>
                  <p:nvPr/>
                </p:nvSpPr>
                <p:spPr>
                  <a:xfrm>
                    <a:off x="5594594" y="2189124"/>
                    <a:ext cx="133066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MX" sz="1400" b="1" dirty="0"/>
                      <a:t>Globalización</a:t>
                    </a:r>
                  </a:p>
                </p:txBody>
              </p:sp>
              <p:sp>
                <p:nvSpPr>
                  <p:cNvPr id="83" name="CuadroTexto 82">
                    <a:extLst>
                      <a:ext uri="{FF2B5EF4-FFF2-40B4-BE49-F238E27FC236}">
                        <a16:creationId xmlns:a16="http://schemas.microsoft.com/office/drawing/2014/main" id="{7B5D0944-AABD-FA98-8940-710442E609FB}"/>
                      </a:ext>
                    </a:extLst>
                  </p:cNvPr>
                  <p:cNvSpPr txBox="1"/>
                  <p:nvPr/>
                </p:nvSpPr>
                <p:spPr>
                  <a:xfrm>
                    <a:off x="4826000" y="1877273"/>
                    <a:ext cx="218165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:r>
                      <a:rPr lang="es-MX" sz="1400" b="1" dirty="0"/>
                      <a:t>C. Formación superior</a:t>
                    </a:r>
                  </a:p>
                </p:txBody>
              </p:sp>
              <p:sp>
                <p:nvSpPr>
                  <p:cNvPr id="84" name="Flecha arriba 83">
                    <a:extLst>
                      <a:ext uri="{FF2B5EF4-FFF2-40B4-BE49-F238E27FC236}">
                        <a16:creationId xmlns:a16="http://schemas.microsoft.com/office/drawing/2014/main" id="{D27973A8-9AA7-B9CE-D9D3-5ED0D01C789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5050529" y="3271226"/>
                    <a:ext cx="360000" cy="360000"/>
                  </a:xfrm>
                  <a:prstGeom prst="upArrow">
                    <a:avLst/>
                  </a:prstGeom>
                  <a:solidFill>
                    <a:srgbClr val="1E90FF"/>
                  </a:solidFill>
                  <a:ln>
                    <a:solidFill>
                      <a:srgbClr val="1E90FF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85" name="Flecha arriba 84">
                    <a:extLst>
                      <a:ext uri="{FF2B5EF4-FFF2-40B4-BE49-F238E27FC236}">
                        <a16:creationId xmlns:a16="http://schemas.microsoft.com/office/drawing/2014/main" id="{1D528E0A-5CEB-17BF-6C13-E6AA7F84CFA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700000">
                    <a:off x="5653233" y="3300704"/>
                    <a:ext cx="360000" cy="360000"/>
                  </a:xfrm>
                  <a:prstGeom prst="upArrow">
                    <a:avLst/>
                  </a:prstGeom>
                  <a:solidFill>
                    <a:srgbClr val="B22222"/>
                  </a:solidFill>
                  <a:ln>
                    <a:solidFill>
                      <a:srgbClr val="B2222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86" name="Flecha arriba 85">
                    <a:extLst>
                      <a:ext uri="{FF2B5EF4-FFF2-40B4-BE49-F238E27FC236}">
                        <a16:creationId xmlns:a16="http://schemas.microsoft.com/office/drawing/2014/main" id="{A303279F-DA63-E000-2BD0-EB38CDED33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6423771" y="3283926"/>
                    <a:ext cx="360000" cy="360000"/>
                  </a:xfrm>
                  <a:prstGeom prst="upArrow">
                    <a:avLst/>
                  </a:prstGeom>
                  <a:solidFill>
                    <a:srgbClr val="1E90FF"/>
                  </a:solidFill>
                  <a:ln>
                    <a:solidFill>
                      <a:srgbClr val="1E90FF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87" name="Flecha arriba 86">
                    <a:extLst>
                      <a:ext uri="{FF2B5EF4-FFF2-40B4-BE49-F238E27FC236}">
                        <a16:creationId xmlns:a16="http://schemas.microsoft.com/office/drawing/2014/main" id="{7D68EC17-DEF2-D57E-83B9-9C04CB4E0F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7026474" y="3283925"/>
                    <a:ext cx="360000" cy="360000"/>
                  </a:xfrm>
                  <a:prstGeom prst="upArrow">
                    <a:avLst/>
                  </a:prstGeom>
                  <a:solidFill>
                    <a:srgbClr val="B22222"/>
                  </a:solidFill>
                  <a:ln>
                    <a:solidFill>
                      <a:srgbClr val="B2222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grpSp>
                <p:nvGrpSpPr>
                  <p:cNvPr id="88" name="Grupo 87">
                    <a:extLst>
                      <a:ext uri="{FF2B5EF4-FFF2-40B4-BE49-F238E27FC236}">
                        <a16:creationId xmlns:a16="http://schemas.microsoft.com/office/drawing/2014/main" id="{06F62705-52FA-993B-5852-3E3B3CCD85E8}"/>
                      </a:ext>
                    </a:extLst>
                  </p:cNvPr>
                  <p:cNvGrpSpPr/>
                  <p:nvPr/>
                </p:nvGrpSpPr>
                <p:grpSpPr>
                  <a:xfrm>
                    <a:off x="4826000" y="2743200"/>
                    <a:ext cx="2895600" cy="2882900"/>
                    <a:chOff x="7543800" y="546100"/>
                    <a:chExt cx="2895600" cy="2882900"/>
                  </a:xfrm>
                </p:grpSpPr>
                <p:sp>
                  <p:nvSpPr>
                    <p:cNvPr id="93" name="Rectángulo 92">
                      <a:extLst>
                        <a:ext uri="{FF2B5EF4-FFF2-40B4-BE49-F238E27FC236}">
                          <a16:creationId xmlns:a16="http://schemas.microsoft.com/office/drawing/2014/main" id="{9CD30C85-3005-5DF8-1A54-33E57AA3FF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43800" y="546100"/>
                      <a:ext cx="2895600" cy="288290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MX"/>
                    </a:p>
                  </p:txBody>
                </p:sp>
                <p:cxnSp>
                  <p:nvCxnSpPr>
                    <p:cNvPr id="94" name="Conector recto 93">
                      <a:extLst>
                        <a:ext uri="{FF2B5EF4-FFF2-40B4-BE49-F238E27FC236}">
                          <a16:creationId xmlns:a16="http://schemas.microsoft.com/office/drawing/2014/main" id="{A7310087-9EEF-5D0B-1947-E5C171FE72EB}"/>
                        </a:ext>
                      </a:extLst>
                    </p:cNvPr>
                    <p:cNvCxnSpPr>
                      <a:stCxn id="93" idx="1"/>
                      <a:endCxn id="93" idx="3"/>
                    </p:cNvCxnSpPr>
                    <p:nvPr/>
                  </p:nvCxnSpPr>
                  <p:spPr>
                    <a:xfrm>
                      <a:off x="7543800" y="1987550"/>
                      <a:ext cx="2895600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Conector recto 94">
                      <a:extLst>
                        <a:ext uri="{FF2B5EF4-FFF2-40B4-BE49-F238E27FC236}">
                          <a16:creationId xmlns:a16="http://schemas.microsoft.com/office/drawing/2014/main" id="{69D22696-2AA4-13BE-7850-CA7C2653872C}"/>
                        </a:ext>
                      </a:extLst>
                    </p:cNvPr>
                    <p:cNvCxnSpPr>
                      <a:stCxn id="93" idx="0"/>
                      <a:endCxn id="93" idx="2"/>
                    </p:cNvCxnSpPr>
                    <p:nvPr/>
                  </p:nvCxnSpPr>
                  <p:spPr>
                    <a:xfrm>
                      <a:off x="8991600" y="546100"/>
                      <a:ext cx="0" cy="2882900"/>
                    </a:xfrm>
                    <a:prstGeom prst="line">
                      <a:avLst/>
                    </a:prstGeom>
                    <a:ln w="1270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9" name="Flecha arriba 88">
                    <a:extLst>
                      <a:ext uri="{FF2B5EF4-FFF2-40B4-BE49-F238E27FC236}">
                        <a16:creationId xmlns:a16="http://schemas.microsoft.com/office/drawing/2014/main" id="{E64B51D3-6422-4327-6316-D7DF2805346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700000">
                    <a:off x="5050529" y="4707623"/>
                    <a:ext cx="360000" cy="360000"/>
                  </a:xfrm>
                  <a:prstGeom prst="upArrow">
                    <a:avLst/>
                  </a:prstGeom>
                  <a:solidFill>
                    <a:srgbClr val="1E90FF"/>
                  </a:solidFill>
                  <a:ln>
                    <a:solidFill>
                      <a:srgbClr val="1E90FF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90" name="Flecha arriba 89">
                    <a:extLst>
                      <a:ext uri="{FF2B5EF4-FFF2-40B4-BE49-F238E27FC236}">
                        <a16:creationId xmlns:a16="http://schemas.microsoft.com/office/drawing/2014/main" id="{BDB0F814-41D6-B7EA-D72D-A393C699C11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700000">
                    <a:off x="5653233" y="4737101"/>
                    <a:ext cx="360000" cy="360000"/>
                  </a:xfrm>
                  <a:prstGeom prst="upArrow">
                    <a:avLst/>
                  </a:prstGeom>
                  <a:solidFill>
                    <a:srgbClr val="B22222"/>
                  </a:solidFill>
                  <a:ln>
                    <a:solidFill>
                      <a:srgbClr val="B2222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91" name="Flecha arriba 90">
                    <a:extLst>
                      <a:ext uri="{FF2B5EF4-FFF2-40B4-BE49-F238E27FC236}">
                        <a16:creationId xmlns:a16="http://schemas.microsoft.com/office/drawing/2014/main" id="{2EDB7610-19B1-58E1-552B-E7F8243D976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5400000">
                    <a:off x="6498329" y="4712024"/>
                    <a:ext cx="360000" cy="360000"/>
                  </a:xfrm>
                  <a:prstGeom prst="upArrow">
                    <a:avLst/>
                  </a:prstGeom>
                  <a:solidFill>
                    <a:srgbClr val="1E90FF"/>
                  </a:solidFill>
                  <a:ln>
                    <a:solidFill>
                      <a:srgbClr val="1E90FF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  <p:sp>
                <p:nvSpPr>
                  <p:cNvPr id="92" name="Flecha arriba 91">
                    <a:extLst>
                      <a:ext uri="{FF2B5EF4-FFF2-40B4-BE49-F238E27FC236}">
                        <a16:creationId xmlns:a16="http://schemas.microsoft.com/office/drawing/2014/main" id="{0BE318F5-C806-7642-B897-239D2F68E6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700000">
                    <a:off x="7101033" y="4741502"/>
                    <a:ext cx="360000" cy="360000"/>
                  </a:xfrm>
                  <a:prstGeom prst="upArrow">
                    <a:avLst/>
                  </a:prstGeom>
                  <a:solidFill>
                    <a:srgbClr val="B22222"/>
                  </a:solidFill>
                  <a:ln>
                    <a:solidFill>
                      <a:srgbClr val="B2222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MX"/>
                  </a:p>
                </p:txBody>
              </p:sp>
            </p:grpSp>
          </p:grpSp>
        </p:grpSp>
        <p:grpSp>
          <p:nvGrpSpPr>
            <p:cNvPr id="100" name="Grupo 99">
              <a:extLst>
                <a:ext uri="{FF2B5EF4-FFF2-40B4-BE49-F238E27FC236}">
                  <a16:creationId xmlns:a16="http://schemas.microsoft.com/office/drawing/2014/main" id="{609BBF3D-B84E-4506-B175-125217378F5B}"/>
                </a:ext>
              </a:extLst>
            </p:cNvPr>
            <p:cNvGrpSpPr/>
            <p:nvPr/>
          </p:nvGrpSpPr>
          <p:grpSpPr>
            <a:xfrm rot="16200000">
              <a:off x="281930" y="3309745"/>
              <a:ext cx="2037318" cy="276999"/>
              <a:chOff x="751518" y="5637102"/>
              <a:chExt cx="2037318" cy="276999"/>
            </a:xfrm>
          </p:grpSpPr>
          <p:sp>
            <p:nvSpPr>
              <p:cNvPr id="98" name="CuadroTexto 97">
                <a:extLst>
                  <a:ext uri="{FF2B5EF4-FFF2-40B4-BE49-F238E27FC236}">
                    <a16:creationId xmlns:a16="http://schemas.microsoft.com/office/drawing/2014/main" id="{39661DD3-A635-3502-4BD8-401DF2E6C540}"/>
                  </a:ext>
                </a:extLst>
              </p:cNvPr>
              <p:cNvSpPr txBox="1"/>
              <p:nvPr/>
            </p:nvSpPr>
            <p:spPr>
              <a:xfrm>
                <a:off x="751518" y="5637102"/>
                <a:ext cx="6748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200" b="1" i="1" dirty="0"/>
                  <a:t>Bajo</a:t>
                </a:r>
              </a:p>
            </p:txBody>
          </p:sp>
          <p:sp>
            <p:nvSpPr>
              <p:cNvPr id="99" name="CuadroTexto 98">
                <a:extLst>
                  <a:ext uri="{FF2B5EF4-FFF2-40B4-BE49-F238E27FC236}">
                    <a16:creationId xmlns:a16="http://schemas.microsoft.com/office/drawing/2014/main" id="{CE7A383A-7287-36D7-745B-C85877418E71}"/>
                  </a:ext>
                </a:extLst>
              </p:cNvPr>
              <p:cNvSpPr txBox="1"/>
              <p:nvPr/>
            </p:nvSpPr>
            <p:spPr>
              <a:xfrm>
                <a:off x="2114022" y="5637102"/>
                <a:ext cx="6748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200" b="1" i="1" dirty="0"/>
                  <a:t>Alto</a:t>
                </a:r>
              </a:p>
            </p:txBody>
          </p:sp>
        </p:grpSp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88F535EF-3A9A-9491-C782-86309DC2E964}"/>
                </a:ext>
              </a:extLst>
            </p:cNvPr>
            <p:cNvSpPr txBox="1"/>
            <p:nvPr/>
          </p:nvSpPr>
          <p:spPr>
            <a:xfrm rot="16200000">
              <a:off x="358309" y="3281880"/>
              <a:ext cx="1330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b="1" dirty="0"/>
                <a:t>Sindicalismo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04470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173</Words>
  <Application>Microsoft Macintosh PowerPoint</Application>
  <PresentationFormat>Panorámica</PresentationFormat>
  <Paragraphs>62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Ignacio Rosas Medina</dc:creator>
  <cp:lastModifiedBy>Pedro Ignacio Rosas Medina</cp:lastModifiedBy>
  <cp:revision>1</cp:revision>
  <dcterms:created xsi:type="dcterms:W3CDTF">2025-02-20T16:38:09Z</dcterms:created>
  <dcterms:modified xsi:type="dcterms:W3CDTF">2025-02-20T23:11:01Z</dcterms:modified>
</cp:coreProperties>
</file>