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4"/>
  </p:handoutMasterIdLst>
  <p:sldIdLst>
    <p:sldId id="256" r:id="rId3"/>
    <p:sldId id="262" r:id="rId4"/>
    <p:sldId id="267" r:id="rId5"/>
    <p:sldId id="275" r:id="rId6"/>
    <p:sldId id="277" r:id="rId7"/>
    <p:sldId id="276" r:id="rId8"/>
    <p:sldId id="278" r:id="rId10"/>
    <p:sldId id="280" r:id="rId11"/>
    <p:sldId id="281" r:id="rId12"/>
    <p:sldId id="27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4.jpe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2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3.jpe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0" y="1883444"/>
            <a:ext cx="6890658" cy="286440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94525" y="3467867"/>
            <a:ext cx="6350416" cy="899167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4800" b="1" spc="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641012" y="2455624"/>
            <a:ext cx="4203930" cy="830997"/>
          </a:xfrm>
        </p:spPr>
        <p:txBody>
          <a:bodyPr lIns="90000" tIns="46800" rIns="90000" bIns="4680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40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>
            <a:off x="2441140" y="2564346"/>
            <a:ext cx="45719" cy="6716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490983" y="5714132"/>
            <a:ext cx="52100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" b="41063"/>
          <a:stretch>
            <a:fillRect/>
          </a:stretch>
        </p:blipFill>
        <p:spPr>
          <a:xfrm>
            <a:off x="1" y="0"/>
            <a:ext cx="12188911" cy="4154966"/>
          </a:xfrm>
          <a:custGeom>
            <a:avLst/>
            <a:gdLst>
              <a:gd name="connsiteX0" fmla="*/ 0 w 12188911"/>
              <a:gd name="connsiteY0" fmla="*/ 0 h 4154966"/>
              <a:gd name="connsiteX1" fmla="*/ 12188911 w 12188911"/>
              <a:gd name="connsiteY1" fmla="*/ 0 h 4154966"/>
              <a:gd name="connsiteX2" fmla="*/ 12188911 w 12188911"/>
              <a:gd name="connsiteY2" fmla="*/ 4154966 h 4154966"/>
              <a:gd name="connsiteX3" fmla="*/ 0 w 12188911"/>
              <a:gd name="connsiteY3" fmla="*/ 4154966 h 415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11" h="4154966">
                <a:moveTo>
                  <a:pt x="0" y="0"/>
                </a:moveTo>
                <a:lnTo>
                  <a:pt x="12188911" y="0"/>
                </a:lnTo>
                <a:lnTo>
                  <a:pt x="12188911" y="4154966"/>
                </a:lnTo>
                <a:lnTo>
                  <a:pt x="0" y="4154966"/>
                </a:lnTo>
                <a:close/>
              </a:path>
            </a:pathLst>
          </a:custGeom>
        </p:spPr>
      </p:pic>
      <p:sp>
        <p:nvSpPr>
          <p:cNvPr id="2" name="标题 1" hidden="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490982" y="4534741"/>
            <a:ext cx="5210034" cy="110799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 hidden="1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3490913" y="5794376"/>
            <a:ext cx="5210034" cy="475230"/>
          </a:xfrm>
        </p:spPr>
        <p:txBody>
          <a:bodyPr lIns="90000" tIns="0" rIns="90000" bIns="46800">
            <a:normAutofit/>
          </a:bodyPr>
          <a:lstStyle>
            <a:lvl1pPr marL="0" indent="0" algn="dist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1944350" y="1863008"/>
            <a:ext cx="247650" cy="3509010"/>
          </a:xfrm>
          <a:prstGeom prst="rect">
            <a:avLst/>
          </a:prstGeom>
          <a:solidFill>
            <a:srgbClr val="538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0" y="1863008"/>
            <a:ext cx="247650" cy="3509010"/>
          </a:xfrm>
          <a:prstGeom prst="rect">
            <a:avLst/>
          </a:prstGeom>
          <a:solidFill>
            <a:srgbClr val="538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rgbClr val="538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4146885" y="200250"/>
            <a:ext cx="543630" cy="514350"/>
            <a:chOff x="4116000" y="144450"/>
            <a:chExt cx="543630" cy="514350"/>
          </a:xfrm>
        </p:grpSpPr>
        <p:cxnSp>
          <p:nvCxnSpPr>
            <p:cNvPr id="17" name="直接连接符 16"/>
            <p:cNvCxnSpPr/>
            <p:nvPr userDrawn="1">
              <p:custDataLst>
                <p:tags r:id="rId10"/>
              </p:custDataLst>
            </p:nvPr>
          </p:nvCxnSpPr>
          <p:spPr>
            <a:xfrm>
              <a:off x="4116000" y="144450"/>
              <a:ext cx="543630" cy="0"/>
            </a:xfrm>
            <a:prstGeom prst="line">
              <a:avLst/>
            </a:prstGeom>
            <a:ln w="57150">
              <a:solidFill>
                <a:srgbClr val="5384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1"/>
              </p:custDataLst>
            </p:nvPr>
          </p:nvCxnSpPr>
          <p:spPr>
            <a:xfrm rot="16200000">
              <a:off x="4373175" y="401625"/>
              <a:ext cx="514350" cy="0"/>
            </a:xfrm>
            <a:prstGeom prst="line">
              <a:avLst/>
            </a:prstGeom>
            <a:ln w="57150">
              <a:solidFill>
                <a:srgbClr val="5384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>
            <p:custDataLst>
              <p:tags r:id="rId12"/>
            </p:custDataLst>
          </p:nvPr>
        </p:nvGrpSpPr>
        <p:grpSpPr>
          <a:xfrm flipH="1" flipV="1">
            <a:off x="306540" y="5711625"/>
            <a:ext cx="543630" cy="514350"/>
            <a:chOff x="4116000" y="144450"/>
            <a:chExt cx="543630" cy="514350"/>
          </a:xfrm>
        </p:grpSpPr>
        <p:cxnSp>
          <p:nvCxnSpPr>
            <p:cNvPr id="29" name="直接连接符 28"/>
            <p:cNvCxnSpPr/>
            <p:nvPr userDrawn="1">
              <p:custDataLst>
                <p:tags r:id="rId13"/>
              </p:custDataLst>
            </p:nvPr>
          </p:nvCxnSpPr>
          <p:spPr>
            <a:xfrm>
              <a:off x="4116000" y="144450"/>
              <a:ext cx="543630" cy="0"/>
            </a:xfrm>
            <a:prstGeom prst="line">
              <a:avLst/>
            </a:prstGeom>
            <a:ln w="57150">
              <a:solidFill>
                <a:srgbClr val="5384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>
              <p:custDataLst>
                <p:tags r:id="rId14"/>
              </p:custDataLst>
            </p:nvPr>
          </p:nvCxnSpPr>
          <p:spPr>
            <a:xfrm rot="16200000">
              <a:off x="4373175" y="401625"/>
              <a:ext cx="514350" cy="0"/>
            </a:xfrm>
            <a:prstGeom prst="line">
              <a:avLst/>
            </a:prstGeom>
            <a:ln w="57150">
              <a:solidFill>
                <a:srgbClr val="5384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 flipH="1">
            <a:off x="612000" y="522567"/>
            <a:ext cx="2262900" cy="1026000"/>
            <a:chOff x="612000" y="522567"/>
            <a:chExt cx="2262900" cy="1026000"/>
          </a:xfrm>
        </p:grpSpPr>
        <p:sp>
          <p:nvSpPr>
            <p:cNvPr id="6" name="菱形 5"/>
            <p:cNvSpPr/>
            <p:nvPr userDrawn="1">
              <p:custDataLst>
                <p:tags r:id="rId10"/>
              </p:custDataLst>
            </p:nvPr>
          </p:nvSpPr>
          <p:spPr>
            <a:xfrm>
              <a:off x="612000" y="522567"/>
              <a:ext cx="1026000" cy="1026000"/>
            </a:xfrm>
            <a:prstGeom prst="diamond">
              <a:avLst/>
            </a:prstGeom>
            <a:solidFill>
              <a:srgbClr val="538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11"/>
              </p:custDataLst>
            </p:nvPr>
          </p:nvSpPr>
          <p:spPr>
            <a:xfrm>
              <a:off x="1230450" y="522567"/>
              <a:ext cx="1026000" cy="1026000"/>
            </a:xfrm>
            <a:prstGeom prst="diamond">
              <a:avLst/>
            </a:prstGeom>
            <a:solidFill>
              <a:srgbClr val="5384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12"/>
              </p:custDataLst>
            </p:nvPr>
          </p:nvSpPr>
          <p:spPr>
            <a:xfrm>
              <a:off x="1848900" y="522567"/>
              <a:ext cx="1026000" cy="1026000"/>
            </a:xfrm>
            <a:prstGeom prst="diamond">
              <a:avLst/>
            </a:prstGeom>
            <a:solidFill>
              <a:srgbClr val="5384E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13"/>
            </p:custDataLst>
          </p:nvPr>
        </p:nvGrpSpPr>
        <p:grpSpPr>
          <a:xfrm>
            <a:off x="9347992" y="522567"/>
            <a:ext cx="2262900" cy="1026000"/>
            <a:chOff x="612000" y="522567"/>
            <a:chExt cx="2262900" cy="1026000"/>
          </a:xfrm>
        </p:grpSpPr>
        <p:sp>
          <p:nvSpPr>
            <p:cNvPr id="14" name="菱形 13"/>
            <p:cNvSpPr/>
            <p:nvPr userDrawn="1">
              <p:custDataLst>
                <p:tags r:id="rId14"/>
              </p:custDataLst>
            </p:nvPr>
          </p:nvSpPr>
          <p:spPr>
            <a:xfrm>
              <a:off x="612000" y="522567"/>
              <a:ext cx="1026000" cy="1026000"/>
            </a:xfrm>
            <a:prstGeom prst="diamond">
              <a:avLst/>
            </a:prstGeom>
            <a:solidFill>
              <a:srgbClr val="538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5"/>
              </p:custDataLst>
            </p:nvPr>
          </p:nvSpPr>
          <p:spPr>
            <a:xfrm>
              <a:off x="1230450" y="522567"/>
              <a:ext cx="1026000" cy="1026000"/>
            </a:xfrm>
            <a:prstGeom prst="diamond">
              <a:avLst/>
            </a:prstGeom>
            <a:solidFill>
              <a:srgbClr val="5384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6"/>
              </p:custDataLst>
            </p:nvPr>
          </p:nvSpPr>
          <p:spPr>
            <a:xfrm>
              <a:off x="1848900" y="522567"/>
              <a:ext cx="1026000" cy="1026000"/>
            </a:xfrm>
            <a:prstGeom prst="diamond">
              <a:avLst/>
            </a:prstGeom>
            <a:solidFill>
              <a:srgbClr val="5384E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5384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5384E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10823993" y="322036"/>
            <a:ext cx="270329" cy="27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11198295" y="322036"/>
            <a:ext cx="270329" cy="27032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11572596" y="322036"/>
            <a:ext cx="270329" cy="27032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538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 flipH="1">
            <a:off x="11610731" y="6243225"/>
            <a:ext cx="270329" cy="27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 flipH="1">
            <a:off x="11236430" y="6243225"/>
            <a:ext cx="270329" cy="27032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 flipH="1">
            <a:off x="10862128" y="6243225"/>
            <a:ext cx="270329" cy="27032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868278" y="4148282"/>
            <a:ext cx="263012" cy="1615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1" r="38" b="31322"/>
          <a:stretch>
            <a:fillRect/>
          </a:stretch>
        </p:blipFill>
        <p:spPr>
          <a:xfrm>
            <a:off x="4631" y="0"/>
            <a:ext cx="12182743" cy="3219450"/>
          </a:xfrm>
          <a:custGeom>
            <a:avLst/>
            <a:gdLst>
              <a:gd name="connsiteX0" fmla="*/ 0 w 12182743"/>
              <a:gd name="connsiteY0" fmla="*/ 0 h 3219450"/>
              <a:gd name="connsiteX1" fmla="*/ 12182743 w 12182743"/>
              <a:gd name="connsiteY1" fmla="*/ 0 h 3219450"/>
              <a:gd name="connsiteX2" fmla="*/ 12182743 w 12182743"/>
              <a:gd name="connsiteY2" fmla="*/ 3219450 h 3219450"/>
              <a:gd name="connsiteX3" fmla="*/ 0 w 12182743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2743" h="3219450">
                <a:moveTo>
                  <a:pt x="0" y="0"/>
                </a:moveTo>
                <a:lnTo>
                  <a:pt x="12182743" y="0"/>
                </a:lnTo>
                <a:lnTo>
                  <a:pt x="12182743" y="3219450"/>
                </a:lnTo>
                <a:lnTo>
                  <a:pt x="0" y="3219450"/>
                </a:lnTo>
                <a:close/>
              </a:path>
            </a:pathLst>
          </a:cu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12380" y="4721839"/>
            <a:ext cx="4817219" cy="701285"/>
          </a:xfrm>
        </p:spPr>
        <p:txBody>
          <a:bodyPr lIns="90000" tIns="46800" rIns="90000" bIns="0" anchor="b" anchorCtr="0">
            <a:noAutofit/>
          </a:bodyPr>
          <a:lstStyle>
            <a:lvl1pPr>
              <a:defRPr sz="40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412380" y="5507725"/>
            <a:ext cx="4817219" cy="501609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416050"/>
            <a:ext cx="5410200" cy="4298950"/>
          </a:xfrm>
          <a:custGeom>
            <a:avLst/>
            <a:gdLst>
              <a:gd name="connsiteX0" fmla="*/ 0 w 5410200"/>
              <a:gd name="connsiteY0" fmla="*/ 0 h 4298950"/>
              <a:gd name="connsiteX1" fmla="*/ 5410200 w 5410200"/>
              <a:gd name="connsiteY1" fmla="*/ 0 h 4298950"/>
              <a:gd name="connsiteX2" fmla="*/ 5410200 w 5410200"/>
              <a:gd name="connsiteY2" fmla="*/ 4298950 h 4298950"/>
              <a:gd name="connsiteX3" fmla="*/ 0 w 5410200"/>
              <a:gd name="connsiteY3" fmla="*/ 4298950 h 429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4298950">
                <a:moveTo>
                  <a:pt x="0" y="0"/>
                </a:moveTo>
                <a:lnTo>
                  <a:pt x="5410200" y="0"/>
                </a:lnTo>
                <a:lnTo>
                  <a:pt x="5410200" y="4298950"/>
                </a:lnTo>
                <a:lnTo>
                  <a:pt x="0" y="429895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402108" y="871728"/>
            <a:ext cx="4244339" cy="1109472"/>
          </a:xfrm>
          <a:prstGeom prst="rect">
            <a:avLst/>
          </a:prstGeom>
          <a:solidFill>
            <a:srgbClr val="538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8.xml"/><Relationship Id="rId1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jpeg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6.xml"/><Relationship Id="rId10" Type="http://schemas.openxmlformats.org/officeDocument/2006/relationships/image" Target="../media/image9.jpeg"/><Relationship Id="rId1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image" Target="../media/image10.jpeg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82.xml"/><Relationship Id="rId11" Type="http://schemas.openxmlformats.org/officeDocument/2006/relationships/image" Target="../media/image14.jpeg"/><Relationship Id="rId10" Type="http://schemas.openxmlformats.org/officeDocument/2006/relationships/image" Target="../media/image13.jpeg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0.xml"/><Relationship Id="rId10" Type="http://schemas.openxmlformats.org/officeDocument/2006/relationships/image" Target="../media/image17.jpeg"/><Relationship Id="rId1" Type="http://schemas.openxmlformats.org/officeDocument/2006/relationships/tags" Target="../tags/tag1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image" Target="../media/image18.jpeg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8.xml"/><Relationship Id="rId1" Type="http://schemas.openxmlformats.org/officeDocument/2006/relationships/tags" Target="../tags/tag19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jpeg"/><Relationship Id="rId8" Type="http://schemas.openxmlformats.org/officeDocument/2006/relationships/image" Target="../media/image20.jpeg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6.xml"/><Relationship Id="rId1" Type="http://schemas.openxmlformats.org/officeDocument/2006/relationships/tags" Target="../tags/tag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网易云项目总结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何晓琛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 FOR YOU WATCHING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885857" y="2456067"/>
            <a:ext cx="616541" cy="523220"/>
          </a:xfrm>
          <a:prstGeom prst="rect">
            <a:avLst/>
          </a:prstGeom>
          <a:noFill/>
        </p:spPr>
        <p:txBody>
          <a:bodyPr wrap="square" r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5384EE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800" dirty="0">
              <a:solidFill>
                <a:srgbClr val="5384E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6502400" y="2315076"/>
            <a:ext cx="4244339" cy="62451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登录功能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6502401" y="2939594"/>
            <a:ext cx="4244340" cy="338554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不同页面保持登录状态</a:t>
            </a:r>
            <a:endParaRPr lang="zh-CN" altLang="en-US" sz="1600" spc="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5885857" y="3568366"/>
            <a:ext cx="616541" cy="523220"/>
          </a:xfrm>
          <a:prstGeom prst="rect">
            <a:avLst/>
          </a:prstGeom>
          <a:noFill/>
        </p:spPr>
        <p:txBody>
          <a:bodyPr wrap="square" r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5384EE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800" dirty="0">
              <a:solidFill>
                <a:srgbClr val="5384E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5"/>
            </p:custDataLst>
          </p:nvPr>
        </p:nvSpPr>
        <p:spPr>
          <a:xfrm>
            <a:off x="6502400" y="3427375"/>
            <a:ext cx="4244339" cy="62451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搜索功能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6"/>
            </p:custDataLst>
          </p:nvPr>
        </p:nvSpPr>
        <p:spPr>
          <a:xfrm>
            <a:off x="6502401" y="4051893"/>
            <a:ext cx="4244340" cy="338554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动态获取歌曲建议并播放</a:t>
            </a:r>
            <a:endParaRPr lang="zh-CN" altLang="en-US" sz="1600" spc="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7"/>
            </p:custDataLst>
          </p:nvPr>
        </p:nvSpPr>
        <p:spPr>
          <a:xfrm>
            <a:off x="5885857" y="4680666"/>
            <a:ext cx="616541" cy="523220"/>
          </a:xfrm>
          <a:prstGeom prst="rect">
            <a:avLst/>
          </a:prstGeom>
          <a:noFill/>
        </p:spPr>
        <p:txBody>
          <a:bodyPr wrap="square" r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5384EE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800" dirty="0">
              <a:solidFill>
                <a:srgbClr val="5384E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6502400" y="4539675"/>
            <a:ext cx="4244339" cy="62451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代码优化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9"/>
            </p:custDataLst>
          </p:nvPr>
        </p:nvSpPr>
        <p:spPr>
          <a:xfrm>
            <a:off x="6502401" y="5164193"/>
            <a:ext cx="4244340" cy="338554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promise</a:t>
            </a:r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对象，</a:t>
            </a:r>
            <a:r>
              <a:rPr lang="en-US" altLang="zh-CN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Ajax</a:t>
            </a:r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函数包装</a:t>
            </a:r>
            <a:endParaRPr lang="zh-CN" altLang="en-US" sz="1600" spc="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4553604" y="1010966"/>
            <a:ext cx="3941346" cy="8309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4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44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1828800" y="1524000"/>
            <a:ext cx="86868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7924864" y="5842047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1829115" y="152368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登录功能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1290320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效果</a:t>
            </a: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3935" y="2940050"/>
            <a:ext cx="447929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1.不同页面跳转时，登录状态不变；</a:t>
            </a:r>
            <a:endParaRPr lang="en-US" altLang="zh-CN"/>
          </a:p>
          <a:p>
            <a:pPr>
              <a:lnSpc>
                <a:spcPct val="160000"/>
              </a:lnSpc>
            </a:pP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2.各个页面根据登录状态做出响应；</a:t>
            </a:r>
            <a:endParaRPr lang="en-US" altLang="zh-CN"/>
          </a:p>
        </p:txBody>
      </p:sp>
      <p:pic>
        <p:nvPicPr>
          <p:cNvPr id="12" name="图片 11" descr="url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155" y="3145790"/>
            <a:ext cx="3558540" cy="312420"/>
          </a:xfrm>
          <a:prstGeom prst="rect">
            <a:avLst/>
          </a:prstGeom>
        </p:spPr>
      </p:pic>
      <p:pic>
        <p:nvPicPr>
          <p:cNvPr id="13" name="图片 12" descr="url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3680" y="3576955"/>
            <a:ext cx="3558540" cy="3124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457835" y="1733550"/>
            <a:ext cx="113792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9246299" y="6050962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458150" y="173323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登录功能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2268855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代码实现思路</a:t>
            </a: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030" y="2047240"/>
            <a:ext cx="5168265" cy="3771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/>
              <a:t>登录状态</a:t>
            </a:r>
            <a:r>
              <a:rPr lang="en-US" altLang="zh-CN"/>
              <a:t>判断：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若</a:t>
            </a:r>
            <a:r>
              <a:rPr lang="zh-CN" altLang="en-US"/>
              <a:t>网页</a:t>
            </a:r>
            <a:r>
              <a:rPr lang="en-US" altLang="zh-CN"/>
              <a:t>url中的uid有参数则为已登录</a:t>
            </a:r>
            <a:r>
              <a:rPr lang="zh-CN" altLang="en-US"/>
              <a:t>并做出响应</a:t>
            </a:r>
            <a:r>
              <a:rPr lang="en-US" altLang="zh-CN"/>
              <a:t>，若无参数则为未登录。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交互：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调用登录API只改变url中的uid参数；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保持登录状态不变：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已登录状态下</a:t>
            </a:r>
            <a:r>
              <a:rPr lang="zh-CN" altLang="en-US"/>
              <a:t>，</a:t>
            </a:r>
            <a:r>
              <a:rPr lang="en-US" altLang="zh-CN"/>
              <a:t>去往其他页面时同时传输uid参数；</a:t>
            </a:r>
            <a:endParaRPr lang="en-US" altLang="zh-CN"/>
          </a:p>
        </p:txBody>
      </p:sp>
      <p:pic>
        <p:nvPicPr>
          <p:cNvPr id="7" name="图片 6" descr="login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815" y="3789680"/>
            <a:ext cx="4579620" cy="744220"/>
          </a:xfrm>
          <a:prstGeom prst="rect">
            <a:avLst/>
          </a:prstGeom>
        </p:spPr>
      </p:pic>
      <p:pic>
        <p:nvPicPr>
          <p:cNvPr id="8" name="图片 7" descr="login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4815" y="2328545"/>
            <a:ext cx="3131820" cy="1089660"/>
          </a:xfrm>
          <a:prstGeom prst="rect">
            <a:avLst/>
          </a:prstGeom>
        </p:spPr>
      </p:pic>
      <p:pic>
        <p:nvPicPr>
          <p:cNvPr id="9" name="图片 8" descr="login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4815" y="4905375"/>
            <a:ext cx="4960620" cy="7467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1828800" y="1524000"/>
            <a:ext cx="86868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7924864" y="5842047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1829115" y="152368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搜索</a:t>
            </a:r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1290320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效果</a:t>
            </a: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3465" y="2366645"/>
            <a:ext cx="447865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1.输入搜索内容后，显示搜索结果；</a:t>
            </a:r>
            <a:endParaRPr lang="en-US" altLang="zh-CN"/>
          </a:p>
          <a:p>
            <a:pPr>
              <a:lnSpc>
                <a:spcPct val="160000"/>
              </a:lnSpc>
            </a:pP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2.点击搜索结果，播放选中的歌曲且在播放列表显示；</a:t>
            </a:r>
            <a:endParaRPr lang="en-US" altLang="zh-CN"/>
          </a:p>
        </p:txBody>
      </p:sp>
      <p:pic>
        <p:nvPicPr>
          <p:cNvPr id="7" name="图片 6" descr="search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1570" y="2556510"/>
            <a:ext cx="2444115" cy="14833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457835" y="1733550"/>
            <a:ext cx="113792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9246299" y="6050962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458150" y="173323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搜索</a:t>
            </a:r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2268855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代码实现思路</a:t>
            </a: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030" y="2047240"/>
            <a:ext cx="5198110" cy="410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/>
              <a:t>a.显示搜索结果：</a:t>
            </a:r>
            <a:endParaRPr lang="en-US" altLang="zh-CN"/>
          </a:p>
          <a:p>
            <a:pPr>
              <a:lnSpc>
                <a:spcPct val="180000"/>
              </a:lnSpc>
            </a:pPr>
            <a:r>
              <a:rPr lang="en-US" altLang="zh-CN"/>
              <a:t>输入搜索内容后，创建对象songInfo，songInfo中的songAdvice数组存储搜索结果的信息(</a:t>
            </a: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后将结果中的部分数据给一个对象，再将该对象添加到</a:t>
            </a:r>
            <a:r>
              <a:rPr lang="en-US" altLang="zh-CN"/>
              <a:t>songAdvice</a:t>
            </a:r>
            <a:r>
              <a:rPr lang="zh-CN" altLang="en-US"/>
              <a:t>数组）；</a:t>
            </a:r>
            <a:endParaRPr lang="en-US" altLang="zh-CN"/>
          </a:p>
          <a:p>
            <a:pPr>
              <a:lnSpc>
                <a:spcPct val="180000"/>
              </a:lnSpc>
            </a:pPr>
            <a:r>
              <a:rPr lang="en-US" altLang="zh-CN"/>
              <a:t>根据songInfo显示搜索结果li</a:t>
            </a:r>
            <a:r>
              <a:rPr lang="zh-CN" altLang="en-US"/>
              <a:t>；</a:t>
            </a:r>
            <a:endParaRPr lang="en-US" altLang="zh-CN"/>
          </a:p>
          <a:p>
            <a:pPr>
              <a:lnSpc>
                <a:spcPct val="180000"/>
              </a:lnSpc>
            </a:pPr>
            <a:r>
              <a:rPr lang="en-US" altLang="zh-CN"/>
              <a:t>li内存储歌曲建议的信息；</a:t>
            </a:r>
            <a:endParaRPr lang="en-US" altLang="zh-CN"/>
          </a:p>
          <a:p>
            <a:pPr>
              <a:lnSpc>
                <a:spcPct val="180000"/>
              </a:lnSpc>
            </a:pPr>
            <a:r>
              <a:rPr lang="en-US" altLang="zh-CN"/>
              <a:t>Tip:设置定时器，不能频繁调用该接口</a:t>
            </a:r>
            <a:endParaRPr lang="en-US" altLang="zh-CN"/>
          </a:p>
        </p:txBody>
      </p:sp>
      <p:pic>
        <p:nvPicPr>
          <p:cNvPr id="11" name="图片 10" descr="search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3490" y="2047240"/>
            <a:ext cx="2438400" cy="693420"/>
          </a:xfrm>
          <a:prstGeom prst="rect">
            <a:avLst/>
          </a:prstGeom>
        </p:spPr>
      </p:pic>
      <p:pic>
        <p:nvPicPr>
          <p:cNvPr id="12" name="图片 11" descr="search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3490" y="2946400"/>
            <a:ext cx="4061460" cy="518160"/>
          </a:xfrm>
          <a:prstGeom prst="rect">
            <a:avLst/>
          </a:prstGeom>
        </p:spPr>
      </p:pic>
      <p:pic>
        <p:nvPicPr>
          <p:cNvPr id="13" name="图片 12" descr="search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3490" y="3663950"/>
            <a:ext cx="3078480" cy="274320"/>
          </a:xfrm>
          <a:prstGeom prst="rect">
            <a:avLst/>
          </a:prstGeom>
        </p:spPr>
      </p:pic>
      <p:pic>
        <p:nvPicPr>
          <p:cNvPr id="16" name="图片 15" descr="search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3490" y="4239260"/>
            <a:ext cx="4175760" cy="159258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457835" y="1733550"/>
            <a:ext cx="113792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9246299" y="6050962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458150" y="173323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搜索功能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2268855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代码实现思路</a:t>
            </a: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030" y="2047240"/>
            <a:ext cx="5198110" cy="410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/>
              <a:t>b.获取播放列表</a:t>
            </a:r>
            <a:endParaRPr lang="en-US" altLang="zh-CN"/>
          </a:p>
          <a:p>
            <a:pPr>
              <a:lnSpc>
                <a:spcPct val="180000"/>
              </a:lnSpc>
            </a:pPr>
            <a:r>
              <a:t>先创建播放列表songList(数组)。</a:t>
            </a:r>
          </a:p>
          <a:p>
            <a:pPr>
              <a:lnSpc>
                <a:spcPct val="180000"/>
              </a:lnSpc>
            </a:pPr>
            <a:r>
              <a:t>点击li后，创建对象playInfo，调用API获取歌曲URL,将li内的信息给playInfo；songList（播放列表）中添加playInfo。</a:t>
            </a:r>
          </a:p>
          <a:p>
            <a:pPr>
              <a:lnSpc>
                <a:spcPct val="180000"/>
              </a:lnSpc>
            </a:pPr>
            <a:r>
              <a:rPr lang="en-US"/>
              <a:t>Tip</a:t>
            </a:r>
            <a:r>
              <a:rPr lang="zh-CN" altLang="en-US"/>
              <a:t>：</a:t>
            </a:r>
            <a:r>
              <a:t>现在就已经</a:t>
            </a:r>
            <a:r>
              <a:rPr lang="zh-CN"/>
              <a:t>通过搜索</a:t>
            </a:r>
            <a:r>
              <a:t>获取了要播放的</a:t>
            </a:r>
            <a:r>
              <a:rPr lang="zh-CN"/>
              <a:t>歌曲的信息</a:t>
            </a:r>
            <a:r>
              <a:t>，是一个数组</a:t>
            </a:r>
            <a:r>
              <a:rPr lang="en-US"/>
              <a:t>playList</a:t>
            </a:r>
            <a:r>
              <a:t>，数组内元素为对象，对象内含歌曲要播放的歌曲的信息；</a:t>
            </a:r>
          </a:p>
        </p:txBody>
      </p:sp>
      <p:pic>
        <p:nvPicPr>
          <p:cNvPr id="7" name="图片 6" descr="search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655" y="2258695"/>
            <a:ext cx="1691640" cy="213360"/>
          </a:xfrm>
          <a:prstGeom prst="rect">
            <a:avLst/>
          </a:prstGeom>
        </p:spPr>
      </p:pic>
      <p:pic>
        <p:nvPicPr>
          <p:cNvPr id="8" name="图片 7" descr="search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1655" y="2695575"/>
            <a:ext cx="3726180" cy="868680"/>
          </a:xfrm>
          <a:prstGeom prst="rect">
            <a:avLst/>
          </a:prstGeom>
        </p:spPr>
      </p:pic>
      <p:pic>
        <p:nvPicPr>
          <p:cNvPr id="9" name="图片 8" descr="search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1655" y="3816350"/>
            <a:ext cx="3710940" cy="89154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457835" y="1733550"/>
            <a:ext cx="113792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9246299" y="6050962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458150" y="173323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代码优化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2268855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函数分装</a:t>
            </a: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 descr="Ajax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55" y="2294255"/>
            <a:ext cx="4693920" cy="2857500"/>
          </a:xfrm>
          <a:prstGeom prst="rect">
            <a:avLst/>
          </a:prstGeom>
        </p:spPr>
      </p:pic>
      <p:pic>
        <p:nvPicPr>
          <p:cNvPr id="12" name="图片 11" descr="Ajax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530" y="2456180"/>
            <a:ext cx="2125980" cy="161544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5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457835" y="1733550"/>
            <a:ext cx="113792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4"/>
          <p:cNvSpPr/>
          <p:nvPr>
            <p:custDataLst>
              <p:tags r:id="rId4"/>
            </p:custDataLst>
          </p:nvPr>
        </p:nvSpPr>
        <p:spPr>
          <a:xfrm>
            <a:off x="9246299" y="6050962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5"/>
            </p:custDataLst>
          </p:nvPr>
        </p:nvSpPr>
        <p:spPr>
          <a:xfrm>
            <a:off x="458150" y="173323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839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代码优化</a:t>
            </a:r>
            <a:endParaRPr lang="zh-CN" altLang="zh-CN" sz="32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7"/>
            </p:custDataLst>
          </p:nvPr>
        </p:nvSpPr>
        <p:spPr>
          <a:xfrm>
            <a:off x="457835" y="911860"/>
            <a:ext cx="3136900" cy="40767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sz="20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Promise对象的使用</a:t>
            </a:r>
            <a:endParaRPr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0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4555" y="1974215"/>
            <a:ext cx="5058410" cy="3771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/>
              <a:t>问题：由于有些信息的获取需要调用多个API，js异步操作，只能嵌套Ajax,代码比较乱；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解决：引入Promise对象，前一个Ajax请求结束后，再执行下一个</a:t>
            </a:r>
            <a:endParaRPr lang="en-US" altLang="zh-CN"/>
          </a:p>
          <a:p>
            <a:pPr>
              <a:lnSpc>
                <a:spcPct val="190000"/>
              </a:lnSpc>
            </a:pPr>
            <a:r>
              <a:rPr lang="en-US" altLang="zh-CN"/>
              <a:t>对获取信息再做一次封装：函数内设置promise对象，Ajax请求成功后返回对应结果。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效果</a:t>
            </a:r>
            <a:r>
              <a:rPr lang="en-US" altLang="zh-CN">
                <a:sym typeface="+mn-ea"/>
              </a:rPr>
              <a:t>类似于回调函数)</a:t>
            </a:r>
            <a:endParaRPr lang="en-US" altLang="zh-CN"/>
          </a:p>
        </p:txBody>
      </p:sp>
      <p:pic>
        <p:nvPicPr>
          <p:cNvPr id="8" name="图片 7" descr="Ajax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70" y="2192655"/>
            <a:ext cx="3299460" cy="2133600"/>
          </a:xfrm>
          <a:prstGeom prst="rect">
            <a:avLst/>
          </a:prstGeom>
        </p:spPr>
      </p:pic>
      <p:pic>
        <p:nvPicPr>
          <p:cNvPr id="9" name="图片 8" descr="Ajax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7670" y="4509770"/>
            <a:ext cx="4937760" cy="52578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885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88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885"/>
  <p:tag name="KSO_WM_TEMPLATE_THUMBS_INDEX" val="1、3、4、6、9、10、12、13、14"/>
</p:tagLst>
</file>

<file path=ppt/tags/tag139.xml><?xml version="1.0" encoding="utf-8"?>
<p:tagLst xmlns:p="http://schemas.openxmlformats.org/presentationml/2006/main">
  <p:tag name="KSO_WM_TEMPLATE_CATEGORY" val="custom"/>
  <p:tag name="KSO_WM_TEMPLATE_INDEX" val="20218885"/>
  <p:tag name="KSO_WM_SLIDE_MODEL_TYPE" val="cover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18885_2*l_h_i*1_1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USESOURCEFORMAT_APPLY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文化定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18885_2*l_h_a*1_1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SUBTYPE" val="a"/>
  <p:tag name="KSO_WM_UNIT_PRESET_TEXT" val="点击此处添加正文，文字是您思想的提炼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18885_2*l_h_f*1_1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18885_2*l_h_i*1_2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USESOURCEFORMAT_APPLY" val="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运营方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18885_2*l_h_a*1_2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SUBTYPE" val="a"/>
  <p:tag name="KSO_WM_UNIT_PRESET_TEXT" val="点击此处添加正文，文字是您思想的提炼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8885_2*l_h_f*1_2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18885_2*l_h_i*1_3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效果预估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18885_2*l_h_a*1_3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SUBTYPE" val="a"/>
  <p:tag name="KSO_WM_UNIT_PRESET_TEXT" val="点击此处添加正文，文字是您思想的提炼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18885_2*l_h_f*1_3_1"/>
  <p:tag name="KSO_WM_TEMPLATE_CATEGORY" val="custom"/>
  <p:tag name="KSO_WM_TEMPLATE_INDEX" val="20218885"/>
  <p:tag name="KSO_WM_UNIT_LAYERLEVEL" val="1_1_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18885_2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18885_2"/>
  <p:tag name="KSO_WM_TEMPLATE_SUBCATEGORY" val="0"/>
  <p:tag name="KSO_WM_TEMPLATE_MASTER_TYPE" val="1"/>
  <p:tag name="KSO_WM_TEMPLATE_COLOR_TYPE" val="0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218885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153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154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55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157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161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162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63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165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169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71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173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177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178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79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181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185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186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87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189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193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194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95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197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885"/>
  <p:tag name="KSO_WM_UNIT_VALUE" val="159"/>
  <p:tag name="KSO_WM_TEMPLATE_ASSEMBLE_XID" val="5fd09de21fa9d42129dcae52"/>
  <p:tag name="KSO_WM_TEMPLATE_ASSEMBLE_GROUPID" val="5fd09de21fa9d42129dcae5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85_7*i*2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e21fa9d42129dcae52"/>
  <p:tag name="KSO_WM_TEMPLATE_ASSEMBLE_GROUPID" val="5fd09de21fa9d42129dcae52"/>
</p:tagLst>
</file>

<file path=ppt/tags/tag201.xml><?xml version="1.0" encoding="utf-8"?>
<p:tagLst xmlns:p="http://schemas.openxmlformats.org/presentationml/2006/main">
  <p:tag name="KSO_WM_UNIT_BLOCK" val="0"/>
  <p:tag name="KSO_WM_UNIT_SM_LIMIT_TYPE" val="2"/>
  <p:tag name="KSO_WM_UNIT_DEC_AREA_ID" val="0eebf8f22b734d3f8366b20763a9de3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885_7*i*3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7fc7343275a4ff9b0a00e39ce650485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e21fa9d42129dcae52"/>
  <p:tag name="KSO_WM_TEMPLATE_ASSEMBLE_GROUPID" val="5fd09de21fa9d42129dcae52"/>
</p:tagLst>
</file>

<file path=ppt/tags/tag202.xml><?xml version="1.0" encoding="utf-8"?>
<p:tagLst xmlns:p="http://schemas.openxmlformats.org/presentationml/2006/main">
  <p:tag name="KSO_WM_UNIT_BLOCK" val="0"/>
  <p:tag name="KSO_WM_UNIT_SM_LIMIT_TYPE" val="0"/>
  <p:tag name="KSO_WM_UNIT_DEC_AREA_ID" val="87e863ce53ae4c8c99246cc4e6584f9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885_7*i*4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eebf8f22b734d3f8366b20763a9de3c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203.xml><?xml version="1.0" encoding="utf-8"?>
<p:tagLst xmlns:p="http://schemas.openxmlformats.org/presentationml/2006/main">
  <p:tag name="KSO_WM_UNIT_BLOCK" val="0"/>
  <p:tag name="KSO_WM_UNIT_SM_LIMIT_TYPE" val="0"/>
  <p:tag name="KSO_WM_UNIT_DEC_AREA_ID" val="efad1016056042d3967fcbdb02c651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885_7*i*5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eebf8f22b734d3f8366b20763a9de3c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e21fa9d42129dcae52"/>
  <p:tag name="KSO_WM_TEMPLATE_ASSEMBLE_GROUPID" val="5fd09de21fa9d42129dcae52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7*a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c300925ae44ecab1f7f5bd8cb97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e8017fbc6714d738f5f641820a21b04"/>
  <p:tag name="KSO_WM_UNIT_TEXT_FILL_FORE_SCHEMECOLOR_INDEX_BRIGHTNESS" val="0"/>
  <p:tag name="KSO_WM_UNIT_TEXT_FILL_FORE_SCHEMECOLOR_INDEX" val="13"/>
  <p:tag name="KSO_WM_UNIT_TEXT_FILL_TYPE" val="1"/>
  <p:tag name="KSO_WM_TEMPLATE_ASSEMBLE_XID" val="5fd09de21fa9d42129dcae52"/>
  <p:tag name="KSO_WM_TEMPLATE_ASSEMBLE_GROUPID" val="5fd09de21fa9d42129dcae52"/>
</p:tagLst>
</file>

<file path=ppt/tags/tag205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885_6*f*1"/>
  <p:tag name="KSO_WM_TEMPLATE_CATEGORY" val="custom"/>
  <p:tag name="KSO_WM_TEMPLATE_INDEX" val="202188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188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1&quot;,&quot;margin&quot;:{&quot;bottom&quot;:0.42300000786781311,&quot;left&quot;:1.2699999809265137,&quot;right&quot;:1.2699999809265137,&quot;top&quot;:0.42300000786781311},&quot;type&quot;:0},{&quot;id&quot;:&quot;2020-12-09T17:52:11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custom20218885_7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7"/>
  <p:tag name="KSO_WM_SLIDE_SIZE" val="960*468"/>
  <p:tag name="KSO_WM_SLIDE_POSITION" val="0*0"/>
  <p:tag name="KSO_WM_TAG_VERSION" val="1.0"/>
  <p:tag name="KSO_WM_SLIDE_LAYOUT" val="a_d_i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3"/>
  <p:tag name="KSO_WM_TEMPLATE_ASSEMBLE_XID" val="5fd09de21fa9d42129dcae52"/>
  <p:tag name="KSO_WM_TEMPLATE_ASSEMBLE_GROUPID" val="5fd09de21fa9d42129dcae52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谢谢观看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85_14*a*1"/>
  <p:tag name="KSO_WM_TEMPLATE_CATEGORY" val="custom"/>
  <p:tag name="KSO_WM_TEMPLATE_INDEX" val="20218885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 FOR YOU WATCHING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885_14*b*1"/>
  <p:tag name="KSO_WM_TEMPLATE_CATEGORY" val="custom"/>
  <p:tag name="KSO_WM_TEMPLATE_INDEX" val="20218885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ID" val="custom20218885_14"/>
  <p:tag name="KSO_WM_TEMPLATE_SUBCATEGORY" val="0"/>
  <p:tag name="KSO_WM_TEMPLATE_MASTER_TYPE" val="1"/>
  <p:tag name="KSO_WM_TEMPLATE_COLOR_TYPE" val="0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18885"/>
  <p:tag name="KSO_WM_SLIDE_TYPE" val="endPage"/>
  <p:tag name="KSO_WM_SLIDE_SUBTYPE" val="pureTxt"/>
  <p:tag name="KSO_WM_SLIDE_LAYOUT" val="a_b"/>
  <p:tag name="KSO_WM_SLIDE_LAYOUT_CNT" val="1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年度工作述职总结3">
      <a:dk1>
        <a:sysClr val="windowText" lastClr="000000"/>
      </a:dk1>
      <a:lt1>
        <a:sysClr val="window" lastClr="FFFFFF"/>
      </a:lt1>
      <a:dk2>
        <a:srgbClr val="FAFAFA"/>
      </a:dk2>
      <a:lt2>
        <a:srgbClr val="FFFFFF"/>
      </a:lt2>
      <a:accent1>
        <a:srgbClr val="5384EE"/>
      </a:accent1>
      <a:accent2>
        <a:srgbClr val="598FD8"/>
      </a:accent2>
      <a:accent3>
        <a:srgbClr val="5F9AC2"/>
      </a:accent3>
      <a:accent4>
        <a:srgbClr val="66A5AB"/>
      </a:accent4>
      <a:accent5>
        <a:srgbClr val="6CB095"/>
      </a:accent5>
      <a:accent6>
        <a:srgbClr val="72BB7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Poppins SemiBold</vt:lpstr>
      <vt:lpstr>Wide Latin</vt:lpstr>
      <vt:lpstr>Segoe UI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何晓琛</cp:lastModifiedBy>
  <cp:revision>8</cp:revision>
  <dcterms:created xsi:type="dcterms:W3CDTF">2021-05-18T01:30:55Z</dcterms:created>
  <dcterms:modified xsi:type="dcterms:W3CDTF">2021-05-18T04:09:34Z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