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78551-D566-48A0-B836-DB11B64DF49F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B9C9-6FFE-46E4-B10D-143B96DD8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9C9-6FFE-46E4-B10D-143B96DD87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FAFDB9-C728-4F2B-98CD-A116AA439FB4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4842130-0221-4671-80B5-8403B93A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hortle.ccsu.edu/AssemblyTutorial/Audio/chap08-07.mp3" TargetMode="External"/><Relationship Id="rId2" Type="http://schemas.openxmlformats.org/officeDocument/2006/relationships/hyperlink" Target="http://chortle.ccsu.edu/AssemblyTutorial/Audio/chap08-06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ortle.ccsu.edu/AssemblyTutorial/Audio/chap08-10.mp3" TargetMode="External"/><Relationship Id="rId5" Type="http://schemas.openxmlformats.org/officeDocument/2006/relationships/hyperlink" Target="http://chortle.ccsu.edu/AssemblyTutorial/Audio/chap08-09.mp3" TargetMode="External"/><Relationship Id="rId4" Type="http://schemas.openxmlformats.org/officeDocument/2006/relationships/hyperlink" Target="http://chortle.ccsu.edu/AssemblyTutorial/Audio/chap08-08.mp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hortle.ccsu.edu/AssemblyTutorial/Audio/chap06-01.mp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Sundaram Suresh</a:t>
            </a:r>
          </a:p>
          <a:p>
            <a:r>
              <a:rPr lang="en-US" dirty="0" smtClean="0"/>
              <a:t>N4-02b-67, School of Computer Engineering</a:t>
            </a:r>
          </a:p>
          <a:p>
            <a:r>
              <a:rPr lang="en-US" dirty="0" err="1" smtClean="0"/>
              <a:t>Nanyang</a:t>
            </a:r>
            <a:r>
              <a:rPr lang="en-US" dirty="0" smtClean="0"/>
              <a:t> Technological University</a:t>
            </a:r>
          </a:p>
          <a:p>
            <a:r>
              <a:rPr lang="en-US" dirty="0" smtClean="0"/>
              <a:t>Email: ssundaram@ntu.edu.sg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CPE202/CSC201 Microprocessor Programming</a:t>
            </a:r>
            <a:br>
              <a:rPr lang="en-US" dirty="0" smtClean="0"/>
            </a:br>
            <a:r>
              <a:rPr lang="en-US" dirty="0" smtClean="0"/>
              <a:t>Tutorial #1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To add two N-bit</a:t>
            </a:r>
            <a:r>
              <a:rPr lang="en-US" dirty="0" smtClean="0"/>
              <a:t> (representations of) </a:t>
            </a:r>
            <a:r>
              <a:rPr lang="en-US" b="1" dirty="0" smtClean="0"/>
              <a:t>integers:</a:t>
            </a:r>
            <a:r>
              <a:rPr lang="en-US" dirty="0" smtClean="0"/>
              <a:t> Proceed from right-to-left, column-by-column, until you reach the left-most column. </a:t>
            </a:r>
          </a:p>
          <a:p>
            <a:r>
              <a:rPr lang="en-US" dirty="0" smtClean="0"/>
              <a:t>For each column, perform 1-bit addition. </a:t>
            </a:r>
          </a:p>
          <a:p>
            <a:r>
              <a:rPr lang="en-US" dirty="0" smtClean="0"/>
              <a:t>Write the carry-out of each column above the column to its left. </a:t>
            </a:r>
          </a:p>
          <a:p>
            <a:r>
              <a:rPr lang="en-US" dirty="0" smtClean="0"/>
              <a:t>The bit is the left column's carry-in.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950" y="2394038"/>
            <a:ext cx="3749675" cy="267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 are some details: </a:t>
            </a:r>
          </a:p>
          <a:p>
            <a:pPr lvl="1"/>
            <a:r>
              <a:rPr lang="en-US" dirty="0" smtClean="0">
                <a:hlinkClick r:id="rId2"/>
              </a:rPr>
              <a:t>U</a:t>
            </a:r>
            <a:r>
              <a:rPr lang="en-US" dirty="0" smtClean="0"/>
              <a:t>sually the operands and the result have a fixed number of bits (usually 8, 16, 32, or 64). These are the sizes that processors use to represent integers. </a:t>
            </a:r>
          </a:p>
          <a:p>
            <a:pPr lvl="1"/>
            <a:r>
              <a:rPr lang="en-US" dirty="0" smtClean="0">
                <a:hlinkClick r:id="rId3"/>
              </a:rPr>
              <a:t>To</a:t>
            </a:r>
            <a:r>
              <a:rPr lang="en-US" dirty="0" smtClean="0"/>
              <a:t> keep the result the same size as the operands, you may have to include zero bits in some of the leftmost columns. </a:t>
            </a:r>
          </a:p>
          <a:p>
            <a:pPr lvl="1"/>
            <a:r>
              <a:rPr lang="en-US" dirty="0" smtClean="0">
                <a:hlinkClick r:id="rId4"/>
              </a:rPr>
              <a:t>C</a:t>
            </a:r>
            <a:r>
              <a:rPr lang="en-US" dirty="0" smtClean="0"/>
              <a:t>ompute the carry-out of the leftmost column, but don't write it as part of the answer (because there is no room if you have a fixed number of bits.)</a:t>
            </a:r>
          </a:p>
          <a:p>
            <a:pPr lvl="1"/>
            <a:r>
              <a:rPr lang="en-US" dirty="0" smtClean="0">
                <a:hlinkClick r:id="rId5"/>
              </a:rPr>
              <a:t>W</a:t>
            </a:r>
            <a:r>
              <a:rPr lang="en-US" dirty="0" smtClean="0"/>
              <a:t>hen the operands are represented using the </a:t>
            </a:r>
            <a:r>
              <a:rPr lang="en-US" b="1" dirty="0" smtClean="0"/>
              <a:t>unsigned binary scheme</a:t>
            </a:r>
            <a:r>
              <a:rPr lang="en-US" dirty="0" smtClean="0"/>
              <a:t> (the base two representation scheme discussed in the last two chapters) a carry-out of  1  from the leftmost column means the sum does not fit into the fixed number of bits. This is called </a:t>
            </a:r>
            <a:r>
              <a:rPr lang="en-US" b="1" dirty="0" smtClean="0"/>
              <a:t>Overflow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6"/>
              </a:rPr>
              <a:t>W</a:t>
            </a:r>
            <a:r>
              <a:rPr lang="en-US" dirty="0" smtClean="0"/>
              <a:t>hen the operands are represented using the </a:t>
            </a:r>
            <a:r>
              <a:rPr lang="en-US" b="1" dirty="0" smtClean="0"/>
              <a:t>two's complement</a:t>
            </a:r>
            <a:r>
              <a:rPr lang="en-US" dirty="0" smtClean="0"/>
              <a:t> scheme (which will be described at the end), then a carry-out of  1  from the leftmost column is not necessarily overflow.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is an addition problem using 4-bit operands: </a:t>
            </a:r>
          </a:p>
          <a:p>
            <a:r>
              <a:rPr lang="en-US" dirty="0" smtClean="0"/>
              <a:t>1111 </a:t>
            </a:r>
          </a:p>
          <a:p>
            <a:pPr>
              <a:buNone/>
            </a:pPr>
            <a:r>
              <a:rPr lang="en-US" dirty="0" smtClean="0"/>
              <a:t>     0111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u="sng" dirty="0" smtClean="0"/>
              <a:t>1001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0000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was detected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 Magnitude Representation</a:t>
            </a:r>
          </a:p>
          <a:p>
            <a:r>
              <a:rPr lang="en-US" dirty="0" smtClean="0"/>
              <a:t>1’s complement representation</a:t>
            </a:r>
          </a:p>
          <a:p>
            <a:r>
              <a:rPr lang="en-US" dirty="0" smtClean="0"/>
              <a:t>2’s complement representation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Sign-Magnitude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uses one bit (usually the leftmost) to indicate the sign.</a:t>
            </a:r>
          </a:p>
          <a:p>
            <a:r>
              <a:rPr lang="en-US" dirty="0" smtClean="0"/>
              <a:t>"0" indicates a positive integer, and "1" indicates a negative integer. </a:t>
            </a:r>
          </a:p>
          <a:p>
            <a:r>
              <a:rPr lang="en-US" dirty="0" smtClean="0"/>
              <a:t>The rest of the bits are used for the magnitude of the number. </a:t>
            </a:r>
          </a:p>
          <a:p>
            <a:r>
              <a:rPr lang="en-US" dirty="0" smtClean="0"/>
              <a:t>So -24</a:t>
            </a:r>
            <a:r>
              <a:rPr lang="en-US" baseline="-25000" dirty="0" smtClean="0"/>
              <a:t>10</a:t>
            </a:r>
            <a:r>
              <a:rPr lang="en-US" dirty="0" smtClean="0"/>
              <a:t> is represented as: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001 1000 </a:t>
            </a:r>
          </a:p>
          <a:p>
            <a:pPr lvl="2"/>
            <a:r>
              <a:rPr lang="en-US" dirty="0" smtClean="0"/>
              <a:t>The sign "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" means negative </a:t>
            </a:r>
          </a:p>
          <a:p>
            <a:pPr lvl="2"/>
            <a:r>
              <a:rPr lang="en-US" dirty="0" smtClean="0"/>
              <a:t>The magnitude is 24 (in 7-bit binary)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Sign-Magnitude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us use 8-bit sign-magnitude for examples. </a:t>
            </a:r>
          </a:p>
          <a:p>
            <a:pPr lvl="1"/>
            <a:r>
              <a:rPr lang="en-US" dirty="0" smtClean="0"/>
              <a:t>The leftmost bit is used for the sign, which leaves seven bits for the magnitude. </a:t>
            </a:r>
          </a:p>
          <a:p>
            <a:pPr lvl="1"/>
            <a:r>
              <a:rPr lang="en-US" dirty="0" smtClean="0"/>
              <a:t>The magnitude uses 7-bit unsigned binary, which can represent 0</a:t>
            </a:r>
            <a:r>
              <a:rPr lang="en-US" baseline="-25000" dirty="0" smtClean="0"/>
              <a:t>10</a:t>
            </a:r>
            <a:r>
              <a:rPr lang="en-US" dirty="0" smtClean="0"/>
              <a:t> (as 000 0000) up to 127</a:t>
            </a:r>
            <a:r>
              <a:rPr lang="en-US" baseline="-25000" dirty="0" smtClean="0"/>
              <a:t>10</a:t>
            </a:r>
            <a:r>
              <a:rPr lang="en-US" dirty="0" smtClean="0"/>
              <a:t> (as 111 1111). </a:t>
            </a:r>
          </a:p>
          <a:p>
            <a:pPr lvl="1"/>
            <a:r>
              <a:rPr lang="en-US" dirty="0" smtClean="0"/>
              <a:t>The eighth bit makes these positive or negative, resulting in   -127</a:t>
            </a:r>
            <a:r>
              <a:rPr lang="en-US" baseline="-25000" dirty="0" smtClean="0"/>
              <a:t>10</a:t>
            </a:r>
            <a:r>
              <a:rPr lang="en-US" dirty="0" smtClean="0"/>
              <a:t>, ... -0, 0, ... 127</a:t>
            </a:r>
            <a:r>
              <a:rPr lang="en-US" baseline="-25000" dirty="0" smtClean="0"/>
              <a:t>10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One pattern corresponds to "minus zero", 1000 0000. Another corresponds to "plus zero", 0000 0000.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construct the negative of an integer in Two’s Complement</a:t>
            </a:r>
          </a:p>
          <a:p>
            <a:pPr lvl="1"/>
            <a:r>
              <a:rPr lang="en-US" dirty="0" smtClean="0"/>
              <a:t>Start with N-bit representation of an integer</a:t>
            </a:r>
          </a:p>
          <a:p>
            <a:pPr lvl="1"/>
            <a:r>
              <a:rPr lang="en-US" dirty="0" smtClean="0"/>
              <a:t>To calculate the N-bit representation of the negative number</a:t>
            </a:r>
          </a:p>
          <a:p>
            <a:pPr lvl="2"/>
            <a:r>
              <a:rPr lang="en-US" dirty="0" smtClean="0"/>
              <a:t>Reflect each bit of the bit pattern (change ‘0’ to 1’ and ‘1’ to ‘0’)</a:t>
            </a:r>
          </a:p>
          <a:p>
            <a:pPr lvl="2"/>
            <a:r>
              <a:rPr lang="en-US" dirty="0" smtClean="0"/>
              <a:t>Add ‘1’</a:t>
            </a:r>
          </a:p>
          <a:p>
            <a:r>
              <a:rPr lang="en-US" dirty="0" smtClean="0"/>
              <a:t> Example -6</a:t>
            </a:r>
          </a:p>
          <a:p>
            <a:pPr>
              <a:buNone/>
            </a:pPr>
            <a:r>
              <a:rPr lang="en-US" dirty="0" smtClean="0"/>
              <a:t>		The positive integer: 0000 0110 ( 6</a:t>
            </a:r>
            <a:r>
              <a:rPr lang="en-US" baseline="-25000" dirty="0" smtClean="0"/>
              <a:t>10</a:t>
            </a:r>
            <a:r>
              <a:rPr lang="en-US" dirty="0" smtClean="0"/>
              <a:t> ) </a:t>
            </a:r>
          </a:p>
          <a:p>
            <a:pPr>
              <a:buNone/>
            </a:pPr>
            <a:r>
              <a:rPr lang="en-US" dirty="0" smtClean="0"/>
              <a:t>		Reflect each bit:       1111 1001 </a:t>
            </a:r>
          </a:p>
          <a:p>
            <a:pPr>
              <a:buNone/>
            </a:pPr>
            <a:r>
              <a:rPr lang="en-US" dirty="0" smtClean="0"/>
              <a:t>           Add one:                1111 1010 ( -6</a:t>
            </a:r>
            <a:r>
              <a:rPr lang="en-US" baseline="-25000" dirty="0" smtClean="0"/>
              <a:t>10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Overflow Detection in 2’s Complement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 applied to </a:t>
                      </a:r>
                      <a:br>
                        <a:rPr lang="en-US" dirty="0"/>
                      </a:br>
                      <a:r>
                        <a:rPr lang="en-US" dirty="0"/>
                        <a:t>bit patterns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Interpretation of the patterns</a:t>
                      </a:r>
                      <a:br>
                        <a:rPr lang="en-US"/>
                      </a:br>
                      <a:r>
                        <a:rPr lang="en-US"/>
                        <a:t>as unsigned binary</a:t>
                      </a:r>
                      <a:br>
                        <a:rPr lang="en-US"/>
                      </a:br>
                      <a:r>
                        <a:rPr lang="en-US"/>
                        <a:t>(shown in base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Interpretation of the patterns</a:t>
                      </a:r>
                      <a:br>
                        <a:rPr lang="en-US"/>
                      </a:br>
                      <a:r>
                        <a:rPr lang="en-US"/>
                        <a:t>as 2's complement</a:t>
                      </a:r>
                      <a:br>
                        <a:rPr lang="en-US"/>
                      </a:br>
                      <a:r>
                        <a:rPr lang="en-US"/>
                        <a:t>(shown in base 10)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259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667000"/>
            <a:ext cx="2686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667000"/>
            <a:ext cx="2686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4876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OVERFLOW: </a:t>
            </a:r>
            <a:r>
              <a:rPr lang="en-US" dirty="0" smtClean="0"/>
              <a:t>If </a:t>
            </a:r>
            <a:r>
              <a:rPr lang="en-US" b="1" dirty="0" smtClean="0"/>
              <a:t>the carry INTO</a:t>
            </a:r>
            <a:r>
              <a:rPr lang="en-US" dirty="0" smtClean="0"/>
              <a:t> the high order column equals </a:t>
            </a:r>
            <a:r>
              <a:rPr lang="en-US" b="1" dirty="0" smtClean="0"/>
              <a:t>the carry OUT OF</a:t>
            </a:r>
            <a:r>
              <a:rPr lang="en-US" dirty="0" smtClean="0"/>
              <a:t> the high order column.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In == Carry 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742440"/>
          <a:ext cx="81534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Overflow Detection with Two's Complement </a:t>
                      </a:r>
                      <a:r>
                        <a:rPr lang="en-US" dirty="0" smtClean="0"/>
                        <a:t>Operands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Overflow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11111 111 </a:t>
                      </a:r>
                    </a:p>
                    <a:p>
                      <a:r>
                        <a:rPr lang="en-US" sz="1600" dirty="0" smtClean="0"/>
                        <a:t>  0011 1111 ( 63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       </a:t>
                      </a:r>
                    </a:p>
                    <a:p>
                      <a:r>
                        <a:rPr lang="en-US" sz="1600" u="sng" dirty="0" smtClean="0"/>
                        <a:t>  1101 0101 </a:t>
                      </a:r>
                      <a:r>
                        <a:rPr lang="en-US" sz="1600" dirty="0" smtClean="0"/>
                        <a:t>(-43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</a:p>
                    <a:p>
                      <a:r>
                        <a:rPr lang="en-US" sz="1600" dirty="0" smtClean="0"/>
                        <a:t>  0001 0100 ( 20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00000 011 </a:t>
                      </a:r>
                    </a:p>
                    <a:p>
                      <a:r>
                        <a:rPr lang="en-US" sz="1600" dirty="0" smtClean="0"/>
                        <a:t>   1100 0001 ( -63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</a:p>
                    <a:p>
                      <a:r>
                        <a:rPr lang="en-US" sz="1600" u="sng" dirty="0" smtClean="0"/>
                        <a:t>   0010 1011 </a:t>
                      </a:r>
                      <a:r>
                        <a:rPr lang="en-US" sz="1600" dirty="0" smtClean="0"/>
                        <a:t>( 43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</a:p>
                    <a:p>
                      <a:r>
                        <a:rPr lang="en-US" sz="1600" dirty="0" smtClean="0"/>
                        <a:t>   1110 1100 ( -20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01111 100 </a:t>
                      </a:r>
                    </a:p>
                    <a:p>
                      <a:r>
                        <a:rPr lang="en-US" sz="1600" dirty="0" smtClean="0"/>
                        <a:t>  0011 1111 ( 63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</a:p>
                    <a:p>
                      <a:r>
                        <a:rPr lang="en-US" sz="1600" u="sng" dirty="0" smtClean="0"/>
                        <a:t>  0110 0100 </a:t>
                      </a:r>
                      <a:r>
                        <a:rPr lang="en-US" sz="1600" dirty="0" smtClean="0"/>
                        <a:t>( 100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</a:p>
                    <a:p>
                      <a:r>
                        <a:rPr lang="en-US" sz="1600" dirty="0" smtClean="0"/>
                        <a:t>  1010 0011 ( -93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10000 000 </a:t>
                      </a:r>
                    </a:p>
                    <a:p>
                      <a:r>
                        <a:rPr lang="en-US" sz="1600" dirty="0" smtClean="0"/>
                        <a:t>  1100 0001 ( -63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</a:p>
                    <a:p>
                      <a:r>
                        <a:rPr lang="en-US" sz="1600" u="sng" dirty="0" smtClean="0"/>
                        <a:t>  1001 1100 </a:t>
                      </a:r>
                      <a:r>
                        <a:rPr lang="en-US" sz="1600" dirty="0" smtClean="0"/>
                        <a:t>(-100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</a:p>
                    <a:p>
                      <a:r>
                        <a:rPr lang="en-US" sz="1600" dirty="0" smtClean="0"/>
                        <a:t>  0101 1101 ( 93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   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Hex   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Hex   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Hex   Char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   nul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   sp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   @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   `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   soh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   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   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61   a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02   stx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   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   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62   b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0A   lf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2A   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4A   J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6A   j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 . 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1E   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3E   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5E   ^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7E   ~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1F   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3F   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5F   _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7F   del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</a:p>
          <a:p>
            <a:pPr lvl="2"/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Hexadecimal</a:t>
            </a:r>
          </a:p>
          <a:p>
            <a:r>
              <a:rPr lang="en-US" dirty="0" smtClean="0"/>
              <a:t>Signed bit Representation</a:t>
            </a:r>
          </a:p>
          <a:p>
            <a:r>
              <a:rPr lang="en-US" dirty="0" smtClean="0"/>
              <a:t>Two’s Complement Representation</a:t>
            </a:r>
          </a:p>
          <a:p>
            <a:r>
              <a:rPr lang="en-US" dirty="0" smtClean="0"/>
              <a:t>Binary Arithmetic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P</a:t>
            </a:r>
            <a:r>
              <a:rPr lang="en-US" dirty="0" smtClean="0"/>
              <a:t>atterns of bits can represent many different things. Anything that can be represented with symbols of any kind can be represented with bit patterns.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representation?</a:t>
            </a:r>
          </a:p>
          <a:p>
            <a:pPr lvl="2"/>
            <a:r>
              <a:rPr lang="en-US" dirty="0" smtClean="0"/>
              <a:t>XII</a:t>
            </a:r>
          </a:p>
          <a:p>
            <a:pPr lvl="2"/>
            <a:r>
              <a:rPr lang="en-US" dirty="0" smtClean="0"/>
              <a:t>/////	/////	   //</a:t>
            </a:r>
          </a:p>
          <a:p>
            <a:pPr lvl="2"/>
            <a:r>
              <a:rPr lang="en-US" dirty="0" smtClean="0"/>
              <a:t>12</a:t>
            </a:r>
          </a:p>
          <a:p>
            <a:pPr lvl="2"/>
            <a:r>
              <a:rPr lang="en-US" dirty="0" smtClean="0"/>
              <a:t>Twelve</a:t>
            </a:r>
          </a:p>
          <a:p>
            <a:pPr lvl="2"/>
            <a:r>
              <a:rPr lang="en-US" dirty="0" smtClean="0"/>
              <a:t>1100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C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They are different representation of </a:t>
            </a:r>
            <a:r>
              <a:rPr lang="en-US" b="1" dirty="0" smtClean="0"/>
              <a:t>same number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Science is concerned with using patterns of bits to represent things. </a:t>
            </a:r>
          </a:p>
          <a:p>
            <a:r>
              <a:rPr lang="en-US" dirty="0" smtClean="0"/>
              <a:t>It is important to be clear about the difference between the thing, and a representation of the thing. </a:t>
            </a:r>
          </a:p>
          <a:p>
            <a:r>
              <a:rPr lang="en-US" dirty="0" smtClean="0"/>
              <a:t>For example, an integer may be represented using a bit pattern in computer memory. (There are many different ways to do this.) </a:t>
            </a:r>
          </a:p>
          <a:p>
            <a:pPr lvl="1"/>
            <a:r>
              <a:rPr lang="en-US" dirty="0" smtClean="0"/>
              <a:t>The integer is conceptual. </a:t>
            </a:r>
          </a:p>
          <a:p>
            <a:pPr lvl="1"/>
            <a:r>
              <a:rPr lang="en-US" dirty="0" smtClean="0"/>
              <a:t>The bit pattern is only a representation of the concept.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using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Base ‘2’ representation</a:t>
            </a:r>
          </a:p>
          <a:p>
            <a:endParaRPr lang="en-US" dirty="0" smtClean="0"/>
          </a:p>
          <a:p>
            <a:r>
              <a:rPr lang="en-US" dirty="0" smtClean="0"/>
              <a:t>1011  = 1 × 2</a:t>
            </a:r>
            <a:r>
              <a:rPr lang="en-US" baseline="30000" dirty="0" smtClean="0"/>
              <a:t>3</a:t>
            </a:r>
            <a:r>
              <a:rPr lang="en-US" dirty="0" smtClean="0"/>
              <a:t> + 0 × 2</a:t>
            </a:r>
            <a:r>
              <a:rPr lang="en-US" baseline="30000" dirty="0" smtClean="0"/>
              <a:t>2</a:t>
            </a:r>
            <a:r>
              <a:rPr lang="en-US" dirty="0" smtClean="0"/>
              <a:t> + 1 × 2</a:t>
            </a:r>
            <a:r>
              <a:rPr lang="en-US" baseline="30000" dirty="0" smtClean="0"/>
              <a:t>1</a:t>
            </a:r>
            <a:r>
              <a:rPr lang="en-US" dirty="0" smtClean="0"/>
              <a:t> + 1 × 2</a:t>
            </a:r>
            <a:r>
              <a:rPr lang="en-US" baseline="30000" dirty="0" smtClean="0"/>
              <a:t>0</a:t>
            </a:r>
            <a:r>
              <a:rPr lang="en-US" dirty="0" smtClean="0"/>
              <a:t>   </a:t>
            </a:r>
          </a:p>
          <a:p>
            <a:pPr>
              <a:buNone/>
            </a:pPr>
            <a:r>
              <a:rPr lang="en-US" dirty="0" smtClean="0"/>
              <a:t>		   = 1 × 8 + 0 × 4 + 1 × 2 + 1 × 1   </a:t>
            </a:r>
          </a:p>
          <a:p>
            <a:pPr>
              <a:buNone/>
            </a:pPr>
            <a:r>
              <a:rPr lang="en-US" dirty="0" smtClean="0"/>
              <a:t>		   = 8 + 0 + 2 + 1   </a:t>
            </a:r>
          </a:p>
          <a:p>
            <a:pPr>
              <a:buNone/>
            </a:pPr>
            <a:r>
              <a:rPr lang="en-US" dirty="0" smtClean="0"/>
              <a:t>             = 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4962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Favorite Binary 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122680"/>
          <a:ext cx="7772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0000 0000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 = 1 = 2</a:t>
                      </a:r>
                      <a:r>
                        <a:rPr lang="en-US" baseline="30000"/>
                        <a:t>1</a:t>
                      </a:r>
                      <a:r>
                        <a:rPr lang="en-US"/>
                        <a:t> - 1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0000 0011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1</a:t>
                      </a:r>
                      <a:r>
                        <a:rPr lang="en-US"/>
                        <a:t> + 2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 = 3 = 2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 - 1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 + 2</a:t>
                      </a:r>
                      <a:r>
                        <a:rPr lang="en-US" baseline="30000"/>
                        <a:t>1</a:t>
                      </a:r>
                      <a:r>
                        <a:rPr lang="en-US"/>
                        <a:t> + 2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 = 2</a:t>
                      </a:r>
                      <a:r>
                        <a:rPr lang="en-US" baseline="30000"/>
                        <a:t>3</a:t>
                      </a:r>
                      <a:r>
                        <a:rPr lang="en-US"/>
                        <a:t> - 1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3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4</a:t>
                      </a:r>
                      <a:r>
                        <a:rPr lang="en-US"/>
                        <a:t> - 1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0001 0000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4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0001 1111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5</a:t>
                      </a:r>
                      <a:r>
                        <a:rPr lang="en-US"/>
                        <a:t> - 1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0010 0000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</a:t>
                      </a:r>
                      <a:r>
                        <a:rPr lang="en-US" baseline="30000"/>
                        <a:t>5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0111 1111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rial Narrow" pitchFamily="34" charset="0"/>
                        </a:rPr>
                        <a:t>?</a:t>
                      </a:r>
                      <a:endParaRPr lang="en-US" baseline="0" dirty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   </a:t>
                      </a:r>
                      <a:r>
                        <a:rPr lang="en-US" baseline="0" dirty="0" smtClean="0">
                          <a:latin typeface="Arial Narrow" pitchFamily="34" charset="0"/>
                        </a:rPr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1000 0000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   2</a:t>
                      </a:r>
                      <a:r>
                        <a:rPr lang="en-US" baseline="30000" dirty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6019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0111 1111 is one less than 1000 0000, which is 128. So 0111 1111 represents of 127</a:t>
            </a:r>
            <a:r>
              <a:rPr lang="en-US" baseline="-25000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Binary Numbers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0000 0010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1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2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4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3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6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0001 1000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12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0000 1110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7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0001 1100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14 × 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0011 0000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   28 × 2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Base 16 representation</a:t>
            </a:r>
          </a:p>
          <a:p>
            <a:r>
              <a:rPr lang="en-US" dirty="0" smtClean="0"/>
              <a:t>There are 16 digits representing 0 up to 15</a:t>
            </a:r>
          </a:p>
          <a:p>
            <a:pPr lvl="1"/>
            <a:r>
              <a:rPr lang="en-US" dirty="0" smtClean="0"/>
              <a:t>0000 – 0</a:t>
            </a:r>
          </a:p>
          <a:p>
            <a:pPr lvl="1"/>
            <a:r>
              <a:rPr lang="en-US" dirty="0" smtClean="0"/>
              <a:t>0001 – 1</a:t>
            </a:r>
          </a:p>
          <a:p>
            <a:pPr lvl="1"/>
            <a:r>
              <a:rPr lang="en-US" dirty="0" smtClean="0"/>
              <a:t>0010 – 2</a:t>
            </a:r>
          </a:p>
          <a:p>
            <a:pPr lvl="1"/>
            <a:r>
              <a:rPr lang="en-US" dirty="0" smtClean="0"/>
              <a:t>0011 – 3</a:t>
            </a:r>
          </a:p>
          <a:p>
            <a:pPr lvl="1"/>
            <a:r>
              <a:rPr lang="en-US" dirty="0" smtClean="0"/>
              <a:t>0100 – 4</a:t>
            </a:r>
          </a:p>
          <a:p>
            <a:pPr lvl="1"/>
            <a:r>
              <a:rPr lang="en-US" dirty="0" smtClean="0"/>
              <a:t>0101 – 5</a:t>
            </a:r>
          </a:p>
          <a:p>
            <a:pPr lvl="1"/>
            <a:r>
              <a:rPr lang="en-US" dirty="0" smtClean="0"/>
              <a:t>0110 – 6</a:t>
            </a:r>
          </a:p>
          <a:p>
            <a:pPr lvl="1"/>
            <a:r>
              <a:rPr lang="en-US" dirty="0" smtClean="0"/>
              <a:t>0111 – 7</a:t>
            </a:r>
          </a:p>
          <a:p>
            <a:pPr lvl="1"/>
            <a:r>
              <a:rPr lang="en-US" dirty="0" smtClean="0"/>
              <a:t>1000 – 8</a:t>
            </a:r>
          </a:p>
          <a:p>
            <a:pPr lvl="1"/>
            <a:r>
              <a:rPr lang="en-US" dirty="0" smtClean="0"/>
              <a:t>1001 – 9</a:t>
            </a:r>
          </a:p>
          <a:p>
            <a:pPr lvl="1"/>
            <a:r>
              <a:rPr lang="en-US" dirty="0" smtClean="0"/>
              <a:t>1010 – A</a:t>
            </a:r>
          </a:p>
          <a:p>
            <a:pPr lvl="1"/>
            <a:r>
              <a:rPr lang="en-US" dirty="0" smtClean="0"/>
              <a:t>1011 – B</a:t>
            </a:r>
          </a:p>
          <a:p>
            <a:pPr lvl="1"/>
            <a:r>
              <a:rPr lang="en-US" dirty="0" smtClean="0"/>
              <a:t>1100 – C</a:t>
            </a:r>
          </a:p>
          <a:p>
            <a:pPr lvl="1"/>
            <a:r>
              <a:rPr lang="en-US" dirty="0" smtClean="0"/>
              <a:t>1101 – D</a:t>
            </a:r>
          </a:p>
          <a:p>
            <a:pPr lvl="1"/>
            <a:r>
              <a:rPr lang="en-US" dirty="0" smtClean="0"/>
              <a:t>1110 – E</a:t>
            </a:r>
          </a:p>
          <a:p>
            <a:pPr lvl="1"/>
            <a:r>
              <a:rPr lang="en-US" dirty="0" smtClean="0"/>
              <a:t>1111 - 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Hexadecimal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 H’ 31A</a:t>
            </a:r>
          </a:p>
          <a:p>
            <a:pPr>
              <a:buNone/>
            </a:pPr>
            <a:r>
              <a:rPr lang="en-US" dirty="0" smtClean="0"/>
              <a:t>	  = 3 × 16</a:t>
            </a:r>
            <a:r>
              <a:rPr lang="en-US" baseline="30000" dirty="0" smtClean="0"/>
              <a:t>2</a:t>
            </a:r>
            <a:r>
              <a:rPr lang="en-US" dirty="0" smtClean="0"/>
              <a:t> + 1 × 16</a:t>
            </a:r>
            <a:r>
              <a:rPr lang="en-US" baseline="30000" dirty="0" smtClean="0"/>
              <a:t>1</a:t>
            </a:r>
            <a:r>
              <a:rPr lang="en-US" dirty="0" smtClean="0"/>
              <a:t> + 10 × 16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= 3 × 256 + 1 × 16 + 10 × 1 </a:t>
            </a:r>
          </a:p>
          <a:p>
            <a:pPr>
              <a:buNone/>
            </a:pPr>
            <a:r>
              <a:rPr lang="en-US" dirty="0" smtClean="0"/>
              <a:t>     = 794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1752</TotalTime>
  <Words>943</Words>
  <Application>Microsoft Office PowerPoint</Application>
  <PresentationFormat>On-screen Show (4:3)</PresentationFormat>
  <Paragraphs>257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CPE202/CSC201 Microprocessor Programming Tutorial #1</vt:lpstr>
      <vt:lpstr>Outline</vt:lpstr>
      <vt:lpstr>Number Representation</vt:lpstr>
      <vt:lpstr>Binary Representation</vt:lpstr>
      <vt:lpstr>Representation using Binary</vt:lpstr>
      <vt:lpstr>Favorite Binary Numbers</vt:lpstr>
      <vt:lpstr>Favorite Binary Numbers</vt:lpstr>
      <vt:lpstr>Hexadecimal Representation</vt:lpstr>
      <vt:lpstr>Converting Hexadecimal to Decimal</vt:lpstr>
      <vt:lpstr>Binary Addition</vt:lpstr>
      <vt:lpstr>Details…</vt:lpstr>
      <vt:lpstr>Overflow Detection</vt:lpstr>
      <vt:lpstr>Negative Integers</vt:lpstr>
      <vt:lpstr>Sign-Magnitude Representation</vt:lpstr>
      <vt:lpstr>Problems with Sign-Magnitude</vt:lpstr>
      <vt:lpstr>2’s Complement Representation</vt:lpstr>
      <vt:lpstr>Overflow Detection in 2’s Complement</vt:lpstr>
      <vt:lpstr>Carry In == Carry Out</vt:lpstr>
      <vt:lpstr>ASCII Character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CPE202/CSC201 Microprocessor Programming Tutorial #1</dc:title>
  <dc:creator>Suresh</dc:creator>
  <cp:lastModifiedBy>Suresh </cp:lastModifiedBy>
  <cp:revision>61</cp:revision>
  <dcterms:created xsi:type="dcterms:W3CDTF">2010-01-18T03:21:20Z</dcterms:created>
  <dcterms:modified xsi:type="dcterms:W3CDTF">2010-02-04T09:14:43Z</dcterms:modified>
</cp:coreProperties>
</file>