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59" r:id="rId1"/>
  </p:sldMasterIdLst>
  <p:notesMasterIdLst>
    <p:notesMasterId r:id="rId25"/>
  </p:notesMasterIdLst>
  <p:handoutMasterIdLst>
    <p:handoutMasterId r:id="rId26"/>
  </p:handoutMasterIdLst>
  <p:sldIdLst>
    <p:sldId id="256" r:id="rId2"/>
    <p:sldId id="307" r:id="rId3"/>
    <p:sldId id="259" r:id="rId4"/>
    <p:sldId id="318" r:id="rId5"/>
    <p:sldId id="316" r:id="rId6"/>
    <p:sldId id="260" r:id="rId7"/>
    <p:sldId id="303" r:id="rId8"/>
    <p:sldId id="319" r:id="rId9"/>
    <p:sldId id="305" r:id="rId10"/>
    <p:sldId id="311" r:id="rId11"/>
    <p:sldId id="310" r:id="rId12"/>
    <p:sldId id="262" r:id="rId13"/>
    <p:sldId id="313" r:id="rId14"/>
    <p:sldId id="314" r:id="rId15"/>
    <p:sldId id="277" r:id="rId16"/>
    <p:sldId id="326" r:id="rId17"/>
    <p:sldId id="321" r:id="rId18"/>
    <p:sldId id="322" r:id="rId19"/>
    <p:sldId id="323" r:id="rId20"/>
    <p:sldId id="324" r:id="rId21"/>
    <p:sldId id="325" r:id="rId22"/>
    <p:sldId id="327" r:id="rId23"/>
    <p:sldId id="317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9999FF"/>
    <a:srgbClr val="FF5050"/>
    <a:srgbClr val="FF996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6904"/>
    </p:cViewPr>
  </p:sorterViewPr>
  <p:notesViewPr>
    <p:cSldViewPr>
      <p:cViewPr varScale="1">
        <p:scale>
          <a:sx n="85" d="100"/>
          <a:sy n="85" d="100"/>
        </p:scale>
        <p:origin x="-1956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D62671B-77C4-489D-BCB5-1B0A98591D57}" type="datetimeFigureOut">
              <a:rPr lang="en-US" altLang="en-US"/>
              <a:pPr>
                <a:defRPr/>
              </a:pPr>
              <a:t>04-Oct-16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8655AC1-FDD3-4DDD-8D0B-9E5481D7D3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470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12026C2-2AC6-438D-BBF0-CBBC0719B1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91026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63FBB2-CA54-49F8-A8C5-4652F022D0CC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5030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BF4C4C-CED3-41C5-AAB8-97F753C8DC3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18288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EB3675-281B-4106-8A5B-15FBBBE22DE2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055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026C2-2AC6-438D-BBF0-CBBC0719B1B5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2434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E2949E-91F0-4C6A-B43E-5C0AA4A86D3B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822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Principles of Operating Systems - 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F2878B-8BC0-4787-8008-20E6E3121D9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Principles of Operating Systems - 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622C65-ADAD-4733-98D1-08B803F9227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Principles of Operating Systems - 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53D4E4-52A4-4385-994A-78C6BC76932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Principles of Operating Systems - 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031A4D-8749-40F8-B1FF-56A39C32888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Principles of Operating Systems - 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0B0398-8B5C-4546-92C4-9CAB8645A49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Principles of Operating Systems - 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5524F1-5A48-4A66-B1E8-EFDF7C4C683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Principles of Operating Systems - Lecture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B799F2-F1CB-4268-882A-7917222216A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Principles of Operating Systems -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C63B3D-3F17-4775-A161-89153AA99DC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Principles of Operating Systems - Lecture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E99E10-A139-4709-AD58-F10CF035178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Principles of Operating Systems - 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38183D-05D6-419F-B70B-2019629CE44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Principles of Operating Systems - 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274233-B495-49F8-9EDB-5FE8BE5E7AF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Principles of Operating Systems - 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25EA206-D332-46E0-810D-05086740CE0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4.png"/><Relationship Id="rId17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11" Type="http://schemas.openxmlformats.org/officeDocument/2006/relationships/image" Target="../media/image13.png"/><Relationship Id="rId5" Type="http://schemas.openxmlformats.org/officeDocument/2006/relationships/image" Target="../media/image8.jpeg"/><Relationship Id="rId15" Type="http://schemas.openxmlformats.org/officeDocument/2006/relationships/image" Target="../media/image17.jpeg"/><Relationship Id="rId10" Type="http://schemas.openxmlformats.org/officeDocument/2006/relationships/image" Target="../media/image12.jpeg"/><Relationship Id="rId4" Type="http://schemas.openxmlformats.org/officeDocument/2006/relationships/image" Target="../media/image7.jpeg"/><Relationship Id="rId9" Type="http://schemas.openxmlformats.org/officeDocument/2006/relationships/hyperlink" Target="http://images.google.com/imgres?imgurl=wetpc.com.au/html/Assets/jpg/general/WetPC1.jpg&amp;imgrefurl=http://wetpc.com.au/html/newsroom/&amp;h=2774&amp;w=1813&amp;prev=/images?q=wearable+computer&amp;start=20&amp;svnum=10&amp;hl=en&amp;lr=&amp;ie=UTF-8&amp;oe=UTF-8&amp;sa=N" TargetMode="External"/><Relationship Id="rId1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CSE-3201</a:t>
            </a:r>
            <a:br>
              <a:rPr lang="en-US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Operating Systems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Hardware Complexity Increases </a:t>
            </a:r>
          </a:p>
        </p:txBody>
      </p:sp>
      <p:pic>
        <p:nvPicPr>
          <p:cNvPr id="1030" name="Picture 3" descr="C:\teaching\ics143\Lectures\2\talk\img3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4267200"/>
            <a:ext cx="2789238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7600" y="1905000"/>
            <a:ext cx="1468438" cy="16891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grpSp>
        <p:nvGrpSpPr>
          <p:cNvPr id="1032" name="Group 3"/>
          <p:cNvGrpSpPr>
            <a:grpSpLocks/>
          </p:cNvGrpSpPr>
          <p:nvPr/>
        </p:nvGrpSpPr>
        <p:grpSpPr bwMode="auto">
          <a:xfrm>
            <a:off x="228600" y="1600200"/>
            <a:ext cx="3657600" cy="2363788"/>
            <a:chOff x="0" y="278"/>
            <a:chExt cx="2688" cy="2266"/>
          </a:xfrm>
        </p:grpSpPr>
        <p:sp>
          <p:nvSpPr>
            <p:cNvPr id="1039" name="Rectangle 4"/>
            <p:cNvSpPr>
              <a:spLocks noChangeArrowheads="1"/>
            </p:cNvSpPr>
            <p:nvPr/>
          </p:nvSpPr>
          <p:spPr bwMode="auto">
            <a:xfrm>
              <a:off x="56" y="278"/>
              <a:ext cx="2304" cy="19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en-US" sz="1600" b="1">
                  <a:latin typeface="Arial" pitchFamily="34" charset="0"/>
                </a:rPr>
                <a:t>Moore</a:t>
              </a:r>
              <a:r>
                <a:rPr lang="ja-JP" altLang="en-US" sz="1600" b="1">
                  <a:latin typeface="Arial" pitchFamily="34" charset="0"/>
                </a:rPr>
                <a:t>’</a:t>
              </a:r>
              <a:r>
                <a:rPr lang="en-US" altLang="ja-JP" sz="1600" b="1">
                  <a:latin typeface="Arial" pitchFamily="34" charset="0"/>
                </a:rPr>
                <a:t>s Law</a:t>
              </a:r>
              <a:r>
                <a:rPr lang="en-US" altLang="ja-JP" sz="1600">
                  <a:latin typeface="Arial" pitchFamily="34" charset="0"/>
                </a:rPr>
                <a:t>: 2X transistors/Chip Every 1.5 years</a:t>
              </a:r>
              <a:endParaRPr lang="en-US" altLang="ja-JP" b="1">
                <a:latin typeface="Arial" pitchFamily="34" charset="0"/>
              </a:endParaRPr>
            </a:p>
            <a:p>
              <a:endParaRPr kumimoji="1" lang="en-US" altLang="en-US" sz="2000">
                <a:latin typeface="Arial" pitchFamily="34" charset="0"/>
              </a:endParaRPr>
            </a:p>
            <a:p>
              <a:endParaRPr lang="en-US" altLang="en-US">
                <a:latin typeface="Arial" pitchFamily="34" charset="0"/>
              </a:endParaRPr>
            </a:p>
            <a:p>
              <a:endParaRPr lang="en-US" altLang="en-US">
                <a:latin typeface="Arial" pitchFamily="34" charset="0"/>
              </a:endParaRPr>
            </a:p>
            <a:p>
              <a:r>
                <a:rPr lang="en-US" altLang="en-US">
                  <a:latin typeface="Arial" pitchFamily="34" charset="0"/>
                </a:rPr>
                <a:t> </a:t>
              </a:r>
            </a:p>
          </p:txBody>
        </p:sp>
        <p:sp>
          <p:nvSpPr>
            <p:cNvPr id="1040" name="Rectangle 5"/>
            <p:cNvSpPr>
              <a:spLocks noChangeArrowheads="1"/>
            </p:cNvSpPr>
            <p:nvPr/>
          </p:nvSpPr>
          <p:spPr bwMode="auto">
            <a:xfrm>
              <a:off x="1491" y="1690"/>
              <a:ext cx="98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>
                  <a:latin typeface="Arial" pitchFamily="34" charset="0"/>
                </a:rPr>
                <a:t>Moore</a:t>
              </a:r>
              <a:r>
                <a:rPr lang="ja-JP" altLang="en-US">
                  <a:latin typeface="Arial" pitchFamily="34" charset="0"/>
                </a:rPr>
                <a:t>’</a:t>
              </a:r>
              <a:r>
                <a:rPr lang="en-US" altLang="ja-JP">
                  <a:latin typeface="Arial" pitchFamily="34" charset="0"/>
                </a:rPr>
                <a:t>s Law</a:t>
              </a:r>
              <a:endParaRPr lang="en-US" altLang="en-US">
                <a:latin typeface="Arial" pitchFamily="34" charset="0"/>
              </a:endParaRPr>
            </a:p>
          </p:txBody>
        </p:sp>
        <p:pic>
          <p:nvPicPr>
            <p:cNvPr id="1041" name="Picture 6" descr="moores-la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1008"/>
              <a:ext cx="2688" cy="1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4800600" y="2133600"/>
            <a:ext cx="2590800" cy="1447800"/>
            <a:chOff x="5020666" y="975827"/>
            <a:chExt cx="4123334" cy="2605573"/>
          </a:xfrm>
        </p:grpSpPr>
        <p:pic>
          <p:nvPicPr>
            <p:cNvPr id="1037" name="Picture 2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638800" y="975827"/>
              <a:ext cx="3505200" cy="26055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1038" name="Left Arrow 17"/>
            <p:cNvSpPr>
              <a:spLocks noChangeArrowheads="1"/>
            </p:cNvSpPr>
            <p:nvPr/>
          </p:nvSpPr>
          <p:spPr bwMode="auto">
            <a:xfrm rot="8906187">
              <a:off x="5020666" y="1725078"/>
              <a:ext cx="914400" cy="516975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endParaRPr lang="en-US" altLang="en-US" sz="2000"/>
            </a:p>
          </p:txBody>
        </p:sp>
      </p:grp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4114800" y="1905000"/>
            <a:ext cx="2438400" cy="338138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latin typeface="Times" charset="0"/>
                <a:ea typeface="+mn-ea"/>
              </a:rPr>
              <a:t>Intel </a:t>
            </a:r>
            <a:r>
              <a:rPr lang="en-US" sz="1600" b="1" dirty="0" err="1">
                <a:latin typeface="Times" charset="0"/>
                <a:ea typeface="+mn-ea"/>
              </a:rPr>
              <a:t>Multicore</a:t>
            </a:r>
            <a:r>
              <a:rPr lang="en-US" sz="1600" b="1" dirty="0">
                <a:latin typeface="Times" charset="0"/>
                <a:ea typeface="+mn-ea"/>
              </a:rPr>
              <a:t> Chipsets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Software Complexity Increases</a:t>
            </a:r>
          </a:p>
        </p:txBody>
      </p:sp>
      <p:pic>
        <p:nvPicPr>
          <p:cNvPr id="15363" name="Content Placeholder 6" descr="SW complexity - MIT.png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3000" y="1219200"/>
            <a:ext cx="6457059" cy="4984812"/>
          </a:xfr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Operating System Views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550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Resource allocator</a:t>
            </a:r>
          </a:p>
          <a:p>
            <a:pPr lvl="2"/>
            <a:r>
              <a:rPr lang="en-US" altLang="en-US" dirty="0" smtClean="0"/>
              <a:t>to allocate resources (software and hardware) of the computer system and manage them efficiently.</a:t>
            </a:r>
          </a:p>
          <a:p>
            <a:r>
              <a:rPr lang="en-US" altLang="en-US" dirty="0" smtClean="0"/>
              <a:t>Control program</a:t>
            </a:r>
          </a:p>
          <a:p>
            <a:pPr lvl="2"/>
            <a:r>
              <a:rPr lang="en-US" altLang="en-US" dirty="0" smtClean="0"/>
              <a:t>Controls execution of user programs </a:t>
            </a:r>
          </a:p>
          <a:p>
            <a:pPr lvl="3"/>
            <a:r>
              <a:rPr lang="en-US" altLang="en-US" sz="1800" dirty="0" smtClean="0"/>
              <a:t>To prevent errors and improper use of the computer</a:t>
            </a:r>
          </a:p>
          <a:p>
            <a:pPr lvl="2"/>
            <a:r>
              <a:rPr lang="en-US" altLang="en-US" dirty="0" smtClean="0"/>
              <a:t>Control operation of I/O devices.</a:t>
            </a:r>
          </a:p>
          <a:p>
            <a:r>
              <a:rPr lang="en-US" altLang="en-US" dirty="0" smtClean="0"/>
              <a:t>Kernel </a:t>
            </a:r>
          </a:p>
          <a:p>
            <a:pPr lvl="2"/>
            <a:r>
              <a:rPr lang="en-US" altLang="en-US" dirty="0" smtClean="0"/>
              <a:t>Many components running, what to call an OS?</a:t>
            </a:r>
          </a:p>
          <a:p>
            <a:pPr lvl="2"/>
            <a:r>
              <a:rPr lang="en-US" altLang="en-US" dirty="0" smtClean="0"/>
              <a:t>One definition of OS - one program that runs at all times</a:t>
            </a:r>
          </a:p>
          <a:p>
            <a:pPr lvl="3"/>
            <a:r>
              <a:rPr lang="en-US" altLang="en-US" sz="1800" dirty="0" smtClean="0"/>
              <a:t>Called kernel</a:t>
            </a:r>
          </a:p>
          <a:p>
            <a:pPr lvl="3"/>
            <a:r>
              <a:rPr lang="en-US" altLang="en-US" sz="1800" dirty="0" smtClean="0"/>
              <a:t>Everything else: system programs and applications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Parallel Computing Systems</a:t>
            </a:r>
          </a:p>
        </p:txBody>
      </p:sp>
      <p:pic>
        <p:nvPicPr>
          <p:cNvPr id="31747" name="Content Placeholder 2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5555" y="3061623"/>
            <a:ext cx="2992889" cy="1603116"/>
          </a:xfrm>
        </p:spPr>
      </p:pic>
      <p:pic>
        <p:nvPicPr>
          <p:cNvPr id="3175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114800"/>
            <a:ext cx="26701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352800" y="1600200"/>
            <a:ext cx="2133600" cy="1570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600" b="1" i="1" dirty="0" smtClean="0"/>
              <a:t>Climate modeling,  earthquake simulations, genome analysis,  protein folding, nuclear fusion research, …..</a:t>
            </a:r>
          </a:p>
        </p:txBody>
      </p:sp>
      <p:pic>
        <p:nvPicPr>
          <p:cNvPr id="31752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1752600"/>
            <a:ext cx="2682875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533400" y="1524000"/>
            <a:ext cx="2209800" cy="338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i="1" dirty="0">
                <a:ea typeface="+mn-ea"/>
              </a:rPr>
              <a:t>ILLIAC 2 (</a:t>
            </a:r>
            <a:r>
              <a:rPr lang="en-US" sz="1600" b="1" i="1" dirty="0" err="1">
                <a:ea typeface="+mn-ea"/>
              </a:rPr>
              <a:t>UIllinois</a:t>
            </a:r>
            <a:r>
              <a:rPr lang="en-US" sz="1600" b="1" i="1" dirty="0">
                <a:ea typeface="+mn-ea"/>
              </a:rPr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" y="6019800"/>
            <a:ext cx="2362200" cy="307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i="1" dirty="0">
                <a:ea typeface="+mn-ea"/>
              </a:rPr>
              <a:t>Connection Machine (MIT) </a:t>
            </a:r>
          </a:p>
        </p:txBody>
      </p:sp>
      <p:pic>
        <p:nvPicPr>
          <p:cNvPr id="3175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62600" y="1600200"/>
            <a:ext cx="3054350" cy="185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3581400" y="4191000"/>
            <a:ext cx="1828800" cy="307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i="1" dirty="0">
                <a:ea typeface="+mn-ea"/>
              </a:rPr>
              <a:t>Tianhe-1(China)</a:t>
            </a:r>
          </a:p>
        </p:txBody>
      </p:sp>
      <p:pic>
        <p:nvPicPr>
          <p:cNvPr id="31758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29000" y="4495800"/>
            <a:ext cx="2305050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6781800" y="3124200"/>
            <a:ext cx="1828800" cy="307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i="1" dirty="0">
                <a:ea typeface="+mn-ea"/>
              </a:rPr>
              <a:t>K-computer(Japan)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4328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Distributed Computing Systems</a:t>
            </a:r>
          </a:p>
        </p:txBody>
      </p:sp>
      <p:pic>
        <p:nvPicPr>
          <p:cNvPr id="3379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57200" y="1752600"/>
            <a:ext cx="4286250" cy="2438400"/>
          </a:xfrm>
          <a:noFill/>
        </p:spPr>
      </p:pic>
      <p:sp>
        <p:nvSpPr>
          <p:cNvPr id="7" name="Rectangle 6"/>
          <p:cNvSpPr/>
          <p:nvPr/>
        </p:nvSpPr>
        <p:spPr>
          <a:xfrm>
            <a:off x="304800" y="1524000"/>
            <a:ext cx="3276600" cy="307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i="1" dirty="0" err="1">
                <a:ea typeface="+mn-ea"/>
              </a:rPr>
              <a:t>Globus</a:t>
            </a:r>
            <a:r>
              <a:rPr lang="en-US" sz="1400" b="1" i="1" dirty="0">
                <a:ea typeface="+mn-ea"/>
              </a:rPr>
              <a:t> Grid Computing Toolkit</a:t>
            </a:r>
          </a:p>
        </p:txBody>
      </p:sp>
      <p:pic>
        <p:nvPicPr>
          <p:cNvPr id="337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1752600"/>
            <a:ext cx="3724275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334000" y="1600200"/>
            <a:ext cx="3276600" cy="307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i="1" dirty="0">
                <a:ea typeface="+mn-ea"/>
              </a:rPr>
              <a:t>Cloud Computing Offerings</a:t>
            </a:r>
          </a:p>
        </p:txBody>
      </p:sp>
      <p:pic>
        <p:nvPicPr>
          <p:cNvPr id="338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4191000"/>
            <a:ext cx="3962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457200" y="6172200"/>
            <a:ext cx="3276600" cy="307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i="1" dirty="0" err="1">
                <a:ea typeface="+mn-ea"/>
              </a:rPr>
              <a:t>PlanetLab</a:t>
            </a:r>
            <a:endParaRPr lang="en-US" sz="1400" b="1" i="1" dirty="0">
              <a:ea typeface="+mn-ea"/>
            </a:endParaRPr>
          </a:p>
        </p:txBody>
      </p:sp>
      <p:pic>
        <p:nvPicPr>
          <p:cNvPr id="33803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62600" y="4038600"/>
            <a:ext cx="336708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5486400" y="6096000"/>
            <a:ext cx="3276600" cy="307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i="1" dirty="0">
                <a:ea typeface="+mn-ea"/>
              </a:rPr>
              <a:t>Gnutella P2P Network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Real-time systems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 smtClean="0"/>
              <a:t>Correct system function depends on timelines</a:t>
            </a:r>
          </a:p>
          <a:p>
            <a:r>
              <a:rPr lang="en-US" altLang="en-US" dirty="0" smtClean="0"/>
              <a:t>Feedback/control loops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Hard real-time systems –</a:t>
            </a:r>
          </a:p>
          <a:p>
            <a:pPr lvl="2"/>
            <a:r>
              <a:rPr lang="en-US" altLang="en-US" dirty="0" smtClean="0"/>
              <a:t>Failure if response time too long</a:t>
            </a:r>
          </a:p>
          <a:p>
            <a:r>
              <a:rPr lang="en-US" altLang="en-US" dirty="0" smtClean="0"/>
              <a:t>Soft real-time systems - </a:t>
            </a:r>
          </a:p>
          <a:p>
            <a:pPr lvl="2"/>
            <a:r>
              <a:rPr lang="en-US" altLang="en-US" dirty="0" smtClean="0"/>
              <a:t>Less accurate if response time is too long</a:t>
            </a:r>
          </a:p>
          <a:p>
            <a:pPr lvl="2"/>
            <a:r>
              <a:rPr lang="en-US" altLang="en-US" dirty="0" smtClean="0"/>
              <a:t>Useful in applications such as multimedia, virtual reality.</a:t>
            </a:r>
          </a:p>
        </p:txBody>
      </p:sp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2133600"/>
            <a:ext cx="2297113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3733800"/>
            <a:ext cx="2676525" cy="130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Course outline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Operating-System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Structures</a:t>
            </a:r>
          </a:p>
          <a:p>
            <a:pPr lvl="1"/>
            <a:r>
              <a:rPr lang="en-US" dirty="0" smtClean="0"/>
              <a:t>Operating </a:t>
            </a:r>
            <a:r>
              <a:rPr lang="en-US" dirty="0"/>
              <a:t>System Services</a:t>
            </a:r>
          </a:p>
          <a:p>
            <a:pPr lvl="1"/>
            <a:r>
              <a:rPr lang="en-US" dirty="0"/>
              <a:t>System Calls</a:t>
            </a:r>
          </a:p>
          <a:p>
            <a:pPr lvl="1"/>
            <a:r>
              <a:rPr lang="en-US" dirty="0"/>
              <a:t>System Programs</a:t>
            </a:r>
          </a:p>
          <a:p>
            <a:pPr lvl="1"/>
            <a:r>
              <a:rPr lang="en-US" dirty="0"/>
              <a:t>Operating System Structure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52927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Course outline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Process  management:</a:t>
            </a:r>
          </a:p>
          <a:p>
            <a:pPr lvl="1"/>
            <a:r>
              <a:rPr lang="en-US" dirty="0" smtClean="0"/>
              <a:t>Basic Concept</a:t>
            </a:r>
          </a:p>
          <a:p>
            <a:pPr lvl="1"/>
            <a:r>
              <a:rPr lang="en-US" dirty="0" smtClean="0"/>
              <a:t>Process Scheduling</a:t>
            </a:r>
          </a:p>
          <a:p>
            <a:pPr lvl="1"/>
            <a:r>
              <a:rPr lang="en-US" dirty="0" smtClean="0"/>
              <a:t>Operation On process</a:t>
            </a:r>
          </a:p>
          <a:p>
            <a:pPr lvl="1"/>
            <a:r>
              <a:rPr lang="en-US" dirty="0" smtClean="0"/>
              <a:t>Co-operating processes</a:t>
            </a:r>
          </a:p>
          <a:p>
            <a:pPr lvl="1"/>
            <a:r>
              <a:rPr lang="en-US" dirty="0" smtClean="0"/>
              <a:t>Inter Process Communication</a:t>
            </a:r>
          </a:p>
          <a:p>
            <a:pPr lvl="1"/>
            <a:r>
              <a:rPr lang="en-US" dirty="0" smtClean="0"/>
              <a:t>Kernel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Course outline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Threads</a:t>
            </a:r>
          </a:p>
          <a:p>
            <a:pPr lvl="1"/>
            <a:r>
              <a:rPr lang="en-US" dirty="0" smtClean="0"/>
              <a:t>Basic  Concept</a:t>
            </a:r>
          </a:p>
          <a:p>
            <a:pPr lvl="1"/>
            <a:r>
              <a:rPr lang="en-US" dirty="0" smtClean="0"/>
              <a:t>Multi Threading Model</a:t>
            </a:r>
          </a:p>
          <a:p>
            <a:pPr lvl="1"/>
            <a:r>
              <a:rPr lang="en-US" dirty="0" smtClean="0"/>
              <a:t>Threading issues</a:t>
            </a:r>
          </a:p>
          <a:p>
            <a:pPr lvl="1"/>
            <a:r>
              <a:rPr lang="en-US" dirty="0" smtClean="0"/>
              <a:t>Cost and Benefit analysis of thread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Course outline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CPU scheduling </a:t>
            </a:r>
          </a:p>
          <a:p>
            <a:pPr lvl="1"/>
            <a:r>
              <a:rPr lang="en-US" dirty="0" smtClean="0"/>
              <a:t>Basic concepts</a:t>
            </a:r>
          </a:p>
          <a:p>
            <a:pPr lvl="1"/>
            <a:r>
              <a:rPr lang="en-US" dirty="0" smtClean="0"/>
              <a:t>Scheduling Criteria</a:t>
            </a:r>
          </a:p>
          <a:p>
            <a:pPr lvl="1"/>
            <a:r>
              <a:rPr lang="en-US" dirty="0" smtClean="0"/>
              <a:t>Scheduling algorithm</a:t>
            </a:r>
          </a:p>
          <a:p>
            <a:pPr lvl="1"/>
            <a:r>
              <a:rPr lang="en-US" dirty="0" smtClean="0"/>
              <a:t>Algorithm Evaluation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636587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Computer System Architecture</a:t>
            </a:r>
          </a:p>
        </p:txBody>
      </p:sp>
      <p:pic>
        <p:nvPicPr>
          <p:cNvPr id="8195" name="Picture 9"/>
          <p:cNvPicPr>
            <a:picLocks noChangeAspect="1" noChangeArrowheads="1"/>
          </p:cNvPicPr>
          <p:nvPr/>
        </p:nvPicPr>
        <p:blipFill>
          <a:blip r:embed="rId2"/>
          <a:srcRect l="909" t="10483" r="1875" b="8113"/>
          <a:stretch>
            <a:fillRect/>
          </a:stretch>
        </p:blipFill>
        <p:spPr bwMode="auto">
          <a:xfrm>
            <a:off x="762000" y="1524000"/>
            <a:ext cx="7077075" cy="474027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Course outline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Process synchronization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 smtClean="0"/>
              <a:t>Critical </a:t>
            </a:r>
            <a:r>
              <a:rPr lang="en-US" dirty="0" smtClean="0"/>
              <a:t>section </a:t>
            </a:r>
            <a:r>
              <a:rPr lang="en-US" dirty="0" smtClean="0"/>
              <a:t>Problem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 smtClean="0"/>
              <a:t>Synchronization hardware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 smtClean="0"/>
              <a:t>Semaphores</a:t>
            </a:r>
            <a:endParaRPr lang="en-US" dirty="0"/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 smtClean="0"/>
              <a:t>Classic </a:t>
            </a:r>
            <a:r>
              <a:rPr lang="en-US" dirty="0" smtClean="0"/>
              <a:t>Problems of synchronization</a:t>
            </a:r>
          </a:p>
          <a:p>
            <a:pPr lvl="1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031A4D-8749-40F8-B1FF-56A39C328886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Course outline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File Systems</a:t>
            </a:r>
          </a:p>
          <a:p>
            <a:pPr lvl="1"/>
            <a:r>
              <a:rPr lang="en-US" dirty="0" smtClean="0"/>
              <a:t>File </a:t>
            </a:r>
            <a:r>
              <a:rPr lang="en-US" dirty="0" smtClean="0"/>
              <a:t>naming</a:t>
            </a:r>
          </a:p>
          <a:p>
            <a:pPr lvl="1"/>
            <a:r>
              <a:rPr lang="en-US" dirty="0" smtClean="0"/>
              <a:t>File types</a:t>
            </a:r>
          </a:p>
          <a:p>
            <a:pPr lvl="1"/>
            <a:r>
              <a:rPr lang="en-US" dirty="0" smtClean="0"/>
              <a:t>File structure</a:t>
            </a:r>
          </a:p>
          <a:p>
            <a:pPr lvl="1"/>
            <a:r>
              <a:rPr lang="en-US" dirty="0" smtClean="0"/>
              <a:t>File </a:t>
            </a:r>
            <a:r>
              <a:rPr lang="en-US" dirty="0" smtClean="0"/>
              <a:t>access </a:t>
            </a:r>
          </a:p>
          <a:p>
            <a:pPr lvl="1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369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031A4D-8749-40F8-B1FF-56A39C328886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Course outline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Virtual Machine &amp; Distributed System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/>
              <a:t>Building block</a:t>
            </a:r>
          </a:p>
          <a:p>
            <a:pPr lvl="1"/>
            <a:r>
              <a:rPr lang="en-US" altLang="en-US" dirty="0"/>
              <a:t>Virtualization and Operating-System Components</a:t>
            </a:r>
          </a:p>
          <a:p>
            <a:pPr lvl="1"/>
            <a:r>
              <a:rPr lang="en-US" altLang="en-US" dirty="0"/>
              <a:t>Advantages of Distributed Systems</a:t>
            </a:r>
          </a:p>
          <a:p>
            <a:pPr lvl="1"/>
            <a:r>
              <a:rPr lang="en-US" altLang="en-US" dirty="0"/>
              <a:t>Types of Network-Based Operating Systems</a:t>
            </a:r>
          </a:p>
          <a:p>
            <a:pPr lvl="1"/>
            <a:r>
              <a:rPr lang="en-US" altLang="en-US" dirty="0"/>
              <a:t>Distributed File System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6441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6934200" cy="1219200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Text Books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255000" cy="4267200"/>
          </a:xfrm>
        </p:spPr>
        <p:txBody>
          <a:bodyPr/>
          <a:lstStyle/>
          <a:p>
            <a:r>
              <a:rPr lang="en-US" b="1" dirty="0" smtClean="0"/>
              <a:t>Operating System Concepts 9th Edition</a:t>
            </a:r>
          </a:p>
          <a:p>
            <a:pPr>
              <a:buFontTx/>
              <a:buNone/>
            </a:pPr>
            <a:r>
              <a:rPr lang="en-US" b="1" dirty="0" smtClean="0"/>
              <a:t>    </a:t>
            </a:r>
            <a:r>
              <a:rPr lang="en-US" dirty="0" smtClean="0"/>
              <a:t>By Abraham silberschatz, Peter Baer Galvin, </a:t>
            </a:r>
          </a:p>
          <a:p>
            <a:pPr>
              <a:buFontTx/>
              <a:buNone/>
            </a:pPr>
            <a:r>
              <a:rPr lang="en-US" dirty="0" smtClean="0"/>
              <a:t>    Greg Gagne</a:t>
            </a:r>
          </a:p>
          <a:p>
            <a:pPr>
              <a:buFontTx/>
              <a:buNone/>
            </a:pPr>
            <a:endParaRPr lang="en-US" b="1" dirty="0" smtClean="0"/>
          </a:p>
          <a:p>
            <a:r>
              <a:rPr lang="en-US" b="1" dirty="0" smtClean="0"/>
              <a:t>Operating Systems Design and Implementation, Third Edition</a:t>
            </a:r>
          </a:p>
          <a:p>
            <a:pPr>
              <a:buFontTx/>
              <a:buNone/>
            </a:pPr>
            <a:r>
              <a:rPr lang="en-US" dirty="0" smtClean="0"/>
              <a:t>     By Andrew S. Tanenbaum, Albert S. Woodhull</a:t>
            </a:r>
            <a:endParaRPr lang="en-US" altLang="en-US" dirty="0" smtClean="0"/>
          </a:p>
          <a:p>
            <a:endParaRPr lang="en-US" altLang="en-US" dirty="0" smtClean="0"/>
          </a:p>
        </p:txBody>
      </p:sp>
      <p:pic>
        <p:nvPicPr>
          <p:cNvPr id="6150" name="Picture 5"/>
          <p:cNvPicPr>
            <a:picLocks noChangeAspect="1" noChangeArrowheads="1"/>
          </p:cNvPicPr>
          <p:nvPr/>
        </p:nvPicPr>
        <p:blipFill>
          <a:blip r:embed="rId2"/>
          <a:srcRect r="4694"/>
          <a:stretch>
            <a:fillRect/>
          </a:stretch>
        </p:blipFill>
        <p:spPr bwMode="auto">
          <a:xfrm>
            <a:off x="8128000" y="1828800"/>
            <a:ext cx="1016000" cy="1524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What is an Operating System?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4572000" cy="4419600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smtClean="0"/>
              <a:t>An OS is a program that acts an </a:t>
            </a:r>
            <a:r>
              <a:rPr lang="en-US" altLang="en-US" smtClean="0">
                <a:solidFill>
                  <a:srgbClr val="3366FF"/>
                </a:solidFill>
              </a:rPr>
              <a:t>intermediary</a:t>
            </a:r>
            <a:r>
              <a:rPr lang="en-US" altLang="en-US" smtClean="0"/>
              <a:t> between the user of a computer and computer hardware.</a:t>
            </a:r>
          </a:p>
          <a:p>
            <a:endParaRPr lang="en-US" altLang="en-US" smtClean="0"/>
          </a:p>
          <a:p>
            <a:r>
              <a:rPr lang="en-US" altLang="en-US" smtClean="0"/>
              <a:t>OS provides an </a:t>
            </a:r>
            <a:r>
              <a:rPr lang="en-US" altLang="en-US" smtClean="0">
                <a:solidFill>
                  <a:srgbClr val="3366FF"/>
                </a:solidFill>
              </a:rPr>
              <a:t>environment</a:t>
            </a:r>
            <a:r>
              <a:rPr lang="en-US" altLang="en-US" smtClean="0"/>
              <a:t> in which other programs can do useful work</a:t>
            </a:r>
          </a:p>
          <a:p>
            <a:pPr lvl="1"/>
            <a:r>
              <a:rPr lang="en-US" altLang="en-US" sz="2000" smtClean="0"/>
              <a:t>Conveniently</a:t>
            </a:r>
          </a:p>
          <a:p>
            <a:pPr lvl="1"/>
            <a:r>
              <a:rPr lang="en-US" altLang="en-US" sz="2000" smtClean="0"/>
              <a:t>Efficiently</a:t>
            </a:r>
          </a:p>
        </p:txBody>
      </p:sp>
      <p:pic>
        <p:nvPicPr>
          <p:cNvPr id="9222" name="Picture 20"/>
          <p:cNvPicPr>
            <a:picLocks noChangeAspect="1" noChangeArrowheads="1"/>
          </p:cNvPicPr>
          <p:nvPr/>
        </p:nvPicPr>
        <p:blipFill>
          <a:blip r:embed="rId3"/>
          <a:srcRect l="6995" t="7478" r="7574" b="5096"/>
          <a:stretch>
            <a:fillRect/>
          </a:stretch>
        </p:blipFill>
        <p:spPr bwMode="auto">
          <a:xfrm>
            <a:off x="4876800" y="1676400"/>
            <a:ext cx="4052887" cy="331787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56488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Operating Systems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0418" name="Picture 2" descr="C:\Users\Asad\Desktop\operating-syste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8458200" cy="2590800"/>
          </a:xfrm>
          <a:prstGeom prst="rect">
            <a:avLst/>
          </a:prstGeom>
          <a:noFill/>
        </p:spPr>
      </p:pic>
      <p:pic>
        <p:nvPicPr>
          <p:cNvPr id="60419" name="Picture 3" descr="C:\Users\Asad\Desktop\Mobile-OS-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343400"/>
            <a:ext cx="7924800" cy="2210832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Abstract View of System Components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0" y="3276600"/>
            <a:ext cx="5867400" cy="12192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ea typeface="+mn-ea"/>
              </a:rPr>
              <a:t>System and Application Programs</a:t>
            </a:r>
            <a:endParaRPr lang="en-US">
              <a:ea typeface="+mn-ea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971800" y="4114800"/>
            <a:ext cx="2971800" cy="914400"/>
          </a:xfrm>
          <a:prstGeom prst="rect">
            <a:avLst/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ea typeface="+mn-ea"/>
              </a:rPr>
              <a:t>Operating System</a:t>
            </a:r>
            <a:endParaRPr lang="en-US">
              <a:ea typeface="+mn-ea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733800" y="4800600"/>
            <a:ext cx="1447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ea typeface="+mn-ea"/>
              </a:rPr>
              <a:t>Computer </a:t>
            </a:r>
          </a:p>
          <a:p>
            <a:pPr algn="ctr">
              <a:defRPr/>
            </a:pPr>
            <a:r>
              <a:rPr lang="en-US" sz="1400">
                <a:ea typeface="+mn-ea"/>
              </a:rPr>
              <a:t>Hardware</a:t>
            </a:r>
            <a:endParaRPr lang="en-US">
              <a:ea typeface="+mn-ea"/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1828800" y="2133600"/>
            <a:ext cx="609600" cy="6858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200" dirty="0">
                <a:ea typeface="+mn-ea"/>
              </a:rPr>
              <a:t>User</a:t>
            </a:r>
          </a:p>
          <a:p>
            <a:pPr algn="ctr">
              <a:defRPr/>
            </a:pPr>
            <a:r>
              <a:rPr lang="en-US" sz="1200" dirty="0">
                <a:ea typeface="+mn-ea"/>
              </a:rPr>
              <a:t>1</a:t>
            </a:r>
          </a:p>
          <a:p>
            <a:pPr algn="ctr">
              <a:defRPr/>
            </a:pPr>
            <a:endParaRPr lang="en-US" sz="1200" dirty="0">
              <a:ea typeface="+mn-ea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3048000" y="2209800"/>
            <a:ext cx="609600" cy="6858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200">
                <a:ea typeface="+mn-ea"/>
              </a:rPr>
              <a:t>User</a:t>
            </a:r>
          </a:p>
          <a:p>
            <a:pPr algn="ctr">
              <a:defRPr/>
            </a:pPr>
            <a:r>
              <a:rPr lang="en-US" sz="1200">
                <a:ea typeface="+mn-ea"/>
              </a:rPr>
              <a:t>2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4267200" y="2209800"/>
            <a:ext cx="609600" cy="6858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200">
                <a:ea typeface="+mn-ea"/>
              </a:rPr>
              <a:t>User</a:t>
            </a:r>
          </a:p>
          <a:p>
            <a:pPr algn="ctr">
              <a:defRPr/>
            </a:pPr>
            <a:r>
              <a:rPr lang="en-US" sz="1200">
                <a:ea typeface="+mn-ea"/>
              </a:rPr>
              <a:t>3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781800" y="2209800"/>
            <a:ext cx="609600" cy="6858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200">
                <a:ea typeface="+mn-ea"/>
              </a:rPr>
              <a:t>User</a:t>
            </a:r>
          </a:p>
          <a:p>
            <a:pPr algn="ctr">
              <a:defRPr/>
            </a:pPr>
            <a:r>
              <a:rPr lang="en-US" sz="1200">
                <a:ea typeface="+mn-ea"/>
              </a:rPr>
              <a:t>n</a:t>
            </a:r>
          </a:p>
        </p:txBody>
      </p:sp>
      <p:sp>
        <p:nvSpPr>
          <p:cNvPr id="10252" name="Line 11"/>
          <p:cNvSpPr>
            <a:spLocks noChangeShapeType="1"/>
          </p:cNvSpPr>
          <p:nvPr/>
        </p:nvSpPr>
        <p:spPr bwMode="auto">
          <a:xfrm>
            <a:off x="2133600" y="2819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Line 12"/>
          <p:cNvSpPr>
            <a:spLocks noChangeShapeType="1"/>
          </p:cNvSpPr>
          <p:nvPr/>
        </p:nvSpPr>
        <p:spPr bwMode="auto">
          <a:xfrm>
            <a:off x="33528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Line 13"/>
          <p:cNvSpPr>
            <a:spLocks noChangeShapeType="1"/>
          </p:cNvSpPr>
          <p:nvPr/>
        </p:nvSpPr>
        <p:spPr bwMode="auto">
          <a:xfrm>
            <a:off x="46482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Line 14"/>
          <p:cNvSpPr>
            <a:spLocks noChangeShapeType="1"/>
          </p:cNvSpPr>
          <p:nvPr/>
        </p:nvSpPr>
        <p:spPr bwMode="auto">
          <a:xfrm>
            <a:off x="70866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Text Box 19"/>
          <p:cNvSpPr txBox="1">
            <a:spLocks noChangeArrowheads="1"/>
          </p:cNvSpPr>
          <p:nvPr/>
        </p:nvSpPr>
        <p:spPr bwMode="auto">
          <a:xfrm>
            <a:off x="1584325" y="3313113"/>
            <a:ext cx="7286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200"/>
              <a:t>compiler</a:t>
            </a:r>
            <a:endParaRPr lang="en-US" altLang="en-US"/>
          </a:p>
        </p:txBody>
      </p:sp>
      <p:sp>
        <p:nvSpPr>
          <p:cNvPr id="10257" name="Text Box 20"/>
          <p:cNvSpPr txBox="1">
            <a:spLocks noChangeArrowheads="1"/>
          </p:cNvSpPr>
          <p:nvPr/>
        </p:nvSpPr>
        <p:spPr bwMode="auto">
          <a:xfrm>
            <a:off x="2803525" y="3313113"/>
            <a:ext cx="7953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200"/>
              <a:t>assembler</a:t>
            </a:r>
            <a:endParaRPr lang="en-US" altLang="en-US"/>
          </a:p>
        </p:txBody>
      </p:sp>
      <p:sp>
        <p:nvSpPr>
          <p:cNvPr id="10258" name="Text Box 21"/>
          <p:cNvSpPr txBox="1">
            <a:spLocks noChangeArrowheads="1"/>
          </p:cNvSpPr>
          <p:nvPr/>
        </p:nvSpPr>
        <p:spPr bwMode="auto">
          <a:xfrm>
            <a:off x="4267200" y="3352800"/>
            <a:ext cx="860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200"/>
              <a:t>Text editor</a:t>
            </a:r>
            <a:endParaRPr lang="en-US" altLang="en-US"/>
          </a:p>
        </p:txBody>
      </p:sp>
      <p:sp>
        <p:nvSpPr>
          <p:cNvPr id="10259" name="Text Box 22"/>
          <p:cNvSpPr txBox="1">
            <a:spLocks noChangeArrowheads="1"/>
          </p:cNvSpPr>
          <p:nvPr/>
        </p:nvSpPr>
        <p:spPr bwMode="auto">
          <a:xfrm>
            <a:off x="6461125" y="3313113"/>
            <a:ext cx="744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200"/>
              <a:t>Database</a:t>
            </a:r>
          </a:p>
          <a:p>
            <a:r>
              <a:rPr lang="en-US" altLang="en-US" sz="1200"/>
              <a:t>system</a:t>
            </a:r>
          </a:p>
        </p:txBody>
      </p:sp>
      <p:sp>
        <p:nvSpPr>
          <p:cNvPr id="10260" name="Text Box 23"/>
          <p:cNvSpPr txBox="1">
            <a:spLocks noChangeArrowheads="1"/>
          </p:cNvSpPr>
          <p:nvPr/>
        </p:nvSpPr>
        <p:spPr bwMode="auto">
          <a:xfrm>
            <a:off x="5622925" y="2251075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...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Goals of an Operating System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Simplify the execution of user programs</a:t>
            </a:r>
          </a:p>
          <a:p>
            <a:r>
              <a:rPr lang="en-US" altLang="en-US" dirty="0" smtClean="0"/>
              <a:t>Use computer hardware efficiently</a:t>
            </a:r>
          </a:p>
          <a:p>
            <a:r>
              <a:rPr lang="en-US" altLang="en-US" dirty="0" smtClean="0"/>
              <a:t>Make application software portable and versatile</a:t>
            </a:r>
          </a:p>
          <a:p>
            <a:r>
              <a:rPr lang="en-US" altLang="en-US" dirty="0" smtClean="0"/>
              <a:t>Provide isolation, security and protection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Why should I study Operating Systems?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altLang="en-US" dirty="0" smtClean="0"/>
              <a:t>Need to understand interaction between the hardware and applications</a:t>
            </a:r>
          </a:p>
          <a:p>
            <a:pPr lvl="2"/>
            <a:r>
              <a:rPr lang="en-US" altLang="en-US" dirty="0" smtClean="0"/>
              <a:t>New applications, new hardware</a:t>
            </a:r>
          </a:p>
          <a:p>
            <a:pPr lvl="1"/>
            <a:r>
              <a:rPr lang="en-US" altLang="en-US" dirty="0" smtClean="0"/>
              <a:t>Need to understand basic principles in the design of computer systems</a:t>
            </a:r>
          </a:p>
          <a:p>
            <a:pPr lvl="2"/>
            <a:r>
              <a:rPr lang="en-US" altLang="en-US" dirty="0" smtClean="0"/>
              <a:t>efficient resource management, security, flexibility</a:t>
            </a:r>
          </a:p>
          <a:p>
            <a:pPr lvl="1"/>
            <a:r>
              <a:rPr lang="en-US" altLang="en-US" dirty="0" smtClean="0"/>
              <a:t>Increasing need for specialized operating systems  </a:t>
            </a:r>
          </a:p>
          <a:p>
            <a:pPr lvl="2"/>
            <a:r>
              <a:rPr lang="en-US" altLang="en-US" dirty="0" smtClean="0"/>
              <a:t>e.g. embedded operating systems for devices - cell phones, sensors and controllers</a:t>
            </a:r>
          </a:p>
          <a:p>
            <a:pPr lvl="2"/>
            <a:r>
              <a:rPr lang="en-US" altLang="en-US" dirty="0" smtClean="0"/>
              <a:t>real-time operating systems – vehicles, aircraft control, multimedia services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Why should I study Operating Systems?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4864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Ecosystem of Computer system </a:t>
            </a:r>
          </a:p>
          <a:p>
            <a:r>
              <a:rPr lang="en-US" dirty="0" smtClean="0"/>
              <a:t>Resource Allocation And Sharing</a:t>
            </a:r>
          </a:p>
          <a:p>
            <a:r>
              <a:rPr lang="en-US" dirty="0" smtClean="0"/>
              <a:t>Parallel Computing</a:t>
            </a:r>
          </a:p>
          <a:p>
            <a:r>
              <a:rPr lang="en-US" dirty="0" smtClean="0"/>
              <a:t>Cluster Computing </a:t>
            </a:r>
          </a:p>
          <a:p>
            <a:r>
              <a:rPr lang="en-US" dirty="0" smtClean="0"/>
              <a:t>Grid Computing </a:t>
            </a:r>
          </a:p>
          <a:p>
            <a:r>
              <a:rPr lang="en-US" dirty="0" smtClean="0"/>
              <a:t>Threading and Multithreading (cross Threading)</a:t>
            </a:r>
          </a:p>
          <a:p>
            <a:r>
              <a:rPr lang="en-US" dirty="0" smtClean="0"/>
              <a:t>Multiprocessing system</a:t>
            </a:r>
          </a:p>
          <a:p>
            <a:r>
              <a:rPr lang="en-US" dirty="0" smtClean="0"/>
              <a:t>Distributed Computing</a:t>
            </a:r>
          </a:p>
          <a:p>
            <a:r>
              <a:rPr lang="en-US" dirty="0" smtClean="0"/>
              <a:t>Cloud Computing</a:t>
            </a:r>
          </a:p>
          <a:p>
            <a:r>
              <a:rPr lang="en-US" dirty="0" smtClean="0"/>
              <a:t>Process Synchronization(semaphore, Lock variables)</a:t>
            </a:r>
          </a:p>
          <a:p>
            <a:r>
              <a:rPr lang="en-US" dirty="0" smtClean="0"/>
              <a:t>Jobs Scheduling</a:t>
            </a:r>
          </a:p>
          <a:p>
            <a:r>
              <a:rPr lang="en-US" dirty="0" smtClean="0"/>
              <a:t>Networking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29275" y="1752600"/>
            <a:ext cx="31337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5"/>
          <p:cNvSpPr>
            <a:spLocks noGrp="1"/>
          </p:cNvSpPr>
          <p:nvPr>
            <p:ph type="title"/>
          </p:nvPr>
        </p:nvSpPr>
        <p:spPr>
          <a:xfrm>
            <a:off x="76200" y="228600"/>
            <a:ext cx="80772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Systems Today and The Future</a:t>
            </a:r>
          </a:p>
        </p:txBody>
      </p:sp>
      <p:sp>
        <p:nvSpPr>
          <p:cNvPr id="13315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itchFamily="34" charset="0"/>
              </a:rPr>
              <a:t>Principles of Operating Systems - Lecture 1</a:t>
            </a:r>
          </a:p>
        </p:txBody>
      </p:sp>
      <p:sp>
        <p:nvSpPr>
          <p:cNvPr id="2150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81800" y="6172200"/>
            <a:ext cx="1905000" cy="457200"/>
          </a:xfrm>
        </p:spPr>
        <p:txBody>
          <a:bodyPr/>
          <a:lstStyle/>
          <a:p>
            <a:pPr>
              <a:defRPr/>
            </a:pPr>
            <a:fld id="{F7DDEDEC-47BA-4AFE-958A-F01F5BE30BA8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13317" name="Picture 9" descr="The image “http://darla.mit.edu/~mountain/images/reserach/field/field_iPAQ_laser_survey.jpg” cannot be displayed, because it contains errors.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6234113" y="1676400"/>
            <a:ext cx="2909887" cy="2185988"/>
          </a:xfrm>
          <a:noFill/>
        </p:spPr>
      </p:pic>
      <p:pic>
        <p:nvPicPr>
          <p:cNvPr id="13318" name="Picture 10" descr="The image “http://www.kontron.com/images/militaryApps.jpg” cannot be displayed, because it contains errors.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/>
          <a:srcRect/>
          <a:stretch>
            <a:fillRect/>
          </a:stretch>
        </p:blipFill>
        <p:spPr>
          <a:xfrm>
            <a:off x="0" y="5122863"/>
            <a:ext cx="1295400" cy="1735137"/>
          </a:xfrm>
          <a:noFill/>
        </p:spPr>
      </p:pic>
      <p:pic>
        <p:nvPicPr>
          <p:cNvPr id="13319" name="Picture 12" descr="The image “http://www.mmt-kmi.com/images/ThisIssue/7_3_art6.jpg” cannot be displayed, because it contains errors.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5"/>
          <a:srcRect/>
          <a:stretch>
            <a:fillRect/>
          </a:stretch>
        </p:blipFill>
        <p:spPr>
          <a:xfrm>
            <a:off x="0" y="3276600"/>
            <a:ext cx="2903538" cy="1803400"/>
          </a:xfrm>
          <a:noFill/>
        </p:spPr>
      </p:pic>
      <p:pic>
        <p:nvPicPr>
          <p:cNvPr id="13320" name="Picture 1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6"/>
          <a:srcRect/>
          <a:stretch>
            <a:fillRect/>
          </a:stretch>
        </p:blipFill>
        <p:spPr>
          <a:xfrm>
            <a:off x="7796213" y="5638800"/>
            <a:ext cx="1347787" cy="950913"/>
          </a:xfrm>
        </p:spPr>
      </p:pic>
      <p:pic>
        <p:nvPicPr>
          <p:cNvPr id="13321" name="Picture 2" descr="Tadiran Communications' products address every echelon, from the individual fighting soldier through the squad and platoon up to the division and corps level.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1447800"/>
            <a:ext cx="2667000" cy="190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322" name="Group 4"/>
          <p:cNvGrpSpPr>
            <a:grpSpLocks/>
          </p:cNvGrpSpPr>
          <p:nvPr/>
        </p:nvGrpSpPr>
        <p:grpSpPr bwMode="auto">
          <a:xfrm>
            <a:off x="1371600" y="5257800"/>
            <a:ext cx="3276600" cy="1600200"/>
            <a:chOff x="2136" y="3168"/>
            <a:chExt cx="2279" cy="1056"/>
          </a:xfrm>
        </p:grpSpPr>
        <p:pic>
          <p:nvPicPr>
            <p:cNvPr id="13330" name="Picture 5" descr="diagram of underwater computer with chording hand controller 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136" y="3216"/>
              <a:ext cx="210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31" name="Picture 6" descr="WetPC1">
              <a:hlinkClick r:id="rId9"/>
            </p:cNvPr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720" y="3168"/>
              <a:ext cx="695" cy="1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3323" name="Picture 8" descr="3gphone"/>
          <p:cNvPicPr>
            <a:picLocks noChangeAspect="1" noChangeArrowheads="1"/>
          </p:cNvPicPr>
          <p:nvPr/>
        </p:nvPicPr>
        <p:blipFill>
          <a:blip r:embed="rId11"/>
          <a:srcRect t="3703" r="3703"/>
          <a:stretch>
            <a:fillRect/>
          </a:stretch>
        </p:blipFill>
        <p:spPr bwMode="auto">
          <a:xfrm>
            <a:off x="2895600" y="3429000"/>
            <a:ext cx="12065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4" name="Picture 15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553200" y="3733800"/>
            <a:ext cx="2667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5" name="Picture 16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124200" y="1524000"/>
            <a:ext cx="2533650" cy="190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6" name="Picture 18" descr="http://www.digitaltrends.com/wp-content/uploads/2012/11/Future-smartphones-h.jp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114800" y="3429000"/>
            <a:ext cx="2540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7" name="Picture 24" descr="http://i00.i.aliimg.com/wsphoto/v0/883898464/Free-Shipping-Table-Q6-02-next-generation-of-mobile-phones-digital-key-quad-band-fashion-watch.jp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648200" y="5486400"/>
            <a:ext cx="11017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8" name="Picture 30" descr="https://encrypted-tbn1.gstatic.com/images?q=tbn:ANd9GcTV3qqNOHAabf_K9B-UaZRTRmoV_2obvVnQ9GC8dkh2FFW8EVxX_A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5105400"/>
            <a:ext cx="1295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9" name="Picture 3" descr="1896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5638800" y="4572000"/>
            <a:ext cx="18288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4300</TotalTime>
  <Words>572</Words>
  <Application>Microsoft Office PowerPoint</Application>
  <PresentationFormat>On-screen Show (4:3)</PresentationFormat>
  <Paragraphs>159</Paragraphs>
  <Slides>23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MS PGothic</vt:lpstr>
      <vt:lpstr>MS PGothic</vt:lpstr>
      <vt:lpstr>Arial</vt:lpstr>
      <vt:lpstr>Calibri</vt:lpstr>
      <vt:lpstr>Times</vt:lpstr>
      <vt:lpstr>Times New Roman</vt:lpstr>
      <vt:lpstr>Wingdings</vt:lpstr>
      <vt:lpstr>Office Theme</vt:lpstr>
      <vt:lpstr>CSE-3201 Operating Systems</vt:lpstr>
      <vt:lpstr>Computer System Architecture</vt:lpstr>
      <vt:lpstr>What is an Operating System?</vt:lpstr>
      <vt:lpstr>Operating Systems</vt:lpstr>
      <vt:lpstr>Abstract View of System Components</vt:lpstr>
      <vt:lpstr>Goals of an Operating System</vt:lpstr>
      <vt:lpstr>Why should I study Operating Systems?</vt:lpstr>
      <vt:lpstr>Why should I study Operating Systems?</vt:lpstr>
      <vt:lpstr>Systems Today and The Future</vt:lpstr>
      <vt:lpstr>Hardware Complexity Increases </vt:lpstr>
      <vt:lpstr>Software Complexity Increases</vt:lpstr>
      <vt:lpstr>Operating System Views</vt:lpstr>
      <vt:lpstr>Parallel Computing Systems</vt:lpstr>
      <vt:lpstr>Distributed Computing Systems</vt:lpstr>
      <vt:lpstr>Real-time systems</vt:lpstr>
      <vt:lpstr>Course outline</vt:lpstr>
      <vt:lpstr>Course outline</vt:lpstr>
      <vt:lpstr>Course outline</vt:lpstr>
      <vt:lpstr>Course outline</vt:lpstr>
      <vt:lpstr>Course outline</vt:lpstr>
      <vt:lpstr>Course outline</vt:lpstr>
      <vt:lpstr>Course outline</vt:lpstr>
      <vt:lpstr>Text Books</vt:lpstr>
    </vt:vector>
  </TitlesOfParts>
  <Company>University of California, Irvine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143 - Introduction to  Operating Systems</dc:title>
  <dc:creator>Information and Computer Science Dept.</dc:creator>
  <cp:lastModifiedBy>Microsoft account</cp:lastModifiedBy>
  <cp:revision>183</cp:revision>
  <cp:lastPrinted>2014-10-02T06:30:34Z</cp:lastPrinted>
  <dcterms:created xsi:type="dcterms:W3CDTF">1999-01-03T21:19:15Z</dcterms:created>
  <dcterms:modified xsi:type="dcterms:W3CDTF">2016-10-03T18:30:21Z</dcterms:modified>
</cp:coreProperties>
</file>