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46"/>
  </p:notesMasterIdLst>
  <p:handoutMasterIdLst>
    <p:handoutMasterId r:id="rId47"/>
  </p:handoutMasterIdLst>
  <p:sldIdLst>
    <p:sldId id="330" r:id="rId2"/>
    <p:sldId id="275" r:id="rId3"/>
    <p:sldId id="287" r:id="rId4"/>
    <p:sldId id="277" r:id="rId5"/>
    <p:sldId id="332" r:id="rId6"/>
    <p:sldId id="288" r:id="rId7"/>
    <p:sldId id="336" r:id="rId8"/>
    <p:sldId id="278" r:id="rId9"/>
    <p:sldId id="365" r:id="rId10"/>
    <p:sldId id="289" r:id="rId11"/>
    <p:sldId id="348" r:id="rId12"/>
    <p:sldId id="366" r:id="rId13"/>
    <p:sldId id="279" r:id="rId14"/>
    <p:sldId id="290" r:id="rId15"/>
    <p:sldId id="367" r:id="rId16"/>
    <p:sldId id="294" r:id="rId17"/>
    <p:sldId id="293" r:id="rId18"/>
    <p:sldId id="295" r:id="rId19"/>
    <p:sldId id="296" r:id="rId20"/>
    <p:sldId id="280" r:id="rId21"/>
    <p:sldId id="339" r:id="rId22"/>
    <p:sldId id="335" r:id="rId23"/>
    <p:sldId id="344" r:id="rId24"/>
    <p:sldId id="345" r:id="rId25"/>
    <p:sldId id="298" r:id="rId26"/>
    <p:sldId id="282" r:id="rId27"/>
    <p:sldId id="333" r:id="rId28"/>
    <p:sldId id="352" r:id="rId29"/>
    <p:sldId id="353" r:id="rId30"/>
    <p:sldId id="303" r:id="rId31"/>
    <p:sldId id="305" r:id="rId32"/>
    <p:sldId id="306" r:id="rId33"/>
    <p:sldId id="307" r:id="rId34"/>
    <p:sldId id="310" r:id="rId35"/>
    <p:sldId id="354" r:id="rId36"/>
    <p:sldId id="313" r:id="rId37"/>
    <p:sldId id="314" r:id="rId38"/>
    <p:sldId id="355" r:id="rId39"/>
    <p:sldId id="356" r:id="rId40"/>
    <p:sldId id="357" r:id="rId41"/>
    <p:sldId id="358" r:id="rId42"/>
    <p:sldId id="359" r:id="rId43"/>
    <p:sldId id="285" r:id="rId44"/>
    <p:sldId id="286" r:id="rId4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89108D98-2B16-4372-A1E2-1CEE992D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4ADACF5-0479-437B-8822-0CD5AD9C5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1D12C-5E19-481B-92BD-03942865A4D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AAC4A-1D30-423A-8FA7-CFD58958D17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15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78135-6311-4CCA-AF54-A8EA80DCE4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1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4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E31D8-1B13-4368-A9FD-94C9D85BCA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5DABB-F512-454B-A8E0-D77471AD2D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668FE-5F6F-41B9-991A-D73D7D5DFDB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3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6A5F4-3DD9-4277-81F5-8E3947C762A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3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F9ECC-9E6D-45DF-A8F2-75443CB9B07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8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06AAA-3CDD-45FD-B90C-E7E1828A5F1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0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9CBE9-74DB-4FF4-82FA-86B1D800F37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9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20007-DDFA-4A63-8646-F020E5218D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90BE6-462F-4A20-99B7-CA4B1AC8E2C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52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2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8355A-223C-42C2-A203-8D8090FEA9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68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F449C-B80D-46AA-9CC9-7DEF0303AFF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89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084FA-80ED-4B2D-959F-C51719498CF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32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C175F-E7C1-4F59-96D7-1BADA4E1659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85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15888-EA05-485A-BD6E-67EBB7D7606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65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9EF3-2783-420A-96F8-1B74F8812C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36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AD44C-BEBC-4422-9AB2-B4BAEA5635B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9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B5192-BE92-401C-B6DD-4288B275042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0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CA6F0-3F66-4674-8082-26C0F8B164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55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B9B07-11E6-4F73-82FE-8C804E06DF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95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A8614-8478-4975-ABBC-76D6F5444A5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12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1103E-7170-4C43-B9AE-E2B560DA603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53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970C2-2522-48B2-9BBA-26B219EAC62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22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9D3EC-DE6A-4DB4-B3BE-C87C7BC83B4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66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FB08A-EC58-4BC0-889F-4F37DD2296F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90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437A1-5375-4055-8BB9-B285589B83B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24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1AB16-51BA-4C09-B2A7-B2A7CDF7E2B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71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5FAED-9173-43A5-A231-03E86BEA51B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93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74BC7-465A-4E72-89D7-03797AA7D25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7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1061E-E71D-4D7C-A559-6292C4B6845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8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505A5-33E3-488C-83F1-B7F968A8364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C8687-120B-44C3-BF50-3E5F1544CF7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4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2A0DC-8CD5-4BFA-93B9-9BC0887934D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7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AD235-707C-4044-8F7A-C1E06121402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0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>
              <a:latin typeface="Tahoma" pitchFamily="34" charset="0"/>
              <a:ea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>
              <a:latin typeface="Tahoma" pitchFamily="34" charset="0"/>
              <a:ea typeface="Arial" charset="0"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514EA27-4097-46E0-83BF-CEFE60A9EE85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4400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97025" indent="-22066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54225" indent="-22066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066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066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066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Chapter 2:  Operating-System Structures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855" y="2585573"/>
            <a:ext cx="8261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kern="0" dirty="0" smtClean="0">
                <a:solidFill>
                  <a:srgbClr val="006699"/>
                </a:solidFill>
                <a:latin typeface="Arial"/>
              </a:rPr>
              <a:t>Operating-System </a:t>
            </a:r>
            <a:r>
              <a:rPr lang="en-US" sz="4400" b="1" kern="0" dirty="0">
                <a:solidFill>
                  <a:srgbClr val="006699"/>
                </a:solidFill>
                <a:latin typeface="Arial"/>
              </a:rPr>
              <a:t>Structures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251" y="0"/>
            <a:ext cx="8229600" cy="1087821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User Operating System Interface - GUI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54113"/>
            <a:ext cx="7327900" cy="4530725"/>
          </a:xfrm>
        </p:spPr>
        <p:txBody>
          <a:bodyPr/>
          <a:lstStyle/>
          <a:p>
            <a:r>
              <a:rPr lang="en-US" dirty="0" smtClean="0"/>
              <a:t>User-friendly interface</a:t>
            </a:r>
          </a:p>
          <a:p>
            <a:r>
              <a:rPr lang="en-US" dirty="0" smtClean="0"/>
              <a:t>Many systems now include both CLI and GUI interfaces</a:t>
            </a:r>
          </a:p>
          <a:p>
            <a:pPr lvl="1"/>
            <a:r>
              <a:rPr lang="en-US" dirty="0" smtClean="0"/>
              <a:t>Microsoft Windows is GUI with CLI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command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shell</a:t>
            </a:r>
          </a:p>
          <a:p>
            <a:pPr lvl="1"/>
            <a:r>
              <a:rPr lang="en-US" dirty="0" smtClean="0"/>
              <a:t>Apple Mac OS X is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Aqua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GUI interface with UNIX kernel underneath and shells available</a:t>
            </a:r>
          </a:p>
          <a:p>
            <a:pPr lvl="1"/>
            <a:r>
              <a:rPr lang="en-US" dirty="0" smtClean="0"/>
              <a:t>Unix and Linux have CLI with optional GUI interfaces (CDE, KDE, GNOME)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780" y="0"/>
            <a:ext cx="8229600" cy="1040524"/>
          </a:xfrm>
        </p:spPr>
        <p:txBody>
          <a:bodyPr/>
          <a:lstStyle/>
          <a:p>
            <a:pPr eaLnBrk="1" hangingPunct="1"/>
            <a:r>
              <a:rPr lang="en-US" dirty="0" err="1" smtClean="0"/>
              <a:t>Touchscreen</a:t>
            </a:r>
            <a:r>
              <a:rPr lang="en-US" dirty="0" smtClean="0"/>
              <a:t>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4121150" cy="4530725"/>
          </a:xfrm>
        </p:spPr>
        <p:txBody>
          <a:bodyPr/>
          <a:lstStyle/>
          <a:p>
            <a:pPr>
              <a:buNone/>
              <a:defRPr/>
            </a:pPr>
            <a:r>
              <a:rPr lang="en-US" dirty="0" smtClean="0">
                <a:ea typeface="ＭＳ Ｐゴシック" charset="-128"/>
              </a:rPr>
              <a:t>Touchscreen devices require new interfaces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-128"/>
              </a:rPr>
              <a:t>Mouse </a:t>
            </a:r>
            <a:r>
              <a:rPr lang="en-US" dirty="0">
                <a:ea typeface="ＭＳ Ｐゴシック" charset="-128"/>
              </a:rPr>
              <a:t>not possible or not </a:t>
            </a:r>
            <a:r>
              <a:rPr lang="en-US" dirty="0" smtClean="0">
                <a:ea typeface="ＭＳ Ｐゴシック" charset="-128"/>
              </a:rPr>
              <a:t>desired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-128"/>
              </a:rPr>
              <a:t>Actions and selection based on gestures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-128"/>
              </a:rPr>
              <a:t>Virtual keyboard for text entry</a:t>
            </a:r>
          </a:p>
          <a:p>
            <a:pPr>
              <a:buNone/>
              <a:defRPr/>
            </a:pPr>
            <a:r>
              <a:rPr lang="en-US" sz="2200" dirty="0" smtClean="0">
                <a:ea typeface="ＭＳ Ｐゴシック" charset="-128"/>
              </a:rPr>
              <a:t>  </a:t>
            </a: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3316" name="Picture 3" descr="ipad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713" y="1343025"/>
            <a:ext cx="34417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The Mac OS X GUI</a:t>
            </a:r>
          </a:p>
        </p:txBody>
      </p:sp>
      <p:pic>
        <p:nvPicPr>
          <p:cNvPr id="14339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2388" y="1274763"/>
            <a:ext cx="64103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6386" y="1295674"/>
            <a:ext cx="8087709" cy="46479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3366FF"/>
                </a:solidFill>
              </a:rPr>
              <a:t>Application Programming Interface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3366FF"/>
                </a:solidFill>
              </a:rPr>
              <a:t>API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401" y="2300445"/>
            <a:ext cx="6171597" cy="417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69" y="1"/>
            <a:ext cx="8229600" cy="1072054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724" y="1066800"/>
            <a:ext cx="614855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43388" y="1028536"/>
            <a:ext cx="7250113" cy="5624512"/>
          </a:xfrm>
        </p:spPr>
        <p:txBody>
          <a:bodyPr/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dirty="0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847" y="0"/>
            <a:ext cx="8229600" cy="107205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0"/>
            <a:ext cx="7704137" cy="1040524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297738" cy="5624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Parameters stored in a block</a:t>
            </a:r>
            <a:r>
              <a:rPr lang="en-US" sz="2300" i="1" dirty="0" smtClean="0"/>
              <a:t>, </a:t>
            </a:r>
            <a:r>
              <a:rPr lang="en-US" sz="2300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Parameters placed, or </a:t>
            </a:r>
            <a:r>
              <a:rPr lang="en-US" sz="2300" b="1" dirty="0" smtClean="0">
                <a:solidFill>
                  <a:srgbClr val="3366FF"/>
                </a:solidFill>
              </a:rPr>
              <a:t>pushed</a:t>
            </a:r>
            <a:r>
              <a:rPr lang="en-US" sz="2300" i="1" dirty="0" smtClean="0"/>
              <a:t>, </a:t>
            </a:r>
            <a:r>
              <a:rPr lang="en-US" sz="2300" dirty="0" smtClean="0"/>
              <a:t>onto the </a:t>
            </a:r>
            <a:r>
              <a:rPr lang="en-US" sz="2300" b="1" dirty="0" smtClean="0">
                <a:solidFill>
                  <a:srgbClr val="3366FF"/>
                </a:solidFill>
              </a:rPr>
              <a:t>stack</a:t>
            </a:r>
            <a:r>
              <a:rPr lang="en-US" sz="2300" i="1" dirty="0" smtClean="0"/>
              <a:t> </a:t>
            </a:r>
            <a:r>
              <a:rPr lang="en-US" sz="2300" dirty="0" smtClean="0"/>
              <a:t>by the program and </a:t>
            </a:r>
            <a:r>
              <a:rPr lang="en-US" sz="2300" b="1" dirty="0" smtClean="0">
                <a:solidFill>
                  <a:srgbClr val="3366FF"/>
                </a:solidFill>
              </a:rPr>
              <a:t>popped</a:t>
            </a:r>
            <a:r>
              <a:rPr lang="en-US" sz="2300" i="1" dirty="0" smtClean="0"/>
              <a:t> </a:t>
            </a:r>
            <a:r>
              <a:rPr lang="en-US" sz="2300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Parameter Passing via Table</a:t>
            </a:r>
          </a:p>
        </p:txBody>
      </p:sp>
      <p:pic>
        <p:nvPicPr>
          <p:cNvPr id="21507" name="Picture 7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1865313"/>
            <a:ext cx="65738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41" y="237359"/>
            <a:ext cx="8553450" cy="740103"/>
          </a:xfrm>
        </p:spPr>
        <p:txBody>
          <a:bodyPr/>
          <a:lstStyle/>
          <a:p>
            <a:pPr eaLnBrk="1" hangingPunct="1"/>
            <a:r>
              <a:rPr lang="en-US" dirty="0" smtClean="0"/>
              <a:t>Operating-System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38238"/>
            <a:ext cx="8229600" cy="5073376"/>
          </a:xfrm>
        </p:spPr>
        <p:txBody>
          <a:bodyPr/>
          <a:lstStyle/>
          <a:p>
            <a:r>
              <a:rPr lang="en-US" sz="2800" dirty="0" smtClean="0"/>
              <a:t>Operating System Services</a:t>
            </a:r>
          </a:p>
          <a:p>
            <a:r>
              <a:rPr lang="en-US" sz="2800" dirty="0" smtClean="0"/>
              <a:t>User Operating System Interface</a:t>
            </a:r>
          </a:p>
          <a:p>
            <a:r>
              <a:rPr lang="en-US" sz="2800" dirty="0" smtClean="0"/>
              <a:t>System Calls</a:t>
            </a:r>
          </a:p>
          <a:p>
            <a:r>
              <a:rPr lang="en-US" sz="2800" dirty="0" smtClean="0"/>
              <a:t>Types of System Calls</a:t>
            </a:r>
          </a:p>
          <a:p>
            <a:r>
              <a:rPr lang="en-US" sz="2800" dirty="0" smtClean="0"/>
              <a:t>System Programs</a:t>
            </a:r>
          </a:p>
          <a:p>
            <a:r>
              <a:rPr lang="en-US" sz="2800" dirty="0" smtClean="0"/>
              <a:t>Operating System Design and Implementation</a:t>
            </a:r>
          </a:p>
          <a:p>
            <a:r>
              <a:rPr lang="en-US" sz="2800" dirty="0" smtClean="0"/>
              <a:t>Operating System Structure</a:t>
            </a:r>
          </a:p>
          <a:p>
            <a:r>
              <a:rPr lang="en-US" sz="2800" dirty="0" smtClean="0"/>
              <a:t>Operating System Generation</a:t>
            </a:r>
          </a:p>
          <a:p>
            <a:r>
              <a:rPr lang="en-US" sz="2800" dirty="0" smtClean="0"/>
              <a:t>System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633357" y="1201300"/>
            <a:ext cx="8229600" cy="5026079"/>
          </a:xfrm>
        </p:spPr>
        <p:txBody>
          <a:bodyPr/>
          <a:lstStyle/>
          <a:p>
            <a:r>
              <a:rPr lang="en-US" dirty="0" smtClean="0"/>
              <a:t>Process control</a:t>
            </a:r>
          </a:p>
          <a:p>
            <a:r>
              <a:rPr lang="en-US" dirty="0" smtClean="0"/>
              <a:t>File management</a:t>
            </a:r>
          </a:p>
          <a:p>
            <a:r>
              <a:rPr lang="en-US" dirty="0" smtClean="0"/>
              <a:t>Device management</a:t>
            </a:r>
          </a:p>
          <a:p>
            <a:r>
              <a:rPr lang="en-US" dirty="0" smtClean="0"/>
              <a:t>Information maintenance</a:t>
            </a:r>
          </a:p>
          <a:p>
            <a:r>
              <a:rPr lang="en-US" dirty="0" smtClean="0"/>
              <a:t>Communication </a:t>
            </a:r>
          </a:p>
          <a:p>
            <a:r>
              <a:rPr lang="en-US" dirty="0" smtClean="0"/>
              <a:t>Protection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79968" y="0"/>
            <a:ext cx="7648575" cy="110358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0069" y="1203325"/>
            <a:ext cx="6668813" cy="524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3426" y="2215220"/>
            <a:ext cx="482835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r>
              <a:rPr lang="en-US" dirty="0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3525838" cy="4594225"/>
          </a:xfrm>
        </p:spPr>
        <p:txBody>
          <a:bodyPr/>
          <a:lstStyle/>
          <a:p>
            <a:r>
              <a:rPr lang="en-US" dirty="0" smtClean="0"/>
              <a:t>Single-tasking</a:t>
            </a:r>
          </a:p>
          <a:p>
            <a:r>
              <a:rPr lang="en-US" dirty="0" smtClean="0"/>
              <a:t>Shell invoked when system booted</a:t>
            </a:r>
          </a:p>
          <a:p>
            <a:r>
              <a:rPr lang="en-US" dirty="0" smtClean="0"/>
              <a:t>Simple method to run program</a:t>
            </a:r>
          </a:p>
          <a:p>
            <a:r>
              <a:rPr lang="en-US" dirty="0" smtClean="0"/>
              <a:t>Single memory space</a:t>
            </a:r>
          </a:p>
          <a:p>
            <a:r>
              <a:rPr lang="en-US" dirty="0" smtClean="0"/>
              <a:t>Loads program into memory, overwriting all but the kernel</a:t>
            </a:r>
          </a:p>
          <a:p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6690" y="1292773"/>
            <a:ext cx="4619296" cy="390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114800" y="5259716"/>
            <a:ext cx="5029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dirty="0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dirty="0"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69950" y="1044575"/>
            <a:ext cx="4781550" cy="4530725"/>
          </a:xfrm>
        </p:spPr>
        <p:txBody>
          <a:bodyPr/>
          <a:lstStyle/>
          <a:p>
            <a:r>
              <a:rPr lang="en-US" smtClean="0"/>
              <a:t>Unix variant</a:t>
            </a:r>
          </a:p>
          <a:p>
            <a:r>
              <a:rPr lang="en-US" smtClean="0"/>
              <a:t>Multitasking</a:t>
            </a:r>
          </a:p>
          <a:p>
            <a:r>
              <a:rPr lang="en-US" smtClean="0"/>
              <a:t>User login -&gt; invoke user</a:t>
            </a:r>
            <a:r>
              <a:rPr lang="ja-JP" altLang="en-US" smtClean="0"/>
              <a:t>’</a:t>
            </a:r>
            <a:r>
              <a:rPr lang="en-US" altLang="ja-JP" smtClean="0"/>
              <a:t>s choice of shell</a:t>
            </a:r>
          </a:p>
          <a:p>
            <a:r>
              <a:rPr lang="en-US" smtClean="0"/>
              <a:t>Shell executes fork() system call to create process</a:t>
            </a:r>
          </a:p>
          <a:p>
            <a:pPr lvl="1"/>
            <a:r>
              <a:rPr lang="en-US" smtClean="0"/>
              <a:t>Executes exec() to load program into process</a:t>
            </a:r>
          </a:p>
          <a:p>
            <a:pPr lvl="1"/>
            <a:r>
              <a:rPr lang="en-US" smtClean="0"/>
              <a:t>Shell waits for process to terminate or continues with user commands</a:t>
            </a:r>
          </a:p>
          <a:p>
            <a:r>
              <a:rPr lang="en-US" smtClean="0"/>
              <a:t>Process exits with:</a:t>
            </a:r>
          </a:p>
          <a:p>
            <a:pPr lvl="1"/>
            <a:r>
              <a:rPr lang="en-US" smtClean="0"/>
              <a:t> code = 0 – no error </a:t>
            </a:r>
          </a:p>
          <a:p>
            <a:pPr lvl="1"/>
            <a:r>
              <a:rPr lang="en-US" smtClean="0"/>
              <a:t> code &gt; 0 – error code</a:t>
            </a:r>
          </a:p>
          <a:p>
            <a:endParaRPr lang="en-US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/>
          <a:srcRect l="31691" t="500" r="31691" b="500"/>
          <a:stretch>
            <a:fillRect/>
          </a:stretch>
        </p:blipFill>
        <p:spPr bwMode="auto">
          <a:xfrm>
            <a:off x="6146800" y="1163638"/>
            <a:ext cx="230505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81063" y="1122363"/>
            <a:ext cx="7326312" cy="4683125"/>
          </a:xfrm>
        </p:spPr>
        <p:txBody>
          <a:bodyPr/>
          <a:lstStyle/>
          <a:p>
            <a:r>
              <a:rPr lang="en-US" dirty="0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 sometimes stored in a 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Background services</a:t>
            </a:r>
          </a:p>
          <a:p>
            <a:r>
              <a:rPr 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95721" y="0"/>
            <a:ext cx="7712075" cy="103849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108075"/>
            <a:ext cx="7375525" cy="5006975"/>
          </a:xfrm>
        </p:spPr>
        <p:txBody>
          <a:bodyPr/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User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3366FF"/>
                </a:solidFill>
              </a:rPr>
              <a:t>System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1076325"/>
            <a:ext cx="6965950" cy="4530725"/>
          </a:xfrm>
        </p:spPr>
        <p:txBody>
          <a:bodyPr/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3366FF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3366FF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95721" y="0"/>
            <a:ext cx="7712075" cy="103849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Operating System Design and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1450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092200"/>
            <a:ext cx="7713663" cy="4530725"/>
          </a:xfrm>
        </p:spPr>
        <p:txBody>
          <a:bodyPr/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port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06450" y="1092200"/>
            <a:ext cx="6918325" cy="4530725"/>
          </a:xfrm>
        </p:spPr>
        <p:txBody>
          <a:bodyPr/>
          <a:lstStyle/>
          <a:p>
            <a:r>
              <a:rPr lang="en-US" dirty="0" smtClean="0"/>
              <a:t>General-purpose OS is very large program</a:t>
            </a:r>
          </a:p>
          <a:p>
            <a:r>
              <a:rPr lang="en-US" dirty="0" smtClean="0"/>
              <a:t>Various ways to structure ones</a:t>
            </a:r>
          </a:p>
          <a:p>
            <a:pPr lvl="1"/>
            <a:r>
              <a:rPr lang="en-US" dirty="0" smtClean="0"/>
              <a:t>Simple structure – MS-DOS</a:t>
            </a:r>
          </a:p>
          <a:p>
            <a:pPr lvl="1"/>
            <a:r>
              <a:rPr lang="en-US" dirty="0" smtClean="0"/>
              <a:t>More complex -- UNIX</a:t>
            </a:r>
          </a:p>
          <a:p>
            <a:pPr lvl="1"/>
            <a:r>
              <a:rPr lang="en-US" dirty="0" smtClean="0"/>
              <a:t>Layered – an abstraction</a:t>
            </a:r>
          </a:p>
          <a:p>
            <a:pPr lvl="1"/>
            <a:r>
              <a:rPr lang="en-US" dirty="0" smtClean="0"/>
              <a:t>Microkernel -Mach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761163" cy="4530725"/>
          </a:xfrm>
        </p:spPr>
        <p:txBody>
          <a:bodyPr/>
          <a:lstStyle/>
          <a:p>
            <a:r>
              <a:rPr lang="en-US" dirty="0" smtClean="0"/>
              <a:t>To describe the services an operating system provides to users, processes, and other systems</a:t>
            </a:r>
          </a:p>
          <a:p>
            <a:r>
              <a:rPr lang="en-US" dirty="0" smtClean="0"/>
              <a:t>To discuss the various ways of structuring an operating system</a:t>
            </a:r>
          </a:p>
          <a:p>
            <a:r>
              <a:rPr lang="en-US" dirty="0" smtClean="0"/>
              <a:t>To explain how operating systems are installed and customized and how they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3960813" cy="4530725"/>
          </a:xfrm>
        </p:spPr>
        <p:txBody>
          <a:bodyPr/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6175" y="1712913"/>
            <a:ext cx="3570288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0"/>
            <a:ext cx="6773862" cy="1040524"/>
          </a:xfrm>
        </p:spPr>
        <p:txBody>
          <a:bodyPr/>
          <a:lstStyle/>
          <a:p>
            <a:pPr eaLnBrk="1" hangingPunct="1"/>
            <a:r>
              <a:rPr lang="en-US" sz="4000" dirty="0" smtClean="0"/>
              <a:t>Non Simple Structure-- UNIX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3907" y="1329121"/>
            <a:ext cx="6932613" cy="4772134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    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dirty="0" smtClean="0"/>
              <a:t>Consists of everything below the system-call interface and above the physical hardware</a:t>
            </a:r>
          </a:p>
          <a:p>
            <a:pPr lvl="2"/>
            <a:r>
              <a:rPr lang="en-US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4055" y="0"/>
            <a:ext cx="8229600" cy="100899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Traditional UNIX System Structure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635125"/>
            <a:ext cx="6923088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225550" y="1096963"/>
            <a:ext cx="698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Beyond simple but not fully layered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3749675" cy="4530725"/>
          </a:xfrm>
        </p:spPr>
        <p:txBody>
          <a:bodyPr/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766" y="1393825"/>
            <a:ext cx="4351281" cy="432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55" y="0"/>
            <a:ext cx="8229600" cy="1040524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Microkernel System Structure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4"/>
            <a:ext cx="6934200" cy="5749925"/>
          </a:xfrm>
        </p:spPr>
        <p:txBody>
          <a:bodyPr/>
          <a:lstStyle/>
          <a:p>
            <a:r>
              <a:rPr lang="en-US" sz="2200" dirty="0" smtClean="0"/>
              <a:t>Moves as much from the kernel into user space</a:t>
            </a:r>
          </a:p>
          <a:p>
            <a:r>
              <a:rPr lang="en-US" sz="2200" b="1" dirty="0" smtClean="0">
                <a:solidFill>
                  <a:srgbClr val="3366FF"/>
                </a:solidFill>
              </a:rPr>
              <a:t>Mach </a:t>
            </a:r>
            <a:r>
              <a:rPr lang="en-US" sz="2200" dirty="0" smtClean="0"/>
              <a:t>example of </a:t>
            </a:r>
            <a:r>
              <a:rPr lang="en-US" sz="2200" b="1" dirty="0" smtClean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dirty="0" smtClean="0"/>
              <a:t>Mac OS X kernel (</a:t>
            </a:r>
            <a:r>
              <a:rPr lang="en-US" b="1" dirty="0" smtClean="0">
                <a:solidFill>
                  <a:srgbClr val="3366FF"/>
                </a:solidFill>
              </a:rPr>
              <a:t>Darwin</a:t>
            </a:r>
            <a:r>
              <a:rPr lang="en-US" dirty="0" smtClean="0"/>
              <a:t>) partly based on Mach</a:t>
            </a:r>
          </a:p>
          <a:p>
            <a:r>
              <a:rPr lang="en-US" sz="2200" dirty="0" smtClean="0"/>
              <a:t>Communication takes place between user modules using </a:t>
            </a:r>
            <a:r>
              <a:rPr lang="en-US" sz="2200" b="1" dirty="0" smtClean="0">
                <a:solidFill>
                  <a:srgbClr val="3366FF"/>
                </a:solidFill>
              </a:rPr>
              <a:t>message passing</a:t>
            </a:r>
            <a:endParaRPr lang="en-US" sz="2200" dirty="0" smtClean="0"/>
          </a:p>
          <a:p>
            <a:r>
              <a:rPr lang="en-US" sz="2200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the operating system to new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</a:p>
          <a:p>
            <a:r>
              <a:rPr lang="en-US" sz="2200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0"/>
            <a:ext cx="8229600" cy="100899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Microkernel System Structure </a:t>
            </a:r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095" y="1298464"/>
            <a:ext cx="7427912" cy="448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97700" cy="4530725"/>
          </a:xfrm>
        </p:spPr>
        <p:txBody>
          <a:bodyPr/>
          <a:lstStyle/>
          <a:p>
            <a:r>
              <a:rPr lang="en-US" dirty="0" smtClean="0"/>
              <a:t>Many modern operating systems implement </a:t>
            </a:r>
            <a:r>
              <a:rPr lang="en-US" b="1" dirty="0" smtClean="0">
                <a:solidFill>
                  <a:srgbClr val="3366FF"/>
                </a:solidFill>
              </a:rPr>
              <a:t>loadable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r>
              <a:rPr lang="en-US" dirty="0" smtClean="0"/>
              <a:t>Overall, similar to layers but with more flexible</a:t>
            </a:r>
          </a:p>
          <a:p>
            <a:pPr lvl="1"/>
            <a:r>
              <a:rPr lang="en-US" dirty="0" smtClean="0"/>
              <a:t>Linux, Solaris,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Modular Approach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301750"/>
            <a:ext cx="6956425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265988" cy="4530725"/>
          </a:xfrm>
        </p:spPr>
        <p:txBody>
          <a:bodyPr/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3366FF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3366FF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3366FF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/>
          <a:srcRect l="554" r="554"/>
          <a:stretch>
            <a:fillRect/>
          </a:stretch>
        </p:blipFill>
        <p:spPr>
          <a:xfrm>
            <a:off x="928688" y="1458913"/>
            <a:ext cx="7410450" cy="40798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53" y="198437"/>
            <a:ext cx="8024648" cy="810555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46138" y="1143000"/>
            <a:ext cx="6862762" cy="5462752"/>
          </a:xfrm>
          <a:noFill/>
        </p:spPr>
        <p:txBody>
          <a:bodyPr/>
          <a:lstStyle/>
          <a:p>
            <a:r>
              <a:rPr lang="en-US" sz="2200" dirty="0" smtClean="0"/>
              <a:t>Operating systems provide an environment for execution of programs and services to programs and users</a:t>
            </a:r>
          </a:p>
          <a:p>
            <a:r>
              <a:rPr lang="en-US" sz="2200" dirty="0" smtClean="0"/>
              <a:t>One set of operating-system services provides functions that are helpful to the user:</a:t>
            </a:r>
          </a:p>
          <a:p>
            <a:pPr lvl="1"/>
            <a:r>
              <a:rPr lang="en-US" b="1" dirty="0" smtClean="0"/>
              <a:t>User interface </a:t>
            </a:r>
            <a:r>
              <a:rPr lang="en-US" dirty="0" smtClean="0"/>
              <a:t>- Almost all operating systems have a user interface (</a:t>
            </a:r>
            <a:r>
              <a:rPr lang="en-US" b="1" dirty="0" smtClean="0">
                <a:solidFill>
                  <a:srgbClr val="3366FF"/>
                </a:solidFill>
              </a:rPr>
              <a:t>UI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Program execution </a:t>
            </a:r>
            <a:r>
              <a:rPr lang="en-US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b="1" dirty="0" smtClean="0"/>
              <a:t>I/O operations </a:t>
            </a:r>
            <a:r>
              <a:rPr lang="en-US" dirty="0" smtClean="0"/>
              <a:t>-  A running program may require I/O, which may involve a file or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 err="1" smtClean="0"/>
              <a:t>iOS</a:t>
            </a:r>
            <a:endParaRPr 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5484813" cy="4530725"/>
          </a:xfrm>
        </p:spPr>
        <p:txBody>
          <a:bodyPr/>
          <a:lstStyle/>
          <a:p>
            <a:r>
              <a:rPr lang="en-US" smtClean="0"/>
              <a:t>Apple mobile OS for </a:t>
            </a:r>
            <a:r>
              <a:rPr lang="en-US" b="1" i="1" smtClean="0"/>
              <a:t>iPhone</a:t>
            </a:r>
            <a:r>
              <a:rPr lang="en-US" smtClean="0"/>
              <a:t>, </a:t>
            </a:r>
            <a:r>
              <a:rPr lang="en-US" b="1" i="1" smtClean="0"/>
              <a:t>iPad</a:t>
            </a:r>
            <a:endParaRPr lang="en-US" smtClean="0"/>
          </a:p>
          <a:p>
            <a:pPr lvl="1"/>
            <a:r>
              <a:rPr lang="en-US" smtClean="0"/>
              <a:t>Structured on Mac OS X, added functionality</a:t>
            </a:r>
          </a:p>
          <a:p>
            <a:pPr lvl="1"/>
            <a:r>
              <a:rPr lang="en-US" smtClean="0"/>
              <a:t>Does not run OS X applications natively</a:t>
            </a:r>
          </a:p>
          <a:p>
            <a:pPr lvl="2"/>
            <a:r>
              <a:rPr lang="en-US" smtClean="0"/>
              <a:t>Also runs on different CPU architecture (ARM vs. Intel)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Cocoa Touch </a:t>
            </a:r>
            <a:r>
              <a:rPr lang="en-US" smtClean="0"/>
              <a:t>Objective-C API for developing apps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Media services </a:t>
            </a:r>
            <a:r>
              <a:rPr lang="en-US" smtClean="0"/>
              <a:t>layer for graphics, audio, video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Core services </a:t>
            </a:r>
            <a:r>
              <a:rPr lang="en-US" smtClean="0"/>
              <a:t>provides cloud computing, databases</a:t>
            </a:r>
          </a:p>
          <a:p>
            <a:pPr lvl="1"/>
            <a:r>
              <a:rPr lang="en-US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313" y="2430463"/>
            <a:ext cx="19526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44575"/>
            <a:ext cx="7250113" cy="6286391"/>
          </a:xfrm>
        </p:spPr>
        <p:txBody>
          <a:bodyPr/>
          <a:lstStyle/>
          <a:p>
            <a:r>
              <a:rPr lang="en-US" sz="2200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sz="2200" dirty="0" smtClean="0"/>
              <a:t>Similar stack to IOS</a:t>
            </a:r>
          </a:p>
          <a:p>
            <a:r>
              <a:rPr lang="en-US" sz="2200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sz="2200" dirty="0" smtClean="0"/>
              <a:t>Runtime environment includes core set of libraries and </a:t>
            </a:r>
            <a:r>
              <a:rPr lang="en-US" sz="2200" dirty="0" err="1" smtClean="0"/>
              <a:t>Dalvik</a:t>
            </a:r>
            <a:r>
              <a:rPr lang="en-US" sz="2200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sz="2200" dirty="0" smtClean="0"/>
              <a:t>Java class files compiled to Java </a:t>
            </a:r>
            <a:r>
              <a:rPr lang="en-US" sz="2200" dirty="0" err="1" smtClean="0"/>
              <a:t>bytecode</a:t>
            </a:r>
            <a:r>
              <a:rPr lang="en-US" sz="2200" dirty="0" smtClean="0"/>
              <a:t> then translated to executable than runs in </a:t>
            </a:r>
            <a:r>
              <a:rPr lang="en-US" sz="2200" dirty="0" err="1" smtClean="0"/>
              <a:t>Dalvik</a:t>
            </a:r>
            <a:r>
              <a:rPr lang="en-US" sz="2200" dirty="0" smtClean="0"/>
              <a:t> VM</a:t>
            </a:r>
          </a:p>
          <a:p>
            <a:r>
              <a:rPr lang="en-US" sz="2200" dirty="0" smtClean="0"/>
              <a:t>Libraries include frameworks for web browser (</a:t>
            </a:r>
            <a:r>
              <a:rPr lang="en-US" sz="2200" dirty="0" err="1" smtClean="0"/>
              <a:t>webkit</a:t>
            </a:r>
            <a:r>
              <a:rPr lang="en-US" sz="2200" dirty="0" smtClean="0"/>
              <a:t>), database (</a:t>
            </a:r>
            <a:r>
              <a:rPr lang="en-US" sz="2200" dirty="0" err="1" smtClean="0"/>
              <a:t>SQLite</a:t>
            </a:r>
            <a:r>
              <a:rPr lang="en-US" sz="2200" dirty="0" smtClean="0"/>
              <a:t>), multimedia, smaller </a:t>
            </a:r>
            <a:r>
              <a:rPr lang="en-US" sz="2200" dirty="0" err="1" smtClean="0"/>
              <a:t>libc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Android Architecture</a:t>
            </a:r>
          </a:p>
        </p:txBody>
      </p:sp>
      <p:pic>
        <p:nvPicPr>
          <p:cNvPr id="51203" name="Content Placeholder 2" descr="2_18.pdf"/>
          <p:cNvPicPr>
            <a:picLocks noGrp="1" noChangeAspect="1"/>
          </p:cNvPicPr>
          <p:nvPr>
            <p:ph idx="1"/>
          </p:nvPr>
        </p:nvPicPr>
        <p:blipFill>
          <a:blip r:embed="rId3"/>
          <a:srcRect t="15273" b="15273"/>
          <a:stretch>
            <a:fillRect/>
          </a:stretch>
        </p:blipFill>
        <p:spPr>
          <a:xfrm>
            <a:off x="1182688" y="1181100"/>
            <a:ext cx="7254875" cy="3995738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358" y="229751"/>
            <a:ext cx="7578725" cy="5762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Operating System Generation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854825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Operating systems are designed to run on any of a class of machines; the system must be configured for each specific computer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site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b="1" kern="1200" dirty="0">
                <a:solidFill>
                  <a:srgbClr val="3366FF"/>
                </a:solidFill>
                <a:ea typeface="ＭＳ Ｐゴシック" charset="-128"/>
                <a:cs typeface="ＭＳ Ｐゴシック" charset="0"/>
              </a:rPr>
              <a:t>SYSGEN</a:t>
            </a:r>
            <a:r>
              <a:rPr lang="en-US" dirty="0">
                <a:ea typeface="ＭＳ Ｐゴシック" charset="0"/>
                <a:cs typeface="ＭＳ Ｐゴシック" charset="0"/>
              </a:rPr>
              <a:t> program obtains information concerning the specific configuration of the hardware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system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Used to build system-specific compiled kernel or system-tuned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Can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more efficient code than one general kernel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smtClean="0"/>
              <a:t>System Boot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154113"/>
            <a:ext cx="7407275" cy="5703887"/>
          </a:xfrm>
        </p:spPr>
        <p:txBody>
          <a:bodyPr/>
          <a:lstStyle/>
          <a:p>
            <a:r>
              <a:rPr lang="en-US" sz="2200" dirty="0" smtClean="0"/>
              <a:t>When power initialized on system, execution starts at a fixed memory location</a:t>
            </a:r>
          </a:p>
          <a:p>
            <a:pPr lvl="1"/>
            <a:r>
              <a:rPr lang="en-US" dirty="0" smtClean="0"/>
              <a:t>Firmware ROM used to hold initial boot code</a:t>
            </a:r>
          </a:p>
          <a:p>
            <a:r>
              <a:rPr lang="en-US" sz="2200" dirty="0" smtClean="0"/>
              <a:t>Operating system must be made available to hardware so hardware can start it</a:t>
            </a:r>
          </a:p>
          <a:p>
            <a:pPr lvl="1"/>
            <a:r>
              <a:rPr lang="en-US" dirty="0" smtClean="0"/>
              <a:t>Small piece of code – </a:t>
            </a:r>
            <a:r>
              <a:rPr lang="en-US" b="1" dirty="0" smtClean="0">
                <a:solidFill>
                  <a:srgbClr val="3366FF"/>
                </a:solidFill>
              </a:rPr>
              <a:t>bootstrap loader</a:t>
            </a:r>
            <a:r>
              <a:rPr lang="en-US" dirty="0" smtClean="0"/>
              <a:t>, stored in </a:t>
            </a:r>
            <a:r>
              <a:rPr lang="en-US" b="1" dirty="0" smtClean="0">
                <a:solidFill>
                  <a:srgbClr val="3366FF"/>
                </a:solidFill>
              </a:rPr>
              <a:t>ROM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3366FF"/>
                </a:solidFill>
              </a:rPr>
              <a:t>EEPROM</a:t>
            </a:r>
            <a:r>
              <a:rPr lang="en-US" dirty="0" smtClean="0"/>
              <a:t> locates the kernel, loads it into memory, and starts it</a:t>
            </a:r>
          </a:p>
          <a:p>
            <a:pPr lvl="1"/>
            <a:r>
              <a:rPr lang="en-US" dirty="0" smtClean="0"/>
              <a:t>Sometimes two-step process where </a:t>
            </a:r>
            <a:r>
              <a:rPr lang="en-US" b="1" dirty="0" smtClean="0">
                <a:solidFill>
                  <a:srgbClr val="3366FF"/>
                </a:solidFill>
              </a:rPr>
              <a:t>boot block </a:t>
            </a:r>
            <a:r>
              <a:rPr lang="en-US" dirty="0" smtClean="0"/>
              <a:t>at fixed location loaded by ROM code, which loads bootstrap loader from disk</a:t>
            </a:r>
          </a:p>
          <a:p>
            <a:r>
              <a:rPr lang="en-US" sz="2200" dirty="0" smtClean="0"/>
              <a:t>Common bootstrap loader, </a:t>
            </a:r>
            <a:r>
              <a:rPr lang="en-US" sz="2200" b="1" dirty="0" smtClean="0">
                <a:solidFill>
                  <a:srgbClr val="3366FF"/>
                </a:solidFill>
              </a:rPr>
              <a:t>GRUB</a:t>
            </a:r>
            <a:r>
              <a:rPr lang="en-US" sz="2200" dirty="0" smtClean="0"/>
              <a:t>, allows selection of kernel from multiple disks, versions, kernel options</a:t>
            </a:r>
          </a:p>
          <a:p>
            <a:r>
              <a:rPr lang="en-US" sz="2200" dirty="0" smtClean="0"/>
              <a:t>Kernel loads and system is then </a:t>
            </a:r>
            <a:r>
              <a:rPr lang="en-US" sz="2200" b="1" dirty="0" smtClean="0">
                <a:solidFill>
                  <a:srgbClr val="3366FF"/>
                </a:solidFill>
              </a:rPr>
              <a:t>running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2563"/>
            <a:ext cx="7869238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82638" y="892175"/>
            <a:ext cx="7542212" cy="5729288"/>
          </a:xfrm>
          <a:noFill/>
        </p:spPr>
        <p:txBody>
          <a:bodyPr/>
          <a:lstStyle/>
          <a:p>
            <a:pPr lvl="1"/>
            <a:endParaRPr lang="en-US" sz="1600" b="1" dirty="0" smtClean="0"/>
          </a:p>
          <a:p>
            <a:pPr lvl="1"/>
            <a:r>
              <a:rPr lang="en-US" b="1" dirty="0" smtClean="0"/>
              <a:t>File-system manipulation </a:t>
            </a:r>
            <a:r>
              <a:rPr lang="en-US" dirty="0" smtClean="0"/>
              <a:t>-  Programs need to read and write files and directories, create and delete them, search them, list file Information, permission management.</a:t>
            </a:r>
            <a:endParaRPr lang="en-US" b="1" dirty="0" smtClean="0"/>
          </a:p>
          <a:p>
            <a:pPr lvl="1"/>
            <a:r>
              <a:rPr lang="en-US" b="1" dirty="0" smtClean="0"/>
              <a:t>Communications</a:t>
            </a:r>
            <a:r>
              <a:rPr lang="en-US" dirty="0" smtClean="0"/>
              <a:t> – Processes may exchange information, on the same computer or between computers over a network</a:t>
            </a:r>
          </a:p>
          <a:p>
            <a:pPr lvl="1"/>
            <a:r>
              <a:rPr lang="en-US" b="1" dirty="0" smtClean="0"/>
              <a:t>Error detection </a:t>
            </a:r>
            <a:r>
              <a:rPr lang="en-US" dirty="0" smtClean="0"/>
              <a:t>– OS needs to be constantly aware of possible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82563"/>
            <a:ext cx="7812088" cy="68454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 Services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168400"/>
            <a:ext cx="74041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Resource allocation - </a:t>
            </a:r>
            <a:r>
              <a:rPr lang="en-US" dirty="0" smtClean="0"/>
              <a:t>When  multiple users or multiple jobs running concurrently, resources must be allocated to each of them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Accounting -</a:t>
            </a:r>
            <a:r>
              <a:rPr lang="en-US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Protection and security -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200" b="1" dirty="0" smtClean="0"/>
              <a:t>Protection</a:t>
            </a:r>
            <a:r>
              <a:rPr lang="en-US" sz="22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2200" b="1" dirty="0" smtClean="0"/>
              <a:t>Security</a:t>
            </a:r>
            <a:r>
              <a:rPr lang="en-US" sz="22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235882"/>
            <a:ext cx="9144000" cy="5762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575" y="1601788"/>
            <a:ext cx="7218363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801" y="0"/>
            <a:ext cx="8229600" cy="105629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User Operating System Interface - CLI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23962"/>
            <a:ext cx="7121525" cy="4924589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200" dirty="0" smtClean="0"/>
              <a:t>CLI or </a:t>
            </a:r>
            <a:r>
              <a:rPr lang="en-US" sz="2200" b="1" dirty="0" smtClean="0">
                <a:solidFill>
                  <a:srgbClr val="3366FF"/>
                </a:solidFill>
              </a:rPr>
              <a:t>command interpreter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smtClean="0"/>
              <a:t>allows direct command entry</a:t>
            </a:r>
          </a:p>
          <a:p>
            <a:pPr lvl="1"/>
            <a:r>
              <a:rPr lang="en-US" dirty="0" smtClean="0"/>
              <a:t>Sometimes implemented in kernel, sometimes by systems program</a:t>
            </a:r>
          </a:p>
          <a:p>
            <a:pPr lvl="1"/>
            <a:r>
              <a:rPr lang="en-US" dirty="0" smtClean="0"/>
              <a:t>Sometimes multiple flavors implemented – </a:t>
            </a:r>
            <a:r>
              <a:rPr lang="en-US" b="1" dirty="0" smtClean="0">
                <a:solidFill>
                  <a:srgbClr val="3366FF"/>
                </a:solidFill>
              </a:rPr>
              <a:t>shells</a:t>
            </a:r>
          </a:p>
          <a:p>
            <a:pPr lvl="1"/>
            <a:r>
              <a:rPr lang="en-US" dirty="0" smtClean="0"/>
              <a:t>Primarily fetches a command from user and executes it</a:t>
            </a:r>
          </a:p>
          <a:p>
            <a:pPr lvl="1"/>
            <a:r>
              <a:rPr lang="en-US" dirty="0" smtClean="0"/>
              <a:t>Sometimes commands built-in, sometimes just names of programs</a:t>
            </a:r>
          </a:p>
          <a:p>
            <a:pPr lvl="2"/>
            <a:r>
              <a:rPr lang="en-US" sz="2200" dirty="0" smtClean="0"/>
              <a:t>If the latter, adding new features doesn</a:t>
            </a:r>
            <a:r>
              <a:rPr lang="en-US" altLang="en-US" sz="2200" dirty="0" smtClean="0"/>
              <a:t>’</a:t>
            </a:r>
            <a:r>
              <a:rPr lang="en-US" altLang="ja-JP" sz="2200" dirty="0" smtClean="0"/>
              <a:t>t require shell modification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04332" y="0"/>
            <a:ext cx="8229600" cy="11035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Bourne Shell Command Interpreter</a:t>
            </a:r>
          </a:p>
        </p:txBody>
      </p:sp>
      <p:pic>
        <p:nvPicPr>
          <p:cNvPr id="11267" name="Picture 1" descr="fig2.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04950"/>
            <a:ext cx="63722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8674</TotalTime>
  <Words>1929</Words>
  <Application>Microsoft Office PowerPoint</Application>
  <PresentationFormat>On-screen Show (4:3)</PresentationFormat>
  <Paragraphs>270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MS PGothic</vt:lpstr>
      <vt:lpstr>Andale Mono</vt:lpstr>
      <vt:lpstr>Arial</vt:lpstr>
      <vt:lpstr>Helvetica</vt:lpstr>
      <vt:lpstr>Monotype Sorts</vt:lpstr>
      <vt:lpstr>Tahoma</vt:lpstr>
      <vt:lpstr>Times New Roman</vt:lpstr>
      <vt:lpstr>Verdana</vt:lpstr>
      <vt:lpstr>Theme6</vt:lpstr>
      <vt:lpstr>Chapter 2:  Operating-System Structures</vt:lpstr>
      <vt:lpstr>Operating-System Structures</vt:lpstr>
      <vt:lpstr>Objectives</vt:lpstr>
      <vt:lpstr>Operating System Services</vt:lpstr>
      <vt:lpstr>Operating System Services</vt:lpstr>
      <vt:lpstr>Operating System Services </vt:lpstr>
      <vt:lpstr>A View of Operating System Services</vt:lpstr>
      <vt:lpstr>User Operating System Interface - CLI</vt:lpstr>
      <vt:lpstr>Bourne Shell Command Interpreter</vt:lpstr>
      <vt:lpstr>User Operating System Interface - GUI</vt:lpstr>
      <vt:lpstr>Touchscreen Interfaces</vt:lpstr>
      <vt:lpstr>The Mac OS X GUI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Operating System Design and Implementation</vt:lpstr>
      <vt:lpstr>Operating System Design and Implementation</vt:lpstr>
      <vt:lpstr>Implementation</vt:lpstr>
      <vt:lpstr>Operating System Structure</vt:lpstr>
      <vt:lpstr>Simple Structure  -- MS-DOS</vt:lpstr>
      <vt:lpstr>Non Simple Structure--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Android Architecture</vt:lpstr>
      <vt:lpstr>Operating System Generation</vt:lpstr>
      <vt:lpstr>System Boot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Microsoft account</cp:lastModifiedBy>
  <cp:revision>235</cp:revision>
  <cp:lastPrinted>2001-06-14T13:58:17Z</cp:lastPrinted>
  <dcterms:created xsi:type="dcterms:W3CDTF">2011-01-13T23:43:38Z</dcterms:created>
  <dcterms:modified xsi:type="dcterms:W3CDTF">2015-04-15T19:23:10Z</dcterms:modified>
</cp:coreProperties>
</file>