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5" r:id="rId41"/>
    <p:sldId id="300" r:id="rId42"/>
    <p:sldId id="297" r:id="rId43"/>
    <p:sldId id="299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5FEF6-7DF3-4A4C-A6F8-AF84B2B6C4D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92EB5-040A-4E6E-BD60-6FA125F67C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</a:t>
            </a:r>
            <a:r>
              <a:rPr lang="en-US" dirty="0" err="1"/>
              <a:t>src</a:t>
            </a:r>
            <a:r>
              <a:rPr lang="en-US" dirty="0"/>
              <a:t>: </a:t>
            </a:r>
            <a:r>
              <a:rPr lang="en-US" dirty="0" err="1"/>
              <a:t>Src</a:t>
            </a:r>
            <a:r>
              <a:rPr lang="en-US" dirty="0"/>
              <a:t>: http://www.cse.unr.edu/~bebis/CS302/Lectures/Stacks.ppt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92EB5-040A-4E6E-BD60-6FA125F67CC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Src</a:t>
            </a:r>
            <a:r>
              <a:rPr lang="en-US" dirty="0"/>
              <a:t>: http://www.studyvillage.com/attachments/Resources/2892-13237-Maze4.jpg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92EB5-040A-4E6E-BD60-6FA125F67CCB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0FE5E2-E570-427C-A837-20B8F10816A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Recursion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Stop annoying me</a:t>
            </a:r>
            <a:endParaRPr lang="en-US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91000"/>
            <a:ext cx="7854696" cy="1752600"/>
          </a:xfrm>
        </p:spPr>
        <p:txBody>
          <a:bodyPr/>
          <a:lstStyle/>
          <a:p>
            <a:pPr algn="l"/>
            <a:r>
              <a:rPr lang="en-US" dirty="0"/>
              <a:t>Mostafa Saad</a:t>
            </a:r>
          </a:p>
          <a:p>
            <a:pPr algn="l"/>
            <a:r>
              <a:rPr lang="en-US" dirty="0"/>
              <a:t>Teaching Assistant</a:t>
            </a:r>
          </a:p>
          <a:p>
            <a:pPr algn="l"/>
            <a:r>
              <a:rPr lang="en-US" dirty="0"/>
              <a:t>Cairo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Main()</a:t>
            </a:r>
          </a:p>
          <a:p>
            <a:r>
              <a:rPr lang="en-US" dirty="0"/>
              <a:t>	Line 30: Calc(4)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Main()</a:t>
            </a:r>
          </a:p>
          <a:p>
            <a:r>
              <a:rPr lang="en-US" dirty="0"/>
              <a:t>	Line 30: Calc(4)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Calc(n=4, Called from line  30)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30: Calc(4)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21: a = A(4)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30: Calc(4)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21: a = A(4)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A(n=4, Called from line  21)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30: Calc(4)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21: a = A(4)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A(n=4, Called from line  21)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11: return 4 + C(4)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30: Calc(4)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21: a = A(4)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A(n=4, Called from line  21)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11: return 4 + C(4)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24400" y="19812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C(n=4, Called from line  11)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30: Calc(4)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21: a = A(4)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A(n=4, Called from line  21)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11: return 4 + C(4)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24400" y="19812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C(n=4, Called from line  11)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return to line 11 with: 4-1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8412480" y="2590800"/>
            <a:ext cx="731520" cy="12192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30: Calc(4)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21: a = A(4)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A(n=4, Called from line  21)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11: return 4 + 3</a:t>
            </a:r>
          </a:p>
        </p:txBody>
      </p:sp>
      <p:sp>
        <p:nvSpPr>
          <p:cNvPr id="14" name="Curved Left Arrow 13"/>
          <p:cNvSpPr/>
          <p:nvPr/>
        </p:nvSpPr>
        <p:spPr>
          <a:xfrm>
            <a:off x="8412480" y="3505200"/>
            <a:ext cx="731520" cy="12192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30: Calc(4)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21: a = 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30: Calc(4)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21: a = 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23: b = B(4, 7)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 F(n) = 1 * 2 * 3 * ….. 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So F(6) = 1 * 2 * 3 * 4 * 5 * 6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So F(5) = 1 * 2 * 3 * 4 * 5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Could we use F(5) as part of F(6)?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F(6) = 6 * F(5)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F could be written Recursively IFF it needs to do same behavior as F but on smaller input size.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As smaller input will call less smaller one, we will end at some. Those we need terminating state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This is called base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30: Calc(4)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21: a = 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23: b = B(4, 7)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2895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B(x=4, y=7, Called from line  23)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30: Calc(4)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21: a = 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23: b = B(4, 7)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2895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B(x=4, y=7, Called from line  23)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return 4+7</a:t>
            </a:r>
          </a:p>
        </p:txBody>
      </p:sp>
      <p:sp>
        <p:nvSpPr>
          <p:cNvPr id="12" name="Curved Left Arrow 11"/>
          <p:cNvSpPr/>
          <p:nvPr/>
        </p:nvSpPr>
        <p:spPr>
          <a:xfrm>
            <a:off x="8412480" y="3429000"/>
            <a:ext cx="731520" cy="15240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30: Calc(4)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21: a = 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23: b = 11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30: Calc(4)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3733800"/>
            <a:ext cx="3657600" cy="1219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21: a = 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23: b = 11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return 7+11</a:t>
            </a:r>
          </a:p>
        </p:txBody>
      </p:sp>
      <p:sp>
        <p:nvSpPr>
          <p:cNvPr id="11" name="Curved Left Arrow 10"/>
          <p:cNvSpPr/>
          <p:nvPr/>
        </p:nvSpPr>
        <p:spPr>
          <a:xfrm>
            <a:off x="8412480" y="4648200"/>
            <a:ext cx="731520" cy="12192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30: 18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30: 18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32: return 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Terminated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Similarly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685800"/>
            <a:ext cx="40386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Similarly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14: F(4)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Similarly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14: F(4)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F(n=4, Called from line  14)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9: return n * F(3)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367773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895600"/>
            <a:ext cx="2574608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4419600" y="3581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Factorial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5638800"/>
            <a:ext cx="343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Recursion: only 1 sub-call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Similarly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14: F(4)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F(n=4, Called from line  14)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9: return 4 * F(3)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F(n=3, Called from line  9)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9: return 3 * F(2)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Similarly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14: F(4)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F(n=4, Called from line  14)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9: return 4 * F(3)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F(n=3, Called from line  9)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9: return 3 * F(2)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2057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F(n=2, Called from line  9)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9: return 2 * F(1)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Similarly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14: F(4)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F(n=4, Called from line  14)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9: return 4 * F(3)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F(n=3, Called from line  9)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9: return 3 * F(2)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2057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F(n=2, Called from line  9)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9: return 2 * F(1)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24400" y="10668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F(n=1, Called from line  9)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6: return 1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8412480" y="1524000"/>
            <a:ext cx="731520" cy="12954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Similarly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14: F(4)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F(n=4, Called from line  14)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9: return 4 * F(3)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F(n=3, Called from line  9)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9: return 3 * F(2)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2057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F(n=2, Called from line  9)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9: return 2 * 1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8412480" y="2514600"/>
            <a:ext cx="731520" cy="12954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Similarly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14: F(4)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F(n=4, Called from line  14)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9: return 4 * F(3)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F(n=3, Called from line  9)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9: return 3 * 2 * 1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8412480" y="3505200"/>
            <a:ext cx="731520" cy="12954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Similarly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14: F(4)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F(n=4, Called from line  14)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9: return 4 * 3 * 2 * 1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8412480" y="4572000"/>
            <a:ext cx="731520" cy="12954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Similarly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Line 14: 4*3*2*1=24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Similarly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turn =&gt; Behave as a Computer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981200"/>
            <a:ext cx="3914775" cy="41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turn =&gt; Behave as a Computer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81200"/>
            <a:ext cx="4014787" cy="437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is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 has many types</a:t>
            </a:r>
          </a:p>
          <a:p>
            <a:r>
              <a:rPr lang="en-US" dirty="0"/>
              <a:t>Each type has many complex problem</a:t>
            </a:r>
          </a:p>
          <a:p>
            <a:r>
              <a:rPr lang="en-US" dirty="0"/>
              <a:t>Thinking recursively is natural, but need good amount of training.</a:t>
            </a:r>
          </a:p>
          <a:p>
            <a:r>
              <a:rPr lang="en-US" dirty="0"/>
              <a:t>What happens in memory when we call functions?</a:t>
            </a:r>
          </a:p>
          <a:p>
            <a:r>
              <a:rPr lang="en-US" dirty="0"/>
              <a:t>This should help us tracing recursion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3n+1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Starting from n,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if odd moves to 3n+1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If even moves to n/2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If 1, stop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Previous function return length of sequence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5 16 8 4 2 1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 far, functions just has 1 call (even 3n+1)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function calls up to 2 calls, we call it a binary function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More challenging in thinking.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many patterns, if you used to them, you figure it easily. See the dynamic programming series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 choose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to write N choose K recursively?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We have N persons and would like to pick K only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What could we do with the first person? Pick him or leave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we picked, then our sub-problem became?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we left him, our sub-problem became?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turn =&gt; Behave as a Computer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1856695"/>
            <a:ext cx="3371850" cy="469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pic>
        <p:nvPicPr>
          <p:cNvPr id="7170" name="Picture 2" descr="http://www.studyvillage.com/attachments/Resources/2892-13237-Maze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219200"/>
            <a:ext cx="4000500" cy="5408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19812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286280" y="2133600"/>
            <a:ext cx="32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you feel with the recursion?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3364468"/>
            <a:ext cx="303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could be our function?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6600" y="4431268"/>
            <a:ext cx="26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could be our calls?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0680" y="2526268"/>
            <a:ext cx="35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any cell I want to do search. </a:t>
            </a:r>
          </a:p>
          <a:p>
            <a:r>
              <a:rPr lang="en-US" dirty="0"/>
              <a:t>So all cells do same task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1000" y="3697069"/>
            <a:ext cx="279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= Cell = Row, Col</a:t>
            </a:r>
          </a:p>
          <a:p>
            <a:r>
              <a:rPr lang="en-US" dirty="0" err="1"/>
              <a:t>Bool</a:t>
            </a:r>
            <a:r>
              <a:rPr lang="en-US" dirty="0"/>
              <a:t> search(</a:t>
            </a:r>
            <a:r>
              <a:rPr lang="en-US" dirty="0" err="1"/>
              <a:t>int</a:t>
            </a:r>
            <a:r>
              <a:rPr lang="en-US" dirty="0"/>
              <a:t> r, </a:t>
            </a:r>
            <a:r>
              <a:rPr lang="en-US" dirty="0" err="1"/>
              <a:t>int</a:t>
            </a:r>
            <a:r>
              <a:rPr lang="en-US" dirty="0"/>
              <a:t> c)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3544" y="4763869"/>
            <a:ext cx="431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each cell try the 4 possible direction</a:t>
            </a:r>
          </a:p>
          <a:p>
            <a:r>
              <a:rPr lang="en-US" dirty="0"/>
              <a:t>Be careful to not move in 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6600" y="5421868"/>
            <a:ext cx="167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base case?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3544" y="5754469"/>
            <a:ext cx="227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reach the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Code?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7266467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33600"/>
            <a:ext cx="1066800" cy="1681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724400" y="2514600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Search(0, 0)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Recursive call must result in smaller state</a:t>
            </a:r>
          </a:p>
          <a:p>
            <a:r>
              <a:rPr lang="en-US" dirty="0"/>
              <a:t>Or it will go to infinity!</a:t>
            </a:r>
          </a:p>
          <a:p>
            <a:r>
              <a:rPr lang="en-US" dirty="0">
                <a:highlight>
                  <a:srgbClr val="FFFF00"/>
                </a:highlight>
              </a:rPr>
              <a:t>Sometimes, recursion back to a point we already searched/searching for it</a:t>
            </a:r>
          </a:p>
          <a:p>
            <a:r>
              <a:rPr lang="en-US" dirty="0">
                <a:highlight>
                  <a:srgbClr val="FFFF00"/>
                </a:highlight>
              </a:rPr>
              <a:t>Simply, we shouldn’t </a:t>
            </a:r>
            <a:r>
              <a:rPr lang="en-US" dirty="0" err="1">
                <a:highlight>
                  <a:srgbClr val="FFFF00"/>
                </a:highlight>
              </a:rPr>
              <a:t>recurse</a:t>
            </a:r>
            <a:r>
              <a:rPr lang="en-US" dirty="0">
                <a:highlight>
                  <a:srgbClr val="FFFF00"/>
                </a:highlight>
              </a:rPr>
              <a:t> from it again</a:t>
            </a:r>
          </a:p>
          <a:p>
            <a:r>
              <a:rPr lang="en-US" dirty="0"/>
              <a:t>To do, we use a Boolean array to mark the used cells so far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Code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799"/>
            <a:ext cx="7162800" cy="468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724400" y="1447800"/>
            <a:ext cx="16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 Value?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2362200"/>
            <a:ext cx="426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 30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		call calc(4)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 21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		call A(4)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 11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		return 4 + call C(4)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 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		return 3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Back to line 11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 11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		return 4 + 3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Back to line 21: 	a = 7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 23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		call B(4, 7)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 16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		return 4+7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Back to line 23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 23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		b = 11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 25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		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11+7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 30 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displays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run-time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is like box of books. You put books. When you need to get a book, you take the last one first. Need one more book? Pick next book. 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219200" y="3733800"/>
            <a:ext cx="6672263" cy="2597150"/>
            <a:chOff x="602" y="1226"/>
            <a:chExt cx="5129" cy="2378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626" y="1696"/>
              <a:ext cx="1918" cy="1784"/>
              <a:chOff x="530" y="1600"/>
              <a:chExt cx="1918" cy="1784"/>
            </a:xfrm>
          </p:grpSpPr>
          <p:graphicFrame>
            <p:nvGraphicFramePr>
              <p:cNvPr id="13" name="Object 6"/>
              <p:cNvGraphicFramePr>
                <a:graphicFrameLocks/>
              </p:cNvGraphicFramePr>
              <p:nvPr/>
            </p:nvGraphicFramePr>
            <p:xfrm>
              <a:off x="535" y="2740"/>
              <a:ext cx="1913" cy="6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ClipArt" r:id="rId4" imgW="3657257" imgH="1237139" progId="MS_ClipArt_Gallery.2">
                      <p:embed/>
                    </p:oleObj>
                  </mc:Choice>
                  <mc:Fallback>
                    <p:oleObj name="ClipArt" r:id="rId4" imgW="3657257" imgH="1237139" progId="MS_ClipArt_Gallery.2">
                      <p:embed/>
                      <p:pic>
                        <p:nvPicPr>
                          <p:cNvPr id="0" name="Object 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5" y="2740"/>
                            <a:ext cx="1913" cy="6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7"/>
              <p:cNvGraphicFramePr>
                <a:graphicFrameLocks/>
              </p:cNvGraphicFramePr>
              <p:nvPr/>
            </p:nvGraphicFramePr>
            <p:xfrm>
              <a:off x="530" y="2429"/>
              <a:ext cx="1904" cy="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ClipArt" r:id="rId6" imgW="3660635" imgH="2403335" progId="MS_ClipArt_Gallery.2">
                      <p:embed/>
                    </p:oleObj>
                  </mc:Choice>
                  <mc:Fallback>
                    <p:oleObj name="ClipArt" r:id="rId6" imgW="3660635" imgH="2403335" progId="MS_ClipArt_Gallery.2">
                      <p:embed/>
                      <p:pic>
                        <p:nvPicPr>
                          <p:cNvPr id="0" name="Object 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" y="2429"/>
                            <a:ext cx="1904" cy="5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8"/>
              <p:cNvGraphicFramePr>
                <a:graphicFrameLocks/>
              </p:cNvGraphicFramePr>
              <p:nvPr/>
            </p:nvGraphicFramePr>
            <p:xfrm>
              <a:off x="730" y="1905"/>
              <a:ext cx="1375" cy="7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ClipArt" r:id="rId8" imgW="3657984" imgH="2458818" progId="MS_ClipArt_Gallery.2">
                      <p:embed/>
                    </p:oleObj>
                  </mc:Choice>
                  <mc:Fallback>
                    <p:oleObj name="ClipArt" r:id="rId8" imgW="3657984" imgH="2458818" progId="MS_ClipArt_Gallery.2">
                      <p:embed/>
                      <p:pic>
                        <p:nvPicPr>
                          <p:cNvPr id="0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0" y="1905"/>
                            <a:ext cx="1375" cy="7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Oval 9"/>
              <p:cNvSpPr>
                <a:spLocks noChangeArrowheads="1"/>
              </p:cNvSpPr>
              <p:nvPr/>
            </p:nvSpPr>
            <p:spPr bwMode="auto">
              <a:xfrm>
                <a:off x="804" y="2021"/>
                <a:ext cx="1109" cy="103"/>
              </a:xfrm>
              <a:prstGeom prst="ellipse">
                <a:avLst/>
              </a:prstGeom>
              <a:solidFill>
                <a:srgbClr val="0000E0"/>
              </a:solidFill>
              <a:ln w="1269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759" y="1771"/>
                <a:ext cx="1202" cy="313"/>
              </a:xfrm>
              <a:custGeom>
                <a:avLst/>
                <a:gdLst>
                  <a:gd name="T0" fmla="*/ 0 w 1202"/>
                  <a:gd name="T1" fmla="*/ 0 h 313"/>
                  <a:gd name="T2" fmla="*/ 49 w 1202"/>
                  <a:gd name="T3" fmla="*/ 312 h 313"/>
                  <a:gd name="T4" fmla="*/ 1147 w 1202"/>
                  <a:gd name="T5" fmla="*/ 312 h 313"/>
                  <a:gd name="T6" fmla="*/ 1201 w 1202"/>
                  <a:gd name="T7" fmla="*/ 0 h 313"/>
                  <a:gd name="T8" fmla="*/ 0 w 1202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2"/>
                  <a:gd name="T16" fmla="*/ 0 h 313"/>
                  <a:gd name="T17" fmla="*/ 1202 w 1202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2" h="313">
                    <a:moveTo>
                      <a:pt x="0" y="0"/>
                    </a:moveTo>
                    <a:lnTo>
                      <a:pt x="49" y="312"/>
                    </a:lnTo>
                    <a:lnTo>
                      <a:pt x="1147" y="312"/>
                    </a:lnTo>
                    <a:lnTo>
                      <a:pt x="1201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E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Oval 11"/>
              <p:cNvSpPr>
                <a:spLocks noChangeArrowheads="1"/>
              </p:cNvSpPr>
              <p:nvPr/>
            </p:nvSpPr>
            <p:spPr bwMode="auto">
              <a:xfrm>
                <a:off x="725" y="1698"/>
                <a:ext cx="1259" cy="89"/>
              </a:xfrm>
              <a:prstGeom prst="ellipse">
                <a:avLst/>
              </a:prstGeom>
              <a:solidFill>
                <a:srgbClr val="0000FF"/>
              </a:solidFill>
              <a:ln w="1269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" name="Group 12"/>
              <p:cNvGrpSpPr>
                <a:grpSpLocks/>
              </p:cNvGrpSpPr>
              <p:nvPr/>
            </p:nvGrpSpPr>
            <p:grpSpPr bwMode="auto">
              <a:xfrm>
                <a:off x="726" y="1706"/>
                <a:ext cx="59" cy="36"/>
                <a:chOff x="726" y="1706"/>
                <a:chExt cx="59" cy="36"/>
              </a:xfrm>
            </p:grpSpPr>
            <p:sp>
              <p:nvSpPr>
                <p:cNvPr id="34" name="Freeform 13"/>
                <p:cNvSpPr>
                  <a:spLocks/>
                </p:cNvSpPr>
                <p:nvPr/>
              </p:nvSpPr>
              <p:spPr bwMode="auto">
                <a:xfrm>
                  <a:off x="726" y="1712"/>
                  <a:ext cx="59" cy="30"/>
                </a:xfrm>
                <a:custGeom>
                  <a:avLst/>
                  <a:gdLst>
                    <a:gd name="T0" fmla="*/ 58 w 59"/>
                    <a:gd name="T1" fmla="*/ 29 h 30"/>
                    <a:gd name="T2" fmla="*/ 58 w 59"/>
                    <a:gd name="T3" fmla="*/ 0 h 30"/>
                    <a:gd name="T4" fmla="*/ 0 w 59"/>
                    <a:gd name="T5" fmla="*/ 0 h 30"/>
                    <a:gd name="T6" fmla="*/ 0 w 59"/>
                    <a:gd name="T7" fmla="*/ 29 h 30"/>
                    <a:gd name="T8" fmla="*/ 58 w 59"/>
                    <a:gd name="T9" fmla="*/ 29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30"/>
                    <a:gd name="T17" fmla="*/ 59 w 59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30">
                      <a:moveTo>
                        <a:pt x="58" y="29"/>
                      </a:moveTo>
                      <a:lnTo>
                        <a:pt x="58" y="0"/>
                      </a:ln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58" y="29"/>
                      </a:lnTo>
                    </a:path>
                  </a:pathLst>
                </a:custGeom>
                <a:solidFill>
                  <a:srgbClr val="0000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Line 14"/>
                <p:cNvSpPr>
                  <a:spLocks noChangeShapeType="1"/>
                </p:cNvSpPr>
                <p:nvPr/>
              </p:nvSpPr>
              <p:spPr bwMode="auto">
                <a:xfrm>
                  <a:off x="728" y="1706"/>
                  <a:ext cx="0" cy="36"/>
                </a:xfrm>
                <a:prstGeom prst="line">
                  <a:avLst/>
                </a:prstGeom>
                <a:noFill/>
                <a:ln w="12699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15"/>
              <p:cNvGrpSpPr>
                <a:grpSpLocks/>
              </p:cNvGrpSpPr>
              <p:nvPr/>
            </p:nvGrpSpPr>
            <p:grpSpPr bwMode="auto">
              <a:xfrm>
                <a:off x="1928" y="1708"/>
                <a:ext cx="57" cy="37"/>
                <a:chOff x="1928" y="1708"/>
                <a:chExt cx="57" cy="37"/>
              </a:xfrm>
            </p:grpSpPr>
            <p:sp>
              <p:nvSpPr>
                <p:cNvPr id="32" name="Freeform 16"/>
                <p:cNvSpPr>
                  <a:spLocks/>
                </p:cNvSpPr>
                <p:nvPr/>
              </p:nvSpPr>
              <p:spPr bwMode="auto">
                <a:xfrm>
                  <a:off x="1928" y="1714"/>
                  <a:ext cx="57" cy="31"/>
                </a:xfrm>
                <a:custGeom>
                  <a:avLst/>
                  <a:gdLst>
                    <a:gd name="T0" fmla="*/ 0 w 57"/>
                    <a:gd name="T1" fmla="*/ 30 h 31"/>
                    <a:gd name="T2" fmla="*/ 0 w 57"/>
                    <a:gd name="T3" fmla="*/ 0 h 31"/>
                    <a:gd name="T4" fmla="*/ 56 w 57"/>
                    <a:gd name="T5" fmla="*/ 0 h 31"/>
                    <a:gd name="T6" fmla="*/ 56 w 57"/>
                    <a:gd name="T7" fmla="*/ 30 h 31"/>
                    <a:gd name="T8" fmla="*/ 0 w 57"/>
                    <a:gd name="T9" fmla="*/ 3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"/>
                    <a:gd name="T16" fmla="*/ 0 h 31"/>
                    <a:gd name="T17" fmla="*/ 57 w 57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" h="31">
                      <a:moveTo>
                        <a:pt x="0" y="30"/>
                      </a:moveTo>
                      <a:lnTo>
                        <a:pt x="0" y="0"/>
                      </a:lnTo>
                      <a:lnTo>
                        <a:pt x="56" y="0"/>
                      </a:lnTo>
                      <a:lnTo>
                        <a:pt x="56" y="3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17"/>
                <p:cNvSpPr>
                  <a:spLocks noChangeShapeType="1"/>
                </p:cNvSpPr>
                <p:nvPr/>
              </p:nvSpPr>
              <p:spPr bwMode="auto">
                <a:xfrm>
                  <a:off x="1985" y="1708"/>
                  <a:ext cx="0" cy="37"/>
                </a:xfrm>
                <a:prstGeom prst="line">
                  <a:avLst/>
                </a:prstGeom>
                <a:noFill/>
                <a:ln w="12699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" name="Oval 18"/>
              <p:cNvSpPr>
                <a:spLocks noChangeArrowheads="1"/>
              </p:cNvSpPr>
              <p:nvPr/>
            </p:nvSpPr>
            <p:spPr bwMode="auto">
              <a:xfrm>
                <a:off x="728" y="1660"/>
                <a:ext cx="1260" cy="89"/>
              </a:xfrm>
              <a:prstGeom prst="ellipse">
                <a:avLst/>
              </a:prstGeom>
              <a:solidFill>
                <a:srgbClr val="0000FF"/>
              </a:solidFill>
              <a:ln w="1269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1174" y="1789"/>
                <a:ext cx="78" cy="335"/>
              </a:xfrm>
              <a:custGeom>
                <a:avLst/>
                <a:gdLst>
                  <a:gd name="T0" fmla="*/ 0 w 78"/>
                  <a:gd name="T1" fmla="*/ 0 h 335"/>
                  <a:gd name="T2" fmla="*/ 0 w 78"/>
                  <a:gd name="T3" fmla="*/ 331 h 335"/>
                  <a:gd name="T4" fmla="*/ 76 w 78"/>
                  <a:gd name="T5" fmla="*/ 334 h 335"/>
                  <a:gd name="T6" fmla="*/ 77 w 78"/>
                  <a:gd name="T7" fmla="*/ 1 h 335"/>
                  <a:gd name="T8" fmla="*/ 0 w 78"/>
                  <a:gd name="T9" fmla="*/ 0 h 3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335"/>
                  <a:gd name="T17" fmla="*/ 78 w 78"/>
                  <a:gd name="T18" fmla="*/ 335 h 3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335">
                    <a:moveTo>
                      <a:pt x="0" y="0"/>
                    </a:moveTo>
                    <a:lnTo>
                      <a:pt x="0" y="331"/>
                    </a:lnTo>
                    <a:lnTo>
                      <a:pt x="76" y="334"/>
                    </a:lnTo>
                    <a:lnTo>
                      <a:pt x="77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159" y="1746"/>
                <a:ext cx="77" cy="42"/>
              </a:xfrm>
              <a:custGeom>
                <a:avLst/>
                <a:gdLst>
                  <a:gd name="T0" fmla="*/ 76 w 77"/>
                  <a:gd name="T1" fmla="*/ 3 h 42"/>
                  <a:gd name="T2" fmla="*/ 76 w 77"/>
                  <a:gd name="T3" fmla="*/ 41 h 42"/>
                  <a:gd name="T4" fmla="*/ 0 w 77"/>
                  <a:gd name="T5" fmla="*/ 40 h 42"/>
                  <a:gd name="T6" fmla="*/ 0 w 77"/>
                  <a:gd name="T7" fmla="*/ 0 h 42"/>
                  <a:gd name="T8" fmla="*/ 76 w 77"/>
                  <a:gd name="T9" fmla="*/ 3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"/>
                  <a:gd name="T16" fmla="*/ 0 h 42"/>
                  <a:gd name="T17" fmla="*/ 77 w 77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" h="42">
                    <a:moveTo>
                      <a:pt x="76" y="3"/>
                    </a:moveTo>
                    <a:lnTo>
                      <a:pt x="76" y="41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76" y="3"/>
                    </a:lnTo>
                  </a:path>
                </a:pathLst>
              </a:custGeom>
              <a:solidFill>
                <a:srgbClr val="FFFF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1158" y="1662"/>
                <a:ext cx="414" cy="86"/>
              </a:xfrm>
              <a:custGeom>
                <a:avLst/>
                <a:gdLst>
                  <a:gd name="T0" fmla="*/ 81 w 414"/>
                  <a:gd name="T1" fmla="*/ 85 h 86"/>
                  <a:gd name="T2" fmla="*/ 413 w 414"/>
                  <a:gd name="T3" fmla="*/ 1 h 86"/>
                  <a:gd name="T4" fmla="*/ 356 w 414"/>
                  <a:gd name="T5" fmla="*/ 0 h 86"/>
                  <a:gd name="T6" fmla="*/ 0 w 414"/>
                  <a:gd name="T7" fmla="*/ 85 h 86"/>
                  <a:gd name="T8" fmla="*/ 81 w 414"/>
                  <a:gd name="T9" fmla="*/ 85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86"/>
                  <a:gd name="T17" fmla="*/ 414 w 414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86">
                    <a:moveTo>
                      <a:pt x="81" y="85"/>
                    </a:moveTo>
                    <a:lnTo>
                      <a:pt x="413" y="1"/>
                    </a:lnTo>
                    <a:lnTo>
                      <a:pt x="356" y="0"/>
                    </a:lnTo>
                    <a:lnTo>
                      <a:pt x="0" y="85"/>
                    </a:lnTo>
                    <a:lnTo>
                      <a:pt x="81" y="85"/>
                    </a:lnTo>
                  </a:path>
                </a:pathLst>
              </a:custGeom>
              <a:solidFill>
                <a:srgbClr val="FFFF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" name="Group 24"/>
              <p:cNvGrpSpPr>
                <a:grpSpLocks/>
              </p:cNvGrpSpPr>
              <p:nvPr/>
            </p:nvGrpSpPr>
            <p:grpSpPr bwMode="auto">
              <a:xfrm>
                <a:off x="1065" y="1600"/>
                <a:ext cx="613" cy="109"/>
                <a:chOff x="1065" y="1600"/>
                <a:chExt cx="613" cy="109"/>
              </a:xfrm>
            </p:grpSpPr>
            <p:sp>
              <p:nvSpPr>
                <p:cNvPr id="26" name="Freeform 23"/>
                <p:cNvSpPr>
                  <a:spLocks/>
                </p:cNvSpPr>
                <p:nvPr/>
              </p:nvSpPr>
              <p:spPr bwMode="auto">
                <a:xfrm>
                  <a:off x="1435" y="1652"/>
                  <a:ext cx="243" cy="57"/>
                </a:xfrm>
                <a:custGeom>
                  <a:avLst/>
                  <a:gdLst>
                    <a:gd name="T0" fmla="*/ 37 w 243"/>
                    <a:gd name="T1" fmla="*/ 1 h 57"/>
                    <a:gd name="T2" fmla="*/ 15 w 243"/>
                    <a:gd name="T3" fmla="*/ 10 h 57"/>
                    <a:gd name="T4" fmla="*/ 7 w 243"/>
                    <a:gd name="T5" fmla="*/ 23 h 57"/>
                    <a:gd name="T6" fmla="*/ 0 w 243"/>
                    <a:gd name="T7" fmla="*/ 31 h 57"/>
                    <a:gd name="T8" fmla="*/ 0 w 243"/>
                    <a:gd name="T9" fmla="*/ 40 h 57"/>
                    <a:gd name="T10" fmla="*/ 93 w 243"/>
                    <a:gd name="T11" fmla="*/ 52 h 57"/>
                    <a:gd name="T12" fmla="*/ 131 w 243"/>
                    <a:gd name="T13" fmla="*/ 56 h 57"/>
                    <a:gd name="T14" fmla="*/ 174 w 243"/>
                    <a:gd name="T15" fmla="*/ 56 h 57"/>
                    <a:gd name="T16" fmla="*/ 211 w 243"/>
                    <a:gd name="T17" fmla="*/ 51 h 57"/>
                    <a:gd name="T18" fmla="*/ 232 w 243"/>
                    <a:gd name="T19" fmla="*/ 39 h 57"/>
                    <a:gd name="T20" fmla="*/ 242 w 243"/>
                    <a:gd name="T21" fmla="*/ 29 h 57"/>
                    <a:gd name="T22" fmla="*/ 236 w 243"/>
                    <a:gd name="T23" fmla="*/ 0 h 57"/>
                    <a:gd name="T24" fmla="*/ 37 w 243"/>
                    <a:gd name="T25" fmla="*/ 1 h 5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57"/>
                    <a:gd name="T41" fmla="*/ 243 w 243"/>
                    <a:gd name="T42" fmla="*/ 57 h 5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57">
                      <a:moveTo>
                        <a:pt x="37" y="1"/>
                      </a:moveTo>
                      <a:lnTo>
                        <a:pt x="15" y="10"/>
                      </a:lnTo>
                      <a:lnTo>
                        <a:pt x="7" y="23"/>
                      </a:lnTo>
                      <a:lnTo>
                        <a:pt x="0" y="31"/>
                      </a:lnTo>
                      <a:lnTo>
                        <a:pt x="0" y="40"/>
                      </a:lnTo>
                      <a:lnTo>
                        <a:pt x="93" y="52"/>
                      </a:lnTo>
                      <a:lnTo>
                        <a:pt x="131" y="56"/>
                      </a:lnTo>
                      <a:lnTo>
                        <a:pt x="174" y="56"/>
                      </a:lnTo>
                      <a:lnTo>
                        <a:pt x="211" y="51"/>
                      </a:lnTo>
                      <a:lnTo>
                        <a:pt x="232" y="39"/>
                      </a:lnTo>
                      <a:lnTo>
                        <a:pt x="242" y="29"/>
                      </a:lnTo>
                      <a:lnTo>
                        <a:pt x="236" y="0"/>
                      </a:lnTo>
                      <a:lnTo>
                        <a:pt x="37" y="1"/>
                      </a:lnTo>
                    </a:path>
                  </a:pathLst>
                </a:custGeom>
                <a:solidFill>
                  <a:srgbClr val="E0E000"/>
                </a:solidFill>
                <a:ln w="12699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4"/>
                <p:cNvSpPr>
                  <a:spLocks/>
                </p:cNvSpPr>
                <p:nvPr/>
              </p:nvSpPr>
              <p:spPr bwMode="auto">
                <a:xfrm>
                  <a:off x="1475" y="1639"/>
                  <a:ext cx="191" cy="29"/>
                </a:xfrm>
                <a:custGeom>
                  <a:avLst/>
                  <a:gdLst>
                    <a:gd name="T0" fmla="*/ 0 w 191"/>
                    <a:gd name="T1" fmla="*/ 16 h 29"/>
                    <a:gd name="T2" fmla="*/ 61 w 191"/>
                    <a:gd name="T3" fmla="*/ 24 h 29"/>
                    <a:gd name="T4" fmla="*/ 111 w 191"/>
                    <a:gd name="T5" fmla="*/ 28 h 29"/>
                    <a:gd name="T6" fmla="*/ 175 w 191"/>
                    <a:gd name="T7" fmla="*/ 24 h 29"/>
                    <a:gd name="T8" fmla="*/ 190 w 191"/>
                    <a:gd name="T9" fmla="*/ 16 h 29"/>
                    <a:gd name="T10" fmla="*/ 189 w 191"/>
                    <a:gd name="T11" fmla="*/ 6 h 29"/>
                    <a:gd name="T12" fmla="*/ 158 w 191"/>
                    <a:gd name="T13" fmla="*/ 1 h 29"/>
                    <a:gd name="T14" fmla="*/ 116 w 191"/>
                    <a:gd name="T15" fmla="*/ 0 h 29"/>
                    <a:gd name="T16" fmla="*/ 56 w 191"/>
                    <a:gd name="T17" fmla="*/ 3 h 29"/>
                    <a:gd name="T18" fmla="*/ 7 w 191"/>
                    <a:gd name="T19" fmla="*/ 7 h 29"/>
                    <a:gd name="T20" fmla="*/ 0 w 191"/>
                    <a:gd name="T21" fmla="*/ 16 h 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91"/>
                    <a:gd name="T34" fmla="*/ 0 h 29"/>
                    <a:gd name="T35" fmla="*/ 191 w 191"/>
                    <a:gd name="T36" fmla="*/ 29 h 2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91" h="29">
                      <a:moveTo>
                        <a:pt x="0" y="16"/>
                      </a:moveTo>
                      <a:lnTo>
                        <a:pt x="61" y="24"/>
                      </a:lnTo>
                      <a:lnTo>
                        <a:pt x="111" y="28"/>
                      </a:lnTo>
                      <a:lnTo>
                        <a:pt x="175" y="24"/>
                      </a:lnTo>
                      <a:lnTo>
                        <a:pt x="190" y="16"/>
                      </a:lnTo>
                      <a:lnTo>
                        <a:pt x="189" y="6"/>
                      </a:lnTo>
                      <a:lnTo>
                        <a:pt x="158" y="1"/>
                      </a:lnTo>
                      <a:lnTo>
                        <a:pt x="116" y="0"/>
                      </a:lnTo>
                      <a:lnTo>
                        <a:pt x="56" y="3"/>
                      </a:lnTo>
                      <a:lnTo>
                        <a:pt x="7" y="7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A0A000"/>
                </a:solidFill>
                <a:ln w="12699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5"/>
                <p:cNvSpPr>
                  <a:spLocks/>
                </p:cNvSpPr>
                <p:nvPr/>
              </p:nvSpPr>
              <p:spPr bwMode="auto">
                <a:xfrm>
                  <a:off x="1065" y="1600"/>
                  <a:ext cx="310" cy="75"/>
                </a:xfrm>
                <a:custGeom>
                  <a:avLst/>
                  <a:gdLst>
                    <a:gd name="T0" fmla="*/ 235 w 310"/>
                    <a:gd name="T1" fmla="*/ 74 h 75"/>
                    <a:gd name="T2" fmla="*/ 0 w 310"/>
                    <a:gd name="T3" fmla="*/ 31 h 75"/>
                    <a:gd name="T4" fmla="*/ 16 w 310"/>
                    <a:gd name="T5" fmla="*/ 15 h 75"/>
                    <a:gd name="T6" fmla="*/ 40 w 310"/>
                    <a:gd name="T7" fmla="*/ 5 h 75"/>
                    <a:gd name="T8" fmla="*/ 72 w 310"/>
                    <a:gd name="T9" fmla="*/ 0 h 75"/>
                    <a:gd name="T10" fmla="*/ 103 w 310"/>
                    <a:gd name="T11" fmla="*/ 0 h 75"/>
                    <a:gd name="T12" fmla="*/ 137 w 310"/>
                    <a:gd name="T13" fmla="*/ 0 h 75"/>
                    <a:gd name="T14" fmla="*/ 166 w 310"/>
                    <a:gd name="T15" fmla="*/ 4 h 75"/>
                    <a:gd name="T16" fmla="*/ 195 w 310"/>
                    <a:gd name="T17" fmla="*/ 12 h 75"/>
                    <a:gd name="T18" fmla="*/ 238 w 310"/>
                    <a:gd name="T19" fmla="*/ 24 h 75"/>
                    <a:gd name="T20" fmla="*/ 309 w 310"/>
                    <a:gd name="T21" fmla="*/ 53 h 75"/>
                    <a:gd name="T22" fmla="*/ 235 w 310"/>
                    <a:gd name="T23" fmla="*/ 74 h 7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10"/>
                    <a:gd name="T37" fmla="*/ 0 h 75"/>
                    <a:gd name="T38" fmla="*/ 310 w 310"/>
                    <a:gd name="T39" fmla="*/ 75 h 7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10" h="75">
                      <a:moveTo>
                        <a:pt x="235" y="74"/>
                      </a:moveTo>
                      <a:lnTo>
                        <a:pt x="0" y="31"/>
                      </a:lnTo>
                      <a:lnTo>
                        <a:pt x="16" y="15"/>
                      </a:lnTo>
                      <a:lnTo>
                        <a:pt x="40" y="5"/>
                      </a:lnTo>
                      <a:lnTo>
                        <a:pt x="72" y="0"/>
                      </a:lnTo>
                      <a:lnTo>
                        <a:pt x="103" y="0"/>
                      </a:lnTo>
                      <a:lnTo>
                        <a:pt x="137" y="0"/>
                      </a:lnTo>
                      <a:lnTo>
                        <a:pt x="166" y="4"/>
                      </a:lnTo>
                      <a:lnTo>
                        <a:pt x="195" y="12"/>
                      </a:lnTo>
                      <a:lnTo>
                        <a:pt x="238" y="24"/>
                      </a:lnTo>
                      <a:lnTo>
                        <a:pt x="309" y="53"/>
                      </a:lnTo>
                      <a:lnTo>
                        <a:pt x="235" y="74"/>
                      </a:lnTo>
                    </a:path>
                  </a:pathLst>
                </a:custGeom>
                <a:solidFill>
                  <a:srgbClr val="FFFF00"/>
                </a:solidFill>
                <a:ln w="12699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26"/>
                <p:cNvSpPr>
                  <a:spLocks/>
                </p:cNvSpPr>
                <p:nvPr/>
              </p:nvSpPr>
              <p:spPr bwMode="auto">
                <a:xfrm>
                  <a:off x="1312" y="1645"/>
                  <a:ext cx="173" cy="57"/>
                </a:xfrm>
                <a:custGeom>
                  <a:avLst/>
                  <a:gdLst>
                    <a:gd name="T0" fmla="*/ 43 w 173"/>
                    <a:gd name="T1" fmla="*/ 53 h 57"/>
                    <a:gd name="T2" fmla="*/ 0 w 173"/>
                    <a:gd name="T3" fmla="*/ 33 h 57"/>
                    <a:gd name="T4" fmla="*/ 0 w 173"/>
                    <a:gd name="T5" fmla="*/ 24 h 57"/>
                    <a:gd name="T6" fmla="*/ 10 w 173"/>
                    <a:gd name="T7" fmla="*/ 8 h 57"/>
                    <a:gd name="T8" fmla="*/ 35 w 173"/>
                    <a:gd name="T9" fmla="*/ 0 h 57"/>
                    <a:gd name="T10" fmla="*/ 172 w 173"/>
                    <a:gd name="T11" fmla="*/ 1 h 57"/>
                    <a:gd name="T12" fmla="*/ 143 w 173"/>
                    <a:gd name="T13" fmla="*/ 17 h 57"/>
                    <a:gd name="T14" fmla="*/ 123 w 173"/>
                    <a:gd name="T15" fmla="*/ 33 h 57"/>
                    <a:gd name="T16" fmla="*/ 130 w 173"/>
                    <a:gd name="T17" fmla="*/ 48 h 57"/>
                    <a:gd name="T18" fmla="*/ 107 w 173"/>
                    <a:gd name="T19" fmla="*/ 56 h 57"/>
                    <a:gd name="T20" fmla="*/ 43 w 173"/>
                    <a:gd name="T21" fmla="*/ 53 h 5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73"/>
                    <a:gd name="T34" fmla="*/ 0 h 57"/>
                    <a:gd name="T35" fmla="*/ 173 w 173"/>
                    <a:gd name="T36" fmla="*/ 57 h 5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73" h="57">
                      <a:moveTo>
                        <a:pt x="43" y="53"/>
                      </a:moveTo>
                      <a:lnTo>
                        <a:pt x="0" y="33"/>
                      </a:lnTo>
                      <a:lnTo>
                        <a:pt x="0" y="24"/>
                      </a:lnTo>
                      <a:lnTo>
                        <a:pt x="10" y="8"/>
                      </a:lnTo>
                      <a:lnTo>
                        <a:pt x="35" y="0"/>
                      </a:lnTo>
                      <a:lnTo>
                        <a:pt x="172" y="1"/>
                      </a:lnTo>
                      <a:lnTo>
                        <a:pt x="143" y="17"/>
                      </a:lnTo>
                      <a:lnTo>
                        <a:pt x="123" y="33"/>
                      </a:lnTo>
                      <a:lnTo>
                        <a:pt x="130" y="48"/>
                      </a:lnTo>
                      <a:lnTo>
                        <a:pt x="107" y="56"/>
                      </a:lnTo>
                      <a:lnTo>
                        <a:pt x="43" y="53"/>
                      </a:lnTo>
                    </a:path>
                  </a:pathLst>
                </a:custGeom>
                <a:solidFill>
                  <a:srgbClr val="FFFF00"/>
                </a:solidFill>
                <a:ln w="12699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27"/>
                <p:cNvSpPr>
                  <a:spLocks/>
                </p:cNvSpPr>
                <p:nvPr/>
              </p:nvSpPr>
              <p:spPr bwMode="auto">
                <a:xfrm>
                  <a:off x="1067" y="1619"/>
                  <a:ext cx="242" cy="60"/>
                </a:xfrm>
                <a:custGeom>
                  <a:avLst/>
                  <a:gdLst>
                    <a:gd name="T0" fmla="*/ 241 w 242"/>
                    <a:gd name="T1" fmla="*/ 59 h 60"/>
                    <a:gd name="T2" fmla="*/ 189 w 242"/>
                    <a:gd name="T3" fmla="*/ 28 h 60"/>
                    <a:gd name="T4" fmla="*/ 152 w 242"/>
                    <a:gd name="T5" fmla="*/ 15 h 60"/>
                    <a:gd name="T6" fmla="*/ 113 w 242"/>
                    <a:gd name="T7" fmla="*/ 7 h 60"/>
                    <a:gd name="T8" fmla="*/ 77 w 242"/>
                    <a:gd name="T9" fmla="*/ 3 h 60"/>
                    <a:gd name="T10" fmla="*/ 45 w 242"/>
                    <a:gd name="T11" fmla="*/ 0 h 60"/>
                    <a:gd name="T12" fmla="*/ 14 w 242"/>
                    <a:gd name="T13" fmla="*/ 3 h 60"/>
                    <a:gd name="T14" fmla="*/ 0 w 242"/>
                    <a:gd name="T15" fmla="*/ 9 h 60"/>
                    <a:gd name="T16" fmla="*/ 0 w 242"/>
                    <a:gd name="T17" fmla="*/ 17 h 60"/>
                    <a:gd name="T18" fmla="*/ 5 w 242"/>
                    <a:gd name="T19" fmla="*/ 28 h 60"/>
                    <a:gd name="T20" fmla="*/ 23 w 242"/>
                    <a:gd name="T21" fmla="*/ 40 h 60"/>
                    <a:gd name="T22" fmla="*/ 61 w 242"/>
                    <a:gd name="T23" fmla="*/ 48 h 60"/>
                    <a:gd name="T24" fmla="*/ 93 w 242"/>
                    <a:gd name="T25" fmla="*/ 53 h 60"/>
                    <a:gd name="T26" fmla="*/ 126 w 242"/>
                    <a:gd name="T27" fmla="*/ 52 h 60"/>
                    <a:gd name="T28" fmla="*/ 162 w 242"/>
                    <a:gd name="T29" fmla="*/ 51 h 60"/>
                    <a:gd name="T30" fmla="*/ 199 w 242"/>
                    <a:gd name="T31" fmla="*/ 55 h 60"/>
                    <a:gd name="T32" fmla="*/ 241 w 242"/>
                    <a:gd name="T33" fmla="*/ 59 h 6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42"/>
                    <a:gd name="T52" fmla="*/ 0 h 60"/>
                    <a:gd name="T53" fmla="*/ 242 w 242"/>
                    <a:gd name="T54" fmla="*/ 60 h 60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42" h="60">
                      <a:moveTo>
                        <a:pt x="241" y="59"/>
                      </a:moveTo>
                      <a:lnTo>
                        <a:pt x="189" y="28"/>
                      </a:lnTo>
                      <a:lnTo>
                        <a:pt x="152" y="15"/>
                      </a:lnTo>
                      <a:lnTo>
                        <a:pt x="113" y="7"/>
                      </a:lnTo>
                      <a:lnTo>
                        <a:pt x="77" y="3"/>
                      </a:lnTo>
                      <a:lnTo>
                        <a:pt x="45" y="0"/>
                      </a:lnTo>
                      <a:lnTo>
                        <a:pt x="14" y="3"/>
                      </a:lnTo>
                      <a:lnTo>
                        <a:pt x="0" y="9"/>
                      </a:lnTo>
                      <a:lnTo>
                        <a:pt x="0" y="17"/>
                      </a:lnTo>
                      <a:lnTo>
                        <a:pt x="5" y="28"/>
                      </a:lnTo>
                      <a:lnTo>
                        <a:pt x="23" y="40"/>
                      </a:lnTo>
                      <a:lnTo>
                        <a:pt x="61" y="48"/>
                      </a:lnTo>
                      <a:lnTo>
                        <a:pt x="93" y="53"/>
                      </a:lnTo>
                      <a:lnTo>
                        <a:pt x="126" y="52"/>
                      </a:lnTo>
                      <a:lnTo>
                        <a:pt x="162" y="51"/>
                      </a:lnTo>
                      <a:lnTo>
                        <a:pt x="199" y="55"/>
                      </a:lnTo>
                      <a:lnTo>
                        <a:pt x="241" y="59"/>
                      </a:lnTo>
                    </a:path>
                  </a:pathLst>
                </a:custGeom>
                <a:solidFill>
                  <a:srgbClr val="A0A000"/>
                </a:solidFill>
                <a:ln w="12699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28"/>
                <p:cNvSpPr>
                  <a:spLocks/>
                </p:cNvSpPr>
                <p:nvPr/>
              </p:nvSpPr>
              <p:spPr bwMode="auto">
                <a:xfrm>
                  <a:off x="1394" y="1645"/>
                  <a:ext cx="33" cy="54"/>
                </a:xfrm>
                <a:custGeom>
                  <a:avLst/>
                  <a:gdLst>
                    <a:gd name="T0" fmla="*/ 32 w 33"/>
                    <a:gd name="T1" fmla="*/ 0 h 54"/>
                    <a:gd name="T2" fmla="*/ 4 w 33"/>
                    <a:gd name="T3" fmla="*/ 9 h 54"/>
                    <a:gd name="T4" fmla="*/ 0 w 33"/>
                    <a:gd name="T5" fmla="*/ 20 h 54"/>
                    <a:gd name="T6" fmla="*/ 0 w 33"/>
                    <a:gd name="T7" fmla="*/ 29 h 54"/>
                    <a:gd name="T8" fmla="*/ 8 w 33"/>
                    <a:gd name="T9" fmla="*/ 37 h 54"/>
                    <a:gd name="T10" fmla="*/ 27 w 33"/>
                    <a:gd name="T11" fmla="*/ 53 h 5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"/>
                    <a:gd name="T19" fmla="*/ 0 h 54"/>
                    <a:gd name="T20" fmla="*/ 33 w 33"/>
                    <a:gd name="T21" fmla="*/ 54 h 5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" h="54">
                      <a:moveTo>
                        <a:pt x="32" y="0"/>
                      </a:moveTo>
                      <a:lnTo>
                        <a:pt x="4" y="9"/>
                      </a:lnTo>
                      <a:lnTo>
                        <a:pt x="0" y="20"/>
                      </a:lnTo>
                      <a:lnTo>
                        <a:pt x="0" y="29"/>
                      </a:lnTo>
                      <a:lnTo>
                        <a:pt x="8" y="37"/>
                      </a:lnTo>
                      <a:lnTo>
                        <a:pt x="27" y="53"/>
                      </a:lnTo>
                    </a:path>
                  </a:pathLst>
                </a:custGeom>
                <a:noFill/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3233" y="1708"/>
              <a:ext cx="1922" cy="1896"/>
              <a:chOff x="3137" y="1612"/>
              <a:chExt cx="1922" cy="1896"/>
            </a:xfrm>
          </p:grpSpPr>
          <p:graphicFrame>
            <p:nvGraphicFramePr>
              <p:cNvPr id="9" name="Object 30"/>
              <p:cNvGraphicFramePr>
                <a:graphicFrameLocks/>
              </p:cNvGraphicFramePr>
              <p:nvPr/>
            </p:nvGraphicFramePr>
            <p:xfrm>
              <a:off x="3137" y="2344"/>
              <a:ext cx="1922" cy="1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ClipArt" r:id="rId10" imgW="3657600" imgH="2214473" progId="MS_ClipArt_Gallery.2">
                      <p:embed/>
                    </p:oleObj>
                  </mc:Choice>
                  <mc:Fallback>
                    <p:oleObj name="ClipArt" r:id="rId10" imgW="3657600" imgH="2214473" progId="MS_ClipArt_Gallery.2">
                      <p:embed/>
                      <p:pic>
                        <p:nvPicPr>
                          <p:cNvPr id="0" name="Object 3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7" y="2344"/>
                            <a:ext cx="1922" cy="1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31"/>
              <p:cNvGraphicFramePr>
                <a:graphicFrameLocks/>
              </p:cNvGraphicFramePr>
              <p:nvPr/>
            </p:nvGraphicFramePr>
            <p:xfrm>
              <a:off x="3220" y="2085"/>
              <a:ext cx="1792" cy="10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ClipArt" r:id="rId12" imgW="3657600" imgH="2214473" progId="MS_ClipArt_Gallery.2">
                      <p:embed/>
                    </p:oleObj>
                  </mc:Choice>
                  <mc:Fallback>
                    <p:oleObj name="ClipArt" r:id="rId12" imgW="3657600" imgH="2214473" progId="MS_ClipArt_Gallery.2">
                      <p:embed/>
                      <p:pic>
                        <p:nvPicPr>
                          <p:cNvPr id="0" name="Object 3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0" y="2085"/>
                            <a:ext cx="1792" cy="10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32"/>
              <p:cNvGraphicFramePr>
                <a:graphicFrameLocks/>
              </p:cNvGraphicFramePr>
              <p:nvPr/>
            </p:nvGraphicFramePr>
            <p:xfrm>
              <a:off x="3335" y="1838"/>
              <a:ext cx="1581" cy="9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ClipArt" r:id="rId14" imgW="3657600" imgH="2214473" progId="MS_ClipArt_Gallery.2">
                      <p:embed/>
                    </p:oleObj>
                  </mc:Choice>
                  <mc:Fallback>
                    <p:oleObj name="ClipArt" r:id="rId14" imgW="3657600" imgH="2214473" progId="MS_ClipArt_Gallery.2">
                      <p:embed/>
                      <p:pic>
                        <p:nvPicPr>
                          <p:cNvPr id="0" name="Object 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5" y="1838"/>
                            <a:ext cx="1581" cy="9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33"/>
              <p:cNvGraphicFramePr>
                <a:graphicFrameLocks/>
              </p:cNvGraphicFramePr>
              <p:nvPr/>
            </p:nvGraphicFramePr>
            <p:xfrm>
              <a:off x="3415" y="1612"/>
              <a:ext cx="1402" cy="8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ClipArt" r:id="rId15" imgW="3657600" imgH="2214473" progId="MS_ClipArt_Gallery.2">
                      <p:embed/>
                    </p:oleObj>
                  </mc:Choice>
                  <mc:Fallback>
                    <p:oleObj name="ClipArt" r:id="rId15" imgW="3657600" imgH="2214473" progId="MS_ClipArt_Gallery.2">
                      <p:embed/>
                      <p:pic>
                        <p:nvPicPr>
                          <p:cNvPr id="0" name="Object 3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5" y="1612"/>
                            <a:ext cx="1402" cy="8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602" y="1226"/>
              <a:ext cx="2417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bg1"/>
                  </a:solidFill>
                  <a:latin typeface="Arial" pitchFamily="34" charset="0"/>
                </a:rPr>
                <a:t>TOP OF THE STACK</a:t>
              </a:r>
            </a:p>
          </p:txBody>
        </p:sp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3314" y="1226"/>
              <a:ext cx="2417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bg1"/>
                  </a:solidFill>
                  <a:latin typeface="Arial" pitchFamily="34" charset="0"/>
                </a:rPr>
                <a:t>TOP OF THE STACK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run-time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run-time stack is stack of function calls</a:t>
            </a:r>
          </a:p>
          <a:p>
            <a:r>
              <a:rPr lang="en-US" dirty="0"/>
              <a:t>When we call function, it enters stack. When we finish function, we remove it from stack</a:t>
            </a:r>
          </a:p>
          <a:p>
            <a:r>
              <a:rPr lang="en-US" dirty="0"/>
              <a:t>Each element in stack, will have all details for the function</a:t>
            </a:r>
          </a:p>
          <a:p>
            <a:pPr lvl="1"/>
            <a:r>
              <a:rPr lang="en-US" dirty="0"/>
              <a:t>What are sent parameters</a:t>
            </a:r>
          </a:p>
          <a:p>
            <a:pPr lvl="1"/>
            <a:r>
              <a:rPr lang="en-US" dirty="0"/>
              <a:t>Who/Where called us and waiting our return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Stack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Main()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244</TotalTime>
  <Words>1901</Words>
  <Application>Microsoft Office PowerPoint</Application>
  <PresentationFormat>On-screen Show (4:3)</PresentationFormat>
  <Paragraphs>266</Paragraphs>
  <Slides>49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Constantia</vt:lpstr>
      <vt:lpstr>Times New Roman</vt:lpstr>
      <vt:lpstr>Wingdings 2</vt:lpstr>
      <vt:lpstr>Flow</vt:lpstr>
      <vt:lpstr>ClipArt</vt:lpstr>
      <vt:lpstr>Recursion   Stop annoying me</vt:lpstr>
      <vt:lpstr>Recursion?</vt:lpstr>
      <vt:lpstr>Code?</vt:lpstr>
      <vt:lpstr>Life is complex</vt:lpstr>
      <vt:lpstr>PowerPoint Presentation</vt:lpstr>
      <vt:lpstr>The run-time stack</vt:lpstr>
      <vt:lpstr>The run-time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Similarly</vt:lpstr>
      <vt:lpstr>Similarly</vt:lpstr>
      <vt:lpstr>Similarly</vt:lpstr>
      <vt:lpstr>Similarly</vt:lpstr>
      <vt:lpstr>Similarly</vt:lpstr>
      <vt:lpstr>Similarly</vt:lpstr>
      <vt:lpstr>Similarly</vt:lpstr>
      <vt:lpstr>Similarly</vt:lpstr>
      <vt:lpstr>Similarly</vt:lpstr>
      <vt:lpstr>Similarly</vt:lpstr>
      <vt:lpstr>Similarly</vt:lpstr>
      <vt:lpstr>Your turn =&gt; Behave as a Computer</vt:lpstr>
      <vt:lpstr>Your turn =&gt; Behave as a Computer</vt:lpstr>
      <vt:lpstr>The 3n+1 function</vt:lpstr>
      <vt:lpstr>Binary Functions</vt:lpstr>
      <vt:lpstr>N choose K</vt:lpstr>
      <vt:lpstr>Your turn =&gt; Behave as a Computer</vt:lpstr>
      <vt:lpstr>Maze</vt:lpstr>
      <vt:lpstr>Maze</vt:lpstr>
      <vt:lpstr>Code?</vt:lpstr>
      <vt:lpstr>Trace</vt:lpstr>
      <vt:lpstr>Important facts</vt:lpstr>
      <vt:lpstr>Modified Code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Mostafa Saad</dc:creator>
  <cp:lastModifiedBy>Rafa</cp:lastModifiedBy>
  <cp:revision>21</cp:revision>
  <dcterms:created xsi:type="dcterms:W3CDTF">2014-02-14T18:23:16Z</dcterms:created>
  <dcterms:modified xsi:type="dcterms:W3CDTF">2020-10-13T06:39:11Z</dcterms:modified>
</cp:coreProperties>
</file>