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6" r:id="rId1"/>
  </p:sldMasterIdLst>
  <p:notesMasterIdLst>
    <p:notesMasterId r:id="rId11"/>
  </p:notesMasterIdLst>
  <p:sldIdLst>
    <p:sldId id="268" r:id="rId2"/>
    <p:sldId id="256" r:id="rId3"/>
    <p:sldId id="267" r:id="rId4"/>
    <p:sldId id="266" r:id="rId5"/>
    <p:sldId id="265" r:id="rId6"/>
    <p:sldId id="264" r:id="rId7"/>
    <p:sldId id="261" r:id="rId8"/>
    <p:sldId id="263"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96" autoAdjust="0"/>
    <p:restoredTop sz="94660"/>
  </p:normalViewPr>
  <p:slideViewPr>
    <p:cSldViewPr snapToGrid="0">
      <p:cViewPr>
        <p:scale>
          <a:sx n="78" d="100"/>
          <a:sy n="78" d="100"/>
        </p:scale>
        <p:origin x="-758" y="-293"/>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284D5-5F9A-4831-8EBF-9019DEF7BF46}" type="datetimeFigureOut">
              <a:rPr lang="en-US" smtClean="0"/>
              <a:pPr/>
              <a:t>5/17/2020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2F092-E100-4E10-8401-87D1874DA5AB}" type="slidenum">
              <a:rPr lang="en-US" smtClean="0"/>
              <a:pPr/>
              <a:t>‹#›</a:t>
            </a:fld>
            <a:endParaRPr lang="en-US"/>
          </a:p>
        </p:txBody>
      </p:sp>
    </p:spTree>
    <p:extLst>
      <p:ext uri="{BB962C8B-B14F-4D97-AF65-F5344CB8AC3E}">
        <p14:creationId xmlns:p14="http://schemas.microsoft.com/office/powerpoint/2010/main" xmlns="" val="118860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5FEFA391-7061-477B-B91D-17B604AD8826}" type="datetime1">
              <a:rPr lang="en-US" smtClean="0"/>
              <a:t>5/17/2020</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r>
              <a:rPr lang="en-US" smtClean="0"/>
              <a:t>by Anju</a:t>
            </a:r>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52149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6A5C6579-507E-451B-9D53-6EBD746C8CA8}" type="datetime1">
              <a:rPr lang="en-US" smtClean="0"/>
              <a:t>5/17/2020</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r>
              <a:rPr lang="en-US" smtClean="0"/>
              <a:t>by Anju</a:t>
            </a:r>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44803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490FA6C1-93DF-4250-BC56-45CA450695A5}" type="datetime1">
              <a:rPr lang="en-US" smtClean="0"/>
              <a:t>5/17/2020</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r>
              <a:rPr lang="en-US" smtClean="0"/>
              <a:t>by Anju</a:t>
            </a:r>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93601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B95B2E08-BA3D-40AA-ACCB-09A2E606DC6F}" type="datetime1">
              <a:rPr lang="en-US" smtClean="0"/>
              <a:t>5/17/2020</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r>
              <a:rPr lang="en-US" smtClean="0"/>
              <a:t>by Anju</a:t>
            </a:r>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05425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161D5AD2-E8D9-4092-8727-12C412A431AB}" type="datetime1">
              <a:rPr lang="en-US" smtClean="0"/>
              <a:t>5/17/2020</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r>
              <a:rPr lang="en-US" smtClean="0"/>
              <a:t>by Anju</a:t>
            </a:r>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182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A2A170E1-A369-4573-8E8E-BDB0F7F07F5B}" type="datetime1">
              <a:rPr lang="en-US" smtClean="0"/>
              <a:t>5/17/2020</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r>
              <a:rPr lang="en-US" smtClean="0"/>
              <a:t>by Anju</a:t>
            </a:r>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4902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1B4554A9-7C60-4D7D-8DED-B34F5DA025B6}" type="datetime1">
              <a:rPr lang="en-US" smtClean="0"/>
              <a:t>5/17/2020</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r>
              <a:rPr lang="en-US" smtClean="0"/>
              <a:t>by Anju</a:t>
            </a:r>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5575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8583C3B2-6C02-41AE-926E-FDB3E8AB9175}" type="datetime1">
              <a:rPr lang="en-US" smtClean="0"/>
              <a:t>5/17/2020</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r>
              <a:rPr lang="en-US" smtClean="0"/>
              <a:t>by Anju</a:t>
            </a:r>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6596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9F96C955-A3F5-4E41-8399-9344715A288B}" type="datetime1">
              <a:rPr lang="en-US" smtClean="0"/>
              <a:t>5/17/2020</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r>
              <a:rPr lang="en-US" smtClean="0"/>
              <a:t>by Anju</a:t>
            </a:r>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14389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1E0A55A7-9247-443B-A398-89BF54485293}" type="datetime1">
              <a:rPr lang="en-US" smtClean="0"/>
              <a:t>5/17/2020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smtClean="0"/>
              <a:t>by Anju</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06953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9D02020-14A6-455D-8206-A4D704BF29D5}" type="datetime1">
              <a:rPr lang="en-US" smtClean="0"/>
              <a:t>5/17/2020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smtClean="0"/>
              <a:t>by Anju</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30209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0858CFBC-D904-4E63-9882-719C3B277287}" type="datetime1">
              <a:rPr lang="en-US" smtClean="0"/>
              <a:t>5/17/2020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smtClean="0"/>
              <a:t>by Anju</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5777101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699" r:id="rId6"/>
    <p:sldLayoutId id="2147483695" r:id="rId7"/>
    <p:sldLayoutId id="2147483696" r:id="rId8"/>
    <p:sldLayoutId id="2147483697" r:id="rId9"/>
    <p:sldLayoutId id="2147483698" r:id="rId10"/>
    <p:sldLayoutId id="2147483700" r:id="rId11"/>
  </p:sldLayoutIdLst>
  <p:hf hd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Credit Risk Analysis</a:t>
            </a:r>
            <a:endParaRPr lang="en-US" dirty="0"/>
          </a:p>
        </p:txBody>
      </p:sp>
      <p:sp>
        <p:nvSpPr>
          <p:cNvPr id="5" name="Content Placeholder 4"/>
          <p:cNvSpPr>
            <a:spLocks noGrp="1"/>
          </p:cNvSpPr>
          <p:nvPr>
            <p:ph idx="1"/>
          </p:nvPr>
        </p:nvSpPr>
        <p:spPr/>
        <p:txBody>
          <a:bodyPr/>
          <a:lstStyle/>
          <a:p>
            <a:r>
              <a:rPr lang="en-IN" dirty="0" smtClean="0"/>
              <a:t>Understanding the various insights from the historical data which are more prone to loan getting defaulted.</a:t>
            </a:r>
          </a:p>
          <a:p>
            <a:r>
              <a:rPr lang="en-IN" dirty="0" smtClean="0"/>
              <a:t>Having an idea about various characteristics leading to loan defaulters.</a:t>
            </a:r>
          </a:p>
          <a:p>
            <a:endParaRPr lang="en-US" dirty="0"/>
          </a:p>
        </p:txBody>
      </p:sp>
      <p:sp>
        <p:nvSpPr>
          <p:cNvPr id="3" name="Slide Number Placeholder 2"/>
          <p:cNvSpPr>
            <a:spLocks noGrp="1"/>
          </p:cNvSpPr>
          <p:nvPr>
            <p:ph type="sldNum" sz="quarter" idx="12"/>
          </p:nvPr>
        </p:nvSpPr>
        <p:spPr/>
        <p:txBody>
          <a:bodyPr/>
          <a:lstStyle/>
          <a:p>
            <a:fld id="{3A98EE3D-8CD1-4C3F-BD1C-C98C9596463C}" type="slidenum">
              <a:rPr lang="en-US" smtClean="0"/>
              <a:pPr/>
              <a:t>1</a:t>
            </a:fld>
            <a:endParaRPr lang="en-US" dirty="0"/>
          </a:p>
        </p:txBody>
      </p:sp>
      <p:sp>
        <p:nvSpPr>
          <p:cNvPr id="6" name="Footer Placeholder 5"/>
          <p:cNvSpPr>
            <a:spLocks noGrp="1"/>
          </p:cNvSpPr>
          <p:nvPr>
            <p:ph type="ftr" sz="quarter" idx="11"/>
          </p:nvPr>
        </p:nvSpPr>
        <p:spPr/>
        <p:txBody>
          <a:bodyPr/>
          <a:lstStyle/>
          <a:p>
            <a:r>
              <a:rPr lang="en-US" smtClean="0"/>
              <a:t>by Anju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D384B8F-FF2A-4DC3-A3E5-CEDEA004A7BF}"/>
              </a:ext>
            </a:extLst>
          </p:cNvPr>
          <p:cNvPicPr>
            <a:picLocks noChangeAspect="1"/>
          </p:cNvPicPr>
          <p:nvPr/>
        </p:nvPicPr>
        <p:blipFill>
          <a:blip r:embed="rId2"/>
          <a:stretch>
            <a:fillRect/>
          </a:stretch>
        </p:blipFill>
        <p:spPr>
          <a:xfrm>
            <a:off x="403544" y="152401"/>
            <a:ext cx="5613001" cy="6051754"/>
          </a:xfrm>
          <a:prstGeom prst="rect">
            <a:avLst/>
          </a:prstGeom>
        </p:spPr>
      </p:pic>
      <p:sp>
        <p:nvSpPr>
          <p:cNvPr id="3" name="Slide Number Placeholder 2">
            <a:extLst>
              <a:ext uri="{FF2B5EF4-FFF2-40B4-BE49-F238E27FC236}">
                <a16:creationId xmlns:a16="http://schemas.microsoft.com/office/drawing/2014/main" xmlns="" id="{FD73166A-9774-4BBB-9798-B27C2C7A4A80}"/>
              </a:ext>
            </a:extLst>
          </p:cNvPr>
          <p:cNvSpPr>
            <a:spLocks noGrp="1"/>
          </p:cNvSpPr>
          <p:nvPr>
            <p:ph type="sldNum" sz="quarter" idx="12"/>
          </p:nvPr>
        </p:nvSpPr>
        <p:spPr/>
        <p:txBody>
          <a:bodyPr/>
          <a:lstStyle/>
          <a:p>
            <a:fld id="{3A98EE3D-8CD1-4C3F-BD1C-C98C9596463C}" type="slidenum">
              <a:rPr lang="en-US" smtClean="0"/>
              <a:pPr/>
              <a:t>2</a:t>
            </a:fld>
            <a:endParaRPr lang="en-US" dirty="0"/>
          </a:p>
        </p:txBody>
      </p:sp>
      <p:sp>
        <p:nvSpPr>
          <p:cNvPr id="5" name="TextBox 4">
            <a:extLst>
              <a:ext uri="{FF2B5EF4-FFF2-40B4-BE49-F238E27FC236}">
                <a16:creationId xmlns:a16="http://schemas.microsoft.com/office/drawing/2014/main" xmlns="" id="{1EB35564-0117-4C23-AE0F-EA495401FFCE}"/>
              </a:ext>
            </a:extLst>
          </p:cNvPr>
          <p:cNvSpPr txBox="1"/>
          <p:nvPr/>
        </p:nvSpPr>
        <p:spPr>
          <a:xfrm>
            <a:off x="6175457" y="1675015"/>
            <a:ext cx="5733364" cy="646331"/>
          </a:xfrm>
          <a:prstGeom prst="rect">
            <a:avLst/>
          </a:prstGeom>
          <a:noFill/>
        </p:spPr>
        <p:txBody>
          <a:bodyPr wrap="none" rtlCol="0">
            <a:spAutoFit/>
          </a:bodyPr>
          <a:lstStyle/>
          <a:p>
            <a:r>
              <a:rPr lang="en-US" dirty="0"/>
              <a:t>It can be observed that the customers falling under grade C</a:t>
            </a:r>
          </a:p>
          <a:p>
            <a:r>
              <a:rPr lang="en-US" dirty="0"/>
              <a:t>category have the highest number of loan defaulters.</a:t>
            </a:r>
          </a:p>
        </p:txBody>
      </p:sp>
      <p:sp>
        <p:nvSpPr>
          <p:cNvPr id="6" name="TextBox 5">
            <a:extLst>
              <a:ext uri="{FF2B5EF4-FFF2-40B4-BE49-F238E27FC236}">
                <a16:creationId xmlns:a16="http://schemas.microsoft.com/office/drawing/2014/main" xmlns="" id="{6ED4899B-3438-4316-9118-A5C0B72AF86F}"/>
              </a:ext>
            </a:extLst>
          </p:cNvPr>
          <p:cNvSpPr txBox="1"/>
          <p:nvPr/>
        </p:nvSpPr>
        <p:spPr>
          <a:xfrm>
            <a:off x="6107938" y="3350030"/>
            <a:ext cx="5868401" cy="923330"/>
          </a:xfrm>
          <a:prstGeom prst="rect">
            <a:avLst/>
          </a:prstGeom>
          <a:noFill/>
        </p:spPr>
        <p:txBody>
          <a:bodyPr wrap="none" rtlCol="0">
            <a:spAutoFit/>
          </a:bodyPr>
          <a:lstStyle/>
          <a:p>
            <a:r>
              <a:rPr lang="en-US" dirty="0"/>
              <a:t>Although the maximum number of loan defaulters are under</a:t>
            </a:r>
          </a:p>
          <a:p>
            <a:r>
              <a:rPr lang="en-US" dirty="0"/>
              <a:t>grade C customers, the recovery amount is spread across</a:t>
            </a:r>
          </a:p>
          <a:p>
            <a:r>
              <a:rPr lang="en-US" dirty="0"/>
              <a:t>grade C and D.</a:t>
            </a:r>
          </a:p>
        </p:txBody>
      </p:sp>
      <p:sp>
        <p:nvSpPr>
          <p:cNvPr id="7" name="TextBox 6">
            <a:extLst>
              <a:ext uri="{FF2B5EF4-FFF2-40B4-BE49-F238E27FC236}">
                <a16:creationId xmlns:a16="http://schemas.microsoft.com/office/drawing/2014/main" xmlns="" id="{9AE2A9BC-7B7C-496E-9102-6BD4873EF950}"/>
              </a:ext>
            </a:extLst>
          </p:cNvPr>
          <p:cNvSpPr txBox="1"/>
          <p:nvPr/>
        </p:nvSpPr>
        <p:spPr>
          <a:xfrm>
            <a:off x="6145345" y="5066608"/>
            <a:ext cx="6021970" cy="923330"/>
          </a:xfrm>
          <a:prstGeom prst="rect">
            <a:avLst/>
          </a:prstGeom>
          <a:noFill/>
        </p:spPr>
        <p:txBody>
          <a:bodyPr wrap="none" rtlCol="0">
            <a:spAutoFit/>
          </a:bodyPr>
          <a:lstStyle/>
          <a:p>
            <a:r>
              <a:rPr lang="en-US" dirty="0"/>
              <a:t>We have seen that the defaulters are high in grade C category</a:t>
            </a:r>
          </a:p>
          <a:p>
            <a:r>
              <a:rPr lang="en-US" dirty="0"/>
              <a:t>however, when we see the distribution of loan amount, it’s the</a:t>
            </a:r>
          </a:p>
          <a:p>
            <a:r>
              <a:rPr lang="en-US" dirty="0"/>
              <a:t>grade B which tops the list.</a:t>
            </a:r>
          </a:p>
        </p:txBody>
      </p:sp>
      <p:sp>
        <p:nvSpPr>
          <p:cNvPr id="8" name="Footer Placeholder 7"/>
          <p:cNvSpPr>
            <a:spLocks noGrp="1"/>
          </p:cNvSpPr>
          <p:nvPr>
            <p:ph type="ftr" sz="quarter" idx="11"/>
          </p:nvPr>
        </p:nvSpPr>
        <p:spPr/>
        <p:txBody>
          <a:bodyPr/>
          <a:lstStyle/>
          <a:p>
            <a:r>
              <a:rPr lang="en-US" smtClean="0"/>
              <a:t>by Anju</a:t>
            </a:r>
            <a:endParaRPr lang="en-US" dirty="0"/>
          </a:p>
        </p:txBody>
      </p:sp>
    </p:spTree>
    <p:extLst>
      <p:ext uri="{BB962C8B-B14F-4D97-AF65-F5344CB8AC3E}">
        <p14:creationId xmlns:p14="http://schemas.microsoft.com/office/powerpoint/2010/main" xmlns="" val="65067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7E6DD73-E1A5-4661-88CD-48467CC5949B}"/>
              </a:ext>
            </a:extLst>
          </p:cNvPr>
          <p:cNvPicPr>
            <a:picLocks noChangeAspect="1"/>
          </p:cNvPicPr>
          <p:nvPr/>
        </p:nvPicPr>
        <p:blipFill>
          <a:blip r:embed="rId2"/>
          <a:stretch>
            <a:fillRect/>
          </a:stretch>
        </p:blipFill>
        <p:spPr>
          <a:xfrm>
            <a:off x="0" y="46037"/>
            <a:ext cx="9120972" cy="6334540"/>
          </a:xfrm>
          <a:prstGeom prst="rect">
            <a:avLst/>
          </a:prstGeom>
        </p:spPr>
      </p:pic>
      <p:sp>
        <p:nvSpPr>
          <p:cNvPr id="4" name="Slide Number Placeholder 3">
            <a:extLst>
              <a:ext uri="{FF2B5EF4-FFF2-40B4-BE49-F238E27FC236}">
                <a16:creationId xmlns:a16="http://schemas.microsoft.com/office/drawing/2014/main" xmlns="" id="{39629A6A-92FA-40F9-8A70-8F2148628409}"/>
              </a:ext>
            </a:extLst>
          </p:cNvPr>
          <p:cNvSpPr>
            <a:spLocks noGrp="1"/>
          </p:cNvSpPr>
          <p:nvPr>
            <p:ph type="sldNum" sz="quarter" idx="12"/>
          </p:nvPr>
        </p:nvSpPr>
        <p:spPr/>
        <p:txBody>
          <a:bodyPr/>
          <a:lstStyle/>
          <a:p>
            <a:fld id="{3A98EE3D-8CD1-4C3F-BD1C-C98C9596463C}" type="slidenum">
              <a:rPr lang="en-US" smtClean="0"/>
              <a:pPr/>
              <a:t>3</a:t>
            </a:fld>
            <a:endParaRPr lang="en-US" dirty="0"/>
          </a:p>
        </p:txBody>
      </p:sp>
      <p:sp>
        <p:nvSpPr>
          <p:cNvPr id="5" name="TextBox 4">
            <a:extLst>
              <a:ext uri="{FF2B5EF4-FFF2-40B4-BE49-F238E27FC236}">
                <a16:creationId xmlns:a16="http://schemas.microsoft.com/office/drawing/2014/main" xmlns="" id="{65E05E1B-E625-4368-AE7E-A9EA29601CAC}"/>
              </a:ext>
            </a:extLst>
          </p:cNvPr>
          <p:cNvSpPr txBox="1"/>
          <p:nvPr/>
        </p:nvSpPr>
        <p:spPr>
          <a:xfrm>
            <a:off x="9069185" y="477423"/>
            <a:ext cx="3152914" cy="4247317"/>
          </a:xfrm>
          <a:prstGeom prst="rect">
            <a:avLst/>
          </a:prstGeom>
          <a:noFill/>
        </p:spPr>
        <p:txBody>
          <a:bodyPr wrap="none" rtlCol="0">
            <a:spAutoFit/>
          </a:bodyPr>
          <a:lstStyle/>
          <a:p>
            <a:r>
              <a:rPr lang="en-US" dirty="0"/>
              <a:t>We saw the distribution of</a:t>
            </a:r>
          </a:p>
          <a:p>
            <a:pPr marL="285750" indent="-285750">
              <a:buFont typeface="Arial" panose="020B0604020202020204" pitchFamily="34" charset="0"/>
              <a:buChar char="•"/>
            </a:pPr>
            <a:r>
              <a:rPr lang="en-US" dirty="0"/>
              <a:t>Interest Rate</a:t>
            </a:r>
          </a:p>
          <a:p>
            <a:pPr marL="285750" indent="-285750">
              <a:buFont typeface="Arial" panose="020B0604020202020204" pitchFamily="34" charset="0"/>
              <a:buChar char="•"/>
            </a:pPr>
            <a:r>
              <a:rPr lang="en-US" dirty="0"/>
              <a:t>Total Received Late Fee</a:t>
            </a:r>
          </a:p>
          <a:p>
            <a:pPr marL="285750" indent="-285750">
              <a:buFont typeface="Arial" panose="020B0604020202020204" pitchFamily="34" charset="0"/>
              <a:buChar char="•"/>
            </a:pPr>
            <a:r>
              <a:rPr lang="en-US" dirty="0"/>
              <a:t>Count of Defaulted Loans</a:t>
            </a:r>
          </a:p>
          <a:p>
            <a:endParaRPr lang="en-US" dirty="0"/>
          </a:p>
          <a:p>
            <a:r>
              <a:rPr lang="en-US" dirty="0"/>
              <a:t>across the data available for </a:t>
            </a:r>
          </a:p>
          <a:p>
            <a:r>
              <a:rPr lang="en-US" dirty="0"/>
              <a:t>the whole period 2007-2015.</a:t>
            </a:r>
          </a:p>
          <a:p>
            <a:endParaRPr lang="en-US" dirty="0"/>
          </a:p>
          <a:p>
            <a:r>
              <a:rPr lang="en-US" dirty="0"/>
              <a:t>It was interesting to see that</a:t>
            </a:r>
          </a:p>
          <a:p>
            <a:r>
              <a:rPr lang="en-US" dirty="0"/>
              <a:t>the interest rate did grow with</a:t>
            </a:r>
          </a:p>
          <a:p>
            <a:r>
              <a:rPr lang="en-US" dirty="0"/>
              <a:t>time as per the expectations</a:t>
            </a:r>
          </a:p>
          <a:p>
            <a:r>
              <a:rPr lang="en-US" dirty="0"/>
              <a:t>however, the number of people</a:t>
            </a:r>
          </a:p>
          <a:p>
            <a:r>
              <a:rPr lang="en-US" dirty="0"/>
              <a:t>defaulting the loans started to </a:t>
            </a:r>
          </a:p>
          <a:p>
            <a:r>
              <a:rPr lang="en-US" dirty="0"/>
              <a:t>see a fall from 2013-2014.</a:t>
            </a:r>
          </a:p>
          <a:p>
            <a:endParaRPr lang="en-US" dirty="0"/>
          </a:p>
        </p:txBody>
      </p:sp>
      <p:sp>
        <p:nvSpPr>
          <p:cNvPr id="6" name="Footer Placeholder 5"/>
          <p:cNvSpPr>
            <a:spLocks noGrp="1"/>
          </p:cNvSpPr>
          <p:nvPr>
            <p:ph type="ftr" sz="quarter" idx="11"/>
          </p:nvPr>
        </p:nvSpPr>
        <p:spPr/>
        <p:txBody>
          <a:bodyPr/>
          <a:lstStyle/>
          <a:p>
            <a:r>
              <a:rPr lang="en-US" smtClean="0"/>
              <a:t>by Anju</a:t>
            </a:r>
            <a:endParaRPr lang="en-US" dirty="0"/>
          </a:p>
        </p:txBody>
      </p:sp>
    </p:spTree>
    <p:extLst>
      <p:ext uri="{BB962C8B-B14F-4D97-AF65-F5344CB8AC3E}">
        <p14:creationId xmlns:p14="http://schemas.microsoft.com/office/powerpoint/2010/main" xmlns="" val="117037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B702081-026C-4DA4-9BC9-11AE8CE6D0E0}"/>
              </a:ext>
            </a:extLst>
          </p:cNvPr>
          <p:cNvPicPr>
            <a:picLocks noChangeAspect="1"/>
          </p:cNvPicPr>
          <p:nvPr/>
        </p:nvPicPr>
        <p:blipFill>
          <a:blip r:embed="rId2"/>
          <a:stretch>
            <a:fillRect/>
          </a:stretch>
        </p:blipFill>
        <p:spPr>
          <a:xfrm>
            <a:off x="295642" y="73743"/>
            <a:ext cx="7618651" cy="6322902"/>
          </a:xfrm>
          <a:prstGeom prst="rect">
            <a:avLst/>
          </a:prstGeom>
        </p:spPr>
      </p:pic>
      <p:sp>
        <p:nvSpPr>
          <p:cNvPr id="4" name="Slide Number Placeholder 3">
            <a:extLst>
              <a:ext uri="{FF2B5EF4-FFF2-40B4-BE49-F238E27FC236}">
                <a16:creationId xmlns:a16="http://schemas.microsoft.com/office/drawing/2014/main" xmlns="" id="{5DA2D946-8B9B-404F-A86A-1076C7B5B9F2}"/>
              </a:ext>
            </a:extLst>
          </p:cNvPr>
          <p:cNvSpPr>
            <a:spLocks noGrp="1"/>
          </p:cNvSpPr>
          <p:nvPr>
            <p:ph type="sldNum" sz="quarter" idx="12"/>
          </p:nvPr>
        </p:nvSpPr>
        <p:spPr/>
        <p:txBody>
          <a:bodyPr/>
          <a:lstStyle/>
          <a:p>
            <a:fld id="{3A98EE3D-8CD1-4C3F-BD1C-C98C9596463C}" type="slidenum">
              <a:rPr lang="en-US" smtClean="0"/>
              <a:pPr/>
              <a:t>4</a:t>
            </a:fld>
            <a:endParaRPr lang="en-US" dirty="0"/>
          </a:p>
        </p:txBody>
      </p:sp>
      <p:sp>
        <p:nvSpPr>
          <p:cNvPr id="5" name="TextBox 4">
            <a:extLst>
              <a:ext uri="{FF2B5EF4-FFF2-40B4-BE49-F238E27FC236}">
                <a16:creationId xmlns:a16="http://schemas.microsoft.com/office/drawing/2014/main" xmlns="" id="{20251351-1FAE-4839-92F1-CDE5E7018975}"/>
              </a:ext>
            </a:extLst>
          </p:cNvPr>
          <p:cNvSpPr txBox="1"/>
          <p:nvPr/>
        </p:nvSpPr>
        <p:spPr>
          <a:xfrm>
            <a:off x="7635240" y="635924"/>
            <a:ext cx="4302599" cy="3416320"/>
          </a:xfrm>
          <a:prstGeom prst="rect">
            <a:avLst/>
          </a:prstGeom>
          <a:noFill/>
        </p:spPr>
        <p:txBody>
          <a:bodyPr wrap="square" rtlCol="0">
            <a:spAutoFit/>
          </a:bodyPr>
          <a:lstStyle/>
          <a:p>
            <a:r>
              <a:rPr lang="en-US" dirty="0"/>
              <a:t>We tried to see what all types of loans were mainly taken by the customers and it was found that average loan amount was around 15K and it was mainly for three reasons:</a:t>
            </a:r>
          </a:p>
          <a:p>
            <a:pPr marL="285750" indent="-285750">
              <a:buFont typeface="Arial" panose="020B0604020202020204" pitchFamily="34" charset="0"/>
              <a:buChar char="•"/>
            </a:pPr>
            <a:r>
              <a:rPr lang="en-US" dirty="0"/>
              <a:t>Debt Consolidation</a:t>
            </a:r>
          </a:p>
          <a:p>
            <a:pPr marL="285750" indent="-285750">
              <a:buFont typeface="Arial" panose="020B0604020202020204" pitchFamily="34" charset="0"/>
              <a:buChar char="•"/>
            </a:pPr>
            <a:r>
              <a:rPr lang="en-US" dirty="0"/>
              <a:t>Credit Card</a:t>
            </a:r>
          </a:p>
          <a:p>
            <a:pPr marL="285750" indent="-285750">
              <a:buFont typeface="Arial" panose="020B0604020202020204" pitchFamily="34" charset="0"/>
              <a:buChar char="•"/>
            </a:pPr>
            <a:r>
              <a:rPr lang="en-US" dirty="0"/>
              <a:t>Small Business</a:t>
            </a:r>
          </a:p>
          <a:p>
            <a:endParaRPr lang="en-US" dirty="0"/>
          </a:p>
          <a:p>
            <a:r>
              <a:rPr lang="en-US" dirty="0"/>
              <a:t>It was surprising to see that the average loan amount for education was one of the lowest in the categories.</a:t>
            </a:r>
          </a:p>
        </p:txBody>
      </p:sp>
      <p:sp>
        <p:nvSpPr>
          <p:cNvPr id="6" name="Footer Placeholder 5"/>
          <p:cNvSpPr>
            <a:spLocks noGrp="1"/>
          </p:cNvSpPr>
          <p:nvPr>
            <p:ph type="ftr" sz="quarter" idx="11"/>
          </p:nvPr>
        </p:nvSpPr>
        <p:spPr/>
        <p:txBody>
          <a:bodyPr/>
          <a:lstStyle/>
          <a:p>
            <a:r>
              <a:rPr lang="en-US" smtClean="0"/>
              <a:t>by Anju</a:t>
            </a:r>
            <a:endParaRPr lang="en-US" dirty="0"/>
          </a:p>
        </p:txBody>
      </p:sp>
    </p:spTree>
    <p:extLst>
      <p:ext uri="{BB962C8B-B14F-4D97-AF65-F5344CB8AC3E}">
        <p14:creationId xmlns:p14="http://schemas.microsoft.com/office/powerpoint/2010/main" xmlns="" val="336176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ECF656F-F5E2-48B8-A7E5-CB4CC63C936B}"/>
              </a:ext>
            </a:extLst>
          </p:cNvPr>
          <p:cNvPicPr>
            <a:picLocks noChangeAspect="1"/>
          </p:cNvPicPr>
          <p:nvPr/>
        </p:nvPicPr>
        <p:blipFill>
          <a:blip r:embed="rId2"/>
          <a:stretch>
            <a:fillRect/>
          </a:stretch>
        </p:blipFill>
        <p:spPr>
          <a:xfrm>
            <a:off x="0" y="7636"/>
            <a:ext cx="11997319" cy="4759713"/>
          </a:xfrm>
          <a:prstGeom prst="rect">
            <a:avLst/>
          </a:prstGeom>
        </p:spPr>
      </p:pic>
      <p:sp>
        <p:nvSpPr>
          <p:cNvPr id="4" name="Slide Number Placeholder 3">
            <a:extLst>
              <a:ext uri="{FF2B5EF4-FFF2-40B4-BE49-F238E27FC236}">
                <a16:creationId xmlns:a16="http://schemas.microsoft.com/office/drawing/2014/main" xmlns="" id="{C3E82399-AAB7-4380-9CC1-2FBAF602FF22}"/>
              </a:ext>
            </a:extLst>
          </p:cNvPr>
          <p:cNvSpPr>
            <a:spLocks noGrp="1"/>
          </p:cNvSpPr>
          <p:nvPr>
            <p:ph type="sldNum" sz="quarter" idx="12"/>
          </p:nvPr>
        </p:nvSpPr>
        <p:spPr/>
        <p:txBody>
          <a:bodyPr/>
          <a:lstStyle/>
          <a:p>
            <a:fld id="{3A98EE3D-8CD1-4C3F-BD1C-C98C9596463C}" type="slidenum">
              <a:rPr lang="en-US" smtClean="0"/>
              <a:pPr/>
              <a:t>5</a:t>
            </a:fld>
            <a:endParaRPr lang="en-US" dirty="0"/>
          </a:p>
        </p:txBody>
      </p:sp>
      <p:sp>
        <p:nvSpPr>
          <p:cNvPr id="7" name="TextBox 6">
            <a:extLst>
              <a:ext uri="{FF2B5EF4-FFF2-40B4-BE49-F238E27FC236}">
                <a16:creationId xmlns:a16="http://schemas.microsoft.com/office/drawing/2014/main" xmlns="" id="{58D10BB5-3A34-437F-B1CA-1FF0A2C6FEAE}"/>
              </a:ext>
            </a:extLst>
          </p:cNvPr>
          <p:cNvSpPr txBox="1"/>
          <p:nvPr/>
        </p:nvSpPr>
        <p:spPr>
          <a:xfrm>
            <a:off x="391512" y="5033356"/>
            <a:ext cx="11607793" cy="646331"/>
          </a:xfrm>
          <a:prstGeom prst="rect">
            <a:avLst/>
          </a:prstGeom>
          <a:noFill/>
        </p:spPr>
        <p:txBody>
          <a:bodyPr wrap="none" rtlCol="0">
            <a:spAutoFit/>
          </a:bodyPr>
          <a:lstStyle/>
          <a:p>
            <a:r>
              <a:rPr lang="en-US" dirty="0"/>
              <a:t>We tried to see the distribution of the average annual income and the loan amount that each of the states held and it was</a:t>
            </a:r>
          </a:p>
          <a:p>
            <a:r>
              <a:rPr lang="en-US" dirty="0"/>
              <a:t>found that the smaller states like Idaho &amp; Iowa had the lowest average loan amounts.</a:t>
            </a:r>
          </a:p>
        </p:txBody>
      </p:sp>
      <p:sp>
        <p:nvSpPr>
          <p:cNvPr id="6" name="Footer Placeholder 5"/>
          <p:cNvSpPr>
            <a:spLocks noGrp="1"/>
          </p:cNvSpPr>
          <p:nvPr>
            <p:ph type="ftr" sz="quarter" idx="11"/>
          </p:nvPr>
        </p:nvSpPr>
        <p:spPr/>
        <p:txBody>
          <a:bodyPr/>
          <a:lstStyle/>
          <a:p>
            <a:r>
              <a:rPr lang="en-US" smtClean="0"/>
              <a:t>by Anju</a:t>
            </a:r>
            <a:endParaRPr lang="en-US" dirty="0"/>
          </a:p>
        </p:txBody>
      </p:sp>
    </p:spTree>
    <p:extLst>
      <p:ext uri="{BB962C8B-B14F-4D97-AF65-F5344CB8AC3E}">
        <p14:creationId xmlns:p14="http://schemas.microsoft.com/office/powerpoint/2010/main" xmlns="" val="36475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334425B-B275-4FE8-87F1-6962C07F677D}"/>
              </a:ext>
            </a:extLst>
          </p:cNvPr>
          <p:cNvPicPr>
            <a:picLocks noChangeAspect="1"/>
          </p:cNvPicPr>
          <p:nvPr/>
        </p:nvPicPr>
        <p:blipFill>
          <a:blip r:embed="rId2"/>
          <a:stretch>
            <a:fillRect/>
          </a:stretch>
        </p:blipFill>
        <p:spPr>
          <a:xfrm>
            <a:off x="0" y="27025"/>
            <a:ext cx="12034353" cy="4794358"/>
          </a:xfrm>
          <a:prstGeom prst="rect">
            <a:avLst/>
          </a:prstGeom>
        </p:spPr>
      </p:pic>
      <p:sp>
        <p:nvSpPr>
          <p:cNvPr id="4" name="Slide Number Placeholder 3">
            <a:extLst>
              <a:ext uri="{FF2B5EF4-FFF2-40B4-BE49-F238E27FC236}">
                <a16:creationId xmlns:a16="http://schemas.microsoft.com/office/drawing/2014/main" xmlns="" id="{9443F293-8774-4AFF-B84D-FB9B50267F09}"/>
              </a:ext>
            </a:extLst>
          </p:cNvPr>
          <p:cNvSpPr>
            <a:spLocks noGrp="1"/>
          </p:cNvSpPr>
          <p:nvPr>
            <p:ph type="sldNum" sz="quarter" idx="12"/>
          </p:nvPr>
        </p:nvSpPr>
        <p:spPr/>
        <p:txBody>
          <a:bodyPr/>
          <a:lstStyle/>
          <a:p>
            <a:fld id="{3A98EE3D-8CD1-4C3F-BD1C-C98C9596463C}" type="slidenum">
              <a:rPr lang="en-US" smtClean="0"/>
              <a:pPr/>
              <a:t>6</a:t>
            </a:fld>
            <a:endParaRPr lang="en-US" dirty="0"/>
          </a:p>
        </p:txBody>
      </p:sp>
      <p:sp>
        <p:nvSpPr>
          <p:cNvPr id="5" name="TextBox 4">
            <a:extLst>
              <a:ext uri="{FF2B5EF4-FFF2-40B4-BE49-F238E27FC236}">
                <a16:creationId xmlns:a16="http://schemas.microsoft.com/office/drawing/2014/main" xmlns="" id="{637B04BA-BAFF-4FE3-A42C-CF0C424BDC1B}"/>
              </a:ext>
            </a:extLst>
          </p:cNvPr>
          <p:cNvSpPr txBox="1"/>
          <p:nvPr/>
        </p:nvSpPr>
        <p:spPr>
          <a:xfrm>
            <a:off x="391512" y="5033356"/>
            <a:ext cx="11812914" cy="1200329"/>
          </a:xfrm>
          <a:prstGeom prst="rect">
            <a:avLst/>
          </a:prstGeom>
          <a:noFill/>
        </p:spPr>
        <p:txBody>
          <a:bodyPr wrap="none" rtlCol="0">
            <a:spAutoFit/>
          </a:bodyPr>
          <a:lstStyle/>
          <a:p>
            <a:r>
              <a:rPr lang="en-US" dirty="0"/>
              <a:t>We saw in the previous slide that the smaller state Idaho had low average loan amount and it was also seen in this slide that</a:t>
            </a:r>
          </a:p>
          <a:p>
            <a:r>
              <a:rPr lang="en-US" dirty="0"/>
              <a:t>Idaho did not have late payments for the loans. Along with Idaho, North Dakota, Iowa, Nebraska also were on the lower side</a:t>
            </a:r>
          </a:p>
          <a:p>
            <a:r>
              <a:rPr lang="en-US" dirty="0"/>
              <a:t>of the spectrum when it came to the amount that was paid as late for the loan premiums. Whereas states like Texas, Florida,</a:t>
            </a:r>
          </a:p>
          <a:p>
            <a:r>
              <a:rPr lang="en-US" dirty="0"/>
              <a:t>Illinois, New Jersey topped the chart for maximum number of late payments.</a:t>
            </a:r>
          </a:p>
        </p:txBody>
      </p:sp>
      <p:sp>
        <p:nvSpPr>
          <p:cNvPr id="6" name="Footer Placeholder 5"/>
          <p:cNvSpPr>
            <a:spLocks noGrp="1"/>
          </p:cNvSpPr>
          <p:nvPr>
            <p:ph type="ftr" sz="quarter" idx="11"/>
          </p:nvPr>
        </p:nvSpPr>
        <p:spPr/>
        <p:txBody>
          <a:bodyPr/>
          <a:lstStyle/>
          <a:p>
            <a:r>
              <a:rPr lang="en-US" smtClean="0"/>
              <a:t>by Anju</a:t>
            </a:r>
            <a:endParaRPr lang="en-US" dirty="0"/>
          </a:p>
        </p:txBody>
      </p:sp>
    </p:spTree>
    <p:extLst>
      <p:ext uri="{BB962C8B-B14F-4D97-AF65-F5344CB8AC3E}">
        <p14:creationId xmlns:p14="http://schemas.microsoft.com/office/powerpoint/2010/main" xmlns="" val="247047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67F3A3B-5F7F-4746-8852-918F6203D1A7}"/>
              </a:ext>
            </a:extLst>
          </p:cNvPr>
          <p:cNvPicPr>
            <a:picLocks noChangeAspect="1"/>
          </p:cNvPicPr>
          <p:nvPr/>
        </p:nvPicPr>
        <p:blipFill>
          <a:blip r:embed="rId2"/>
          <a:stretch>
            <a:fillRect/>
          </a:stretch>
        </p:blipFill>
        <p:spPr>
          <a:xfrm>
            <a:off x="0" y="33827"/>
            <a:ext cx="12192000" cy="4745238"/>
          </a:xfrm>
          <a:prstGeom prst="rect">
            <a:avLst/>
          </a:prstGeom>
        </p:spPr>
      </p:pic>
      <p:sp>
        <p:nvSpPr>
          <p:cNvPr id="4" name="Slide Number Placeholder 3">
            <a:extLst>
              <a:ext uri="{FF2B5EF4-FFF2-40B4-BE49-F238E27FC236}">
                <a16:creationId xmlns:a16="http://schemas.microsoft.com/office/drawing/2014/main" xmlns="" id="{5499E8D7-CEBF-4645-A8E0-384BE31DB887}"/>
              </a:ext>
            </a:extLst>
          </p:cNvPr>
          <p:cNvSpPr>
            <a:spLocks noGrp="1"/>
          </p:cNvSpPr>
          <p:nvPr>
            <p:ph type="sldNum" sz="quarter" idx="12"/>
          </p:nvPr>
        </p:nvSpPr>
        <p:spPr/>
        <p:txBody>
          <a:bodyPr/>
          <a:lstStyle/>
          <a:p>
            <a:fld id="{3A98EE3D-8CD1-4C3F-BD1C-C98C9596463C}" type="slidenum">
              <a:rPr lang="en-US" smtClean="0"/>
              <a:pPr/>
              <a:t>7</a:t>
            </a:fld>
            <a:endParaRPr lang="en-US" dirty="0"/>
          </a:p>
        </p:txBody>
      </p:sp>
      <p:sp>
        <p:nvSpPr>
          <p:cNvPr id="5" name="TextBox 4">
            <a:extLst>
              <a:ext uri="{FF2B5EF4-FFF2-40B4-BE49-F238E27FC236}">
                <a16:creationId xmlns:a16="http://schemas.microsoft.com/office/drawing/2014/main" xmlns="" id="{5BB8E432-64E3-4F0D-B307-44CAAFF581E9}"/>
              </a:ext>
            </a:extLst>
          </p:cNvPr>
          <p:cNvSpPr txBox="1"/>
          <p:nvPr/>
        </p:nvSpPr>
        <p:spPr>
          <a:xfrm>
            <a:off x="391512" y="5033356"/>
            <a:ext cx="11575669" cy="923330"/>
          </a:xfrm>
          <a:prstGeom prst="rect">
            <a:avLst/>
          </a:prstGeom>
          <a:noFill/>
        </p:spPr>
        <p:txBody>
          <a:bodyPr wrap="none" rtlCol="0">
            <a:spAutoFit/>
          </a:bodyPr>
          <a:lstStyle/>
          <a:p>
            <a:r>
              <a:rPr lang="en-US" dirty="0"/>
              <a:t>The annual income and the tendency to default a loan was expected to a direct relationship. We tried to study that across</a:t>
            </a:r>
          </a:p>
          <a:p>
            <a:r>
              <a:rPr lang="en-US" dirty="0"/>
              <a:t>the states and found that states of Iowa, Idaho, North Dakota, Nebraska either did not have any defaulters or the number</a:t>
            </a:r>
          </a:p>
          <a:p>
            <a:r>
              <a:rPr lang="en-US" dirty="0"/>
              <a:t>was negligible in comparison with other states.</a:t>
            </a:r>
          </a:p>
        </p:txBody>
      </p:sp>
      <p:sp>
        <p:nvSpPr>
          <p:cNvPr id="6" name="Footer Placeholder 5"/>
          <p:cNvSpPr>
            <a:spLocks noGrp="1"/>
          </p:cNvSpPr>
          <p:nvPr>
            <p:ph type="ftr" sz="quarter" idx="11"/>
          </p:nvPr>
        </p:nvSpPr>
        <p:spPr/>
        <p:txBody>
          <a:bodyPr/>
          <a:lstStyle/>
          <a:p>
            <a:r>
              <a:rPr lang="en-US" smtClean="0"/>
              <a:t>by Anju</a:t>
            </a:r>
            <a:endParaRPr lang="en-US" dirty="0"/>
          </a:p>
        </p:txBody>
      </p:sp>
    </p:spTree>
    <p:extLst>
      <p:ext uri="{BB962C8B-B14F-4D97-AF65-F5344CB8AC3E}">
        <p14:creationId xmlns:p14="http://schemas.microsoft.com/office/powerpoint/2010/main" xmlns="" val="59844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1ADF0BF-1A24-4411-B0F9-17D410FB31DD}"/>
              </a:ext>
            </a:extLst>
          </p:cNvPr>
          <p:cNvPicPr>
            <a:picLocks noChangeAspect="1"/>
          </p:cNvPicPr>
          <p:nvPr/>
        </p:nvPicPr>
        <p:blipFill>
          <a:blip r:embed="rId2" cstate="print"/>
          <a:stretch>
            <a:fillRect/>
          </a:stretch>
        </p:blipFill>
        <p:spPr>
          <a:xfrm>
            <a:off x="653844" y="360009"/>
            <a:ext cx="6555736" cy="4398803"/>
          </a:xfrm>
          <a:prstGeom prst="rect">
            <a:avLst/>
          </a:prstGeom>
        </p:spPr>
      </p:pic>
      <p:pic>
        <p:nvPicPr>
          <p:cNvPr id="3" name="Picture 2">
            <a:extLst>
              <a:ext uri="{FF2B5EF4-FFF2-40B4-BE49-F238E27FC236}">
                <a16:creationId xmlns:a16="http://schemas.microsoft.com/office/drawing/2014/main" xmlns="" id="{E87472C2-95EB-4C83-9F57-6F024E40110F}"/>
              </a:ext>
            </a:extLst>
          </p:cNvPr>
          <p:cNvPicPr>
            <a:picLocks noChangeAspect="1"/>
          </p:cNvPicPr>
          <p:nvPr/>
        </p:nvPicPr>
        <p:blipFill>
          <a:blip r:embed="rId3" cstate="print"/>
          <a:stretch>
            <a:fillRect/>
          </a:stretch>
        </p:blipFill>
        <p:spPr>
          <a:xfrm>
            <a:off x="8045246" y="440173"/>
            <a:ext cx="3492910" cy="5686307"/>
          </a:xfrm>
          <a:prstGeom prst="rect">
            <a:avLst/>
          </a:prstGeom>
        </p:spPr>
      </p:pic>
      <p:sp>
        <p:nvSpPr>
          <p:cNvPr id="5" name="Slide Number Placeholder 4">
            <a:extLst>
              <a:ext uri="{FF2B5EF4-FFF2-40B4-BE49-F238E27FC236}">
                <a16:creationId xmlns:a16="http://schemas.microsoft.com/office/drawing/2014/main" xmlns="" id="{578A086E-6180-4D61-AF7E-6614255DC605}"/>
              </a:ext>
            </a:extLst>
          </p:cNvPr>
          <p:cNvSpPr>
            <a:spLocks noGrp="1"/>
          </p:cNvSpPr>
          <p:nvPr>
            <p:ph type="sldNum" sz="quarter" idx="12"/>
          </p:nvPr>
        </p:nvSpPr>
        <p:spPr/>
        <p:txBody>
          <a:bodyPr/>
          <a:lstStyle/>
          <a:p>
            <a:fld id="{3A98EE3D-8CD1-4C3F-BD1C-C98C9596463C}" type="slidenum">
              <a:rPr lang="en-US" smtClean="0"/>
              <a:pPr/>
              <a:t>8</a:t>
            </a:fld>
            <a:endParaRPr lang="en-US" dirty="0"/>
          </a:p>
        </p:txBody>
      </p:sp>
      <p:sp>
        <p:nvSpPr>
          <p:cNvPr id="6" name="TextBox 5">
            <a:extLst>
              <a:ext uri="{FF2B5EF4-FFF2-40B4-BE49-F238E27FC236}">
                <a16:creationId xmlns:a16="http://schemas.microsoft.com/office/drawing/2014/main" xmlns="" id="{D2C0FA62-11BA-4D9D-8B38-98AC61A8FE16}"/>
              </a:ext>
            </a:extLst>
          </p:cNvPr>
          <p:cNvSpPr txBox="1"/>
          <p:nvPr/>
        </p:nvSpPr>
        <p:spPr>
          <a:xfrm>
            <a:off x="112222" y="5033356"/>
            <a:ext cx="8063345" cy="923330"/>
          </a:xfrm>
          <a:prstGeom prst="rect">
            <a:avLst/>
          </a:prstGeom>
          <a:noFill/>
        </p:spPr>
        <p:txBody>
          <a:bodyPr wrap="square" rtlCol="0">
            <a:spAutoFit/>
          </a:bodyPr>
          <a:lstStyle/>
          <a:p>
            <a:r>
              <a:rPr lang="en-US" dirty="0"/>
              <a:t>We also tried to analyze the type of people who got the maximum number of loans.</a:t>
            </a:r>
          </a:p>
          <a:p>
            <a:r>
              <a:rPr lang="en-US" dirty="0"/>
              <a:t>Surprisingly, it was the group of people who had more than 10 years of work experience were way ahead when it came to taking loans.  </a:t>
            </a:r>
          </a:p>
        </p:txBody>
      </p:sp>
      <p:sp>
        <p:nvSpPr>
          <p:cNvPr id="7" name="Footer Placeholder 6"/>
          <p:cNvSpPr>
            <a:spLocks noGrp="1"/>
          </p:cNvSpPr>
          <p:nvPr>
            <p:ph type="ftr" sz="quarter" idx="11"/>
          </p:nvPr>
        </p:nvSpPr>
        <p:spPr/>
        <p:txBody>
          <a:bodyPr/>
          <a:lstStyle/>
          <a:p>
            <a:r>
              <a:rPr lang="en-US" smtClean="0"/>
              <a:t>by Anju</a:t>
            </a:r>
            <a:endParaRPr lang="en-US" dirty="0"/>
          </a:p>
        </p:txBody>
      </p:sp>
    </p:spTree>
    <p:extLst>
      <p:ext uri="{BB962C8B-B14F-4D97-AF65-F5344CB8AC3E}">
        <p14:creationId xmlns:p14="http://schemas.microsoft.com/office/powerpoint/2010/main" xmlns="" val="81545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A55C3AA-67DE-4691-B41D-E2626334CD36}"/>
              </a:ext>
            </a:extLst>
          </p:cNvPr>
          <p:cNvPicPr>
            <a:picLocks noChangeAspect="1"/>
          </p:cNvPicPr>
          <p:nvPr/>
        </p:nvPicPr>
        <p:blipFill>
          <a:blip r:embed="rId2" cstate="print"/>
          <a:stretch>
            <a:fillRect/>
          </a:stretch>
        </p:blipFill>
        <p:spPr>
          <a:xfrm>
            <a:off x="436085" y="743854"/>
            <a:ext cx="7324874" cy="3911985"/>
          </a:xfrm>
          <a:prstGeom prst="rect">
            <a:avLst/>
          </a:prstGeom>
        </p:spPr>
      </p:pic>
      <p:sp>
        <p:nvSpPr>
          <p:cNvPr id="4" name="Slide Number Placeholder 3">
            <a:extLst>
              <a:ext uri="{FF2B5EF4-FFF2-40B4-BE49-F238E27FC236}">
                <a16:creationId xmlns:a16="http://schemas.microsoft.com/office/drawing/2014/main" xmlns="" id="{D3E64DD5-CFBA-4F7B-91DC-386AF13B2E5C}"/>
              </a:ext>
            </a:extLst>
          </p:cNvPr>
          <p:cNvSpPr>
            <a:spLocks noGrp="1"/>
          </p:cNvSpPr>
          <p:nvPr>
            <p:ph type="sldNum" sz="quarter" idx="12"/>
          </p:nvPr>
        </p:nvSpPr>
        <p:spPr/>
        <p:txBody>
          <a:bodyPr/>
          <a:lstStyle/>
          <a:p>
            <a:fld id="{3A98EE3D-8CD1-4C3F-BD1C-C98C9596463C}" type="slidenum">
              <a:rPr lang="en-US" smtClean="0"/>
              <a:pPr/>
              <a:t>9</a:t>
            </a:fld>
            <a:endParaRPr lang="en-US" dirty="0"/>
          </a:p>
        </p:txBody>
      </p:sp>
      <p:sp>
        <p:nvSpPr>
          <p:cNvPr id="5" name="TextBox 4">
            <a:extLst>
              <a:ext uri="{FF2B5EF4-FFF2-40B4-BE49-F238E27FC236}">
                <a16:creationId xmlns:a16="http://schemas.microsoft.com/office/drawing/2014/main" xmlns="" id="{3CBE3121-B972-4C13-A407-880456F7A856}"/>
              </a:ext>
            </a:extLst>
          </p:cNvPr>
          <p:cNvSpPr txBox="1"/>
          <p:nvPr/>
        </p:nvSpPr>
        <p:spPr>
          <a:xfrm>
            <a:off x="7915541" y="1167938"/>
            <a:ext cx="3959221" cy="2308324"/>
          </a:xfrm>
          <a:prstGeom prst="rect">
            <a:avLst/>
          </a:prstGeom>
          <a:noFill/>
        </p:spPr>
        <p:txBody>
          <a:bodyPr wrap="square" rtlCol="0">
            <a:spAutoFit/>
          </a:bodyPr>
          <a:lstStyle/>
          <a:p>
            <a:r>
              <a:rPr lang="en-US" dirty="0"/>
              <a:t>It really gives immense pleasure to </a:t>
            </a:r>
          </a:p>
          <a:p>
            <a:r>
              <a:rPr lang="en-US" dirty="0"/>
              <a:t>identify and figure out some surprising</a:t>
            </a:r>
          </a:p>
          <a:p>
            <a:r>
              <a:rPr lang="en-US" dirty="0"/>
              <a:t>detail from the data.</a:t>
            </a:r>
          </a:p>
          <a:p>
            <a:r>
              <a:rPr lang="en-US" dirty="0"/>
              <a:t>It was observed that the organization </a:t>
            </a:r>
          </a:p>
          <a:p>
            <a:r>
              <a:rPr lang="en-US" dirty="0"/>
              <a:t>issued very less number of loans on a Tuesday whereas Saturday seemed to be their favorite day for issuing the loans.</a:t>
            </a:r>
          </a:p>
        </p:txBody>
      </p:sp>
      <p:sp>
        <p:nvSpPr>
          <p:cNvPr id="6" name="Footer Placeholder 5"/>
          <p:cNvSpPr>
            <a:spLocks noGrp="1"/>
          </p:cNvSpPr>
          <p:nvPr>
            <p:ph type="ftr" sz="quarter" idx="11"/>
          </p:nvPr>
        </p:nvSpPr>
        <p:spPr/>
        <p:txBody>
          <a:bodyPr/>
          <a:lstStyle/>
          <a:p>
            <a:r>
              <a:rPr lang="en-US" smtClean="0"/>
              <a:t>by Anju</a:t>
            </a:r>
            <a:endParaRPr lang="en-US" dirty="0"/>
          </a:p>
        </p:txBody>
      </p:sp>
    </p:spTree>
    <p:extLst>
      <p:ext uri="{BB962C8B-B14F-4D97-AF65-F5344CB8AC3E}">
        <p14:creationId xmlns:p14="http://schemas.microsoft.com/office/powerpoint/2010/main" xmlns="" val="1753769646"/>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529</Words>
  <Application>Microsoft Office PowerPoint</Application>
  <PresentationFormat>Custom</PresentationFormat>
  <Paragraphs>65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RetrospectVTI</vt:lpstr>
      <vt:lpstr>Credit Risk Analysis</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Gautam Kumar</dc:creator>
  <cp:lastModifiedBy>Anju</cp:lastModifiedBy>
  <cp:revision>14</cp:revision>
  <dcterms:created xsi:type="dcterms:W3CDTF">2020-05-16T16:06:41Z</dcterms:created>
  <dcterms:modified xsi:type="dcterms:W3CDTF">2020-05-17T13:54:09Z</dcterms:modified>
</cp:coreProperties>
</file>