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7"/>
  </p:notesMasterIdLst>
  <p:sldIdLst>
    <p:sldId id="256" r:id="rId4"/>
    <p:sldId id="257" r:id="rId5"/>
    <p:sldId id="258" r:id="rId6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61" r:id="rId18"/>
    <p:sldId id="262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48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1pPr>
    <a:lvl2pPr marL="0" marR="0" indent="0" algn="ctr" defTabSz="8248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2pPr>
    <a:lvl3pPr marL="0" marR="0" indent="0" algn="ctr" defTabSz="8248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3pPr>
    <a:lvl4pPr marL="0" marR="0" indent="0" algn="ctr" defTabSz="8248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4pPr>
    <a:lvl5pPr marL="0" marR="0" indent="0" algn="ctr" defTabSz="8248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5pPr>
    <a:lvl6pPr marL="0" marR="0" indent="0" algn="ctr" defTabSz="8248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6pPr>
    <a:lvl7pPr marL="0" marR="0" indent="0" algn="ctr" defTabSz="8248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7pPr>
    <a:lvl8pPr marL="0" marR="0" indent="0" algn="ctr" defTabSz="8248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8pPr>
    <a:lvl9pPr marL="0" marR="0" indent="0" algn="ctr" defTabSz="8248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1pPr>
    <a:lvl2pPr indent="2286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2pPr>
    <a:lvl3pPr indent="4572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3pPr>
    <a:lvl4pPr indent="6858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4pPr>
    <a:lvl5pPr indent="9144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5pPr>
    <a:lvl6pPr indent="11430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6pPr>
    <a:lvl7pPr indent="13716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7pPr>
    <a:lvl8pPr indent="16002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8pPr>
    <a:lvl9pPr indent="18288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封面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PT2.jpg" descr="PP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文级别 1…"/>
          <p:cNvSpPr txBox="1"/>
          <p:nvPr>
            <p:ph type="body" sz="half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 拷贝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内容.jpg" descr="内容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2" name="标题文本"/>
          <p:cNvSpPr txBox="1"/>
          <p:nvPr>
            <p:ph type="title" hasCustomPrompt="1"/>
          </p:nvPr>
        </p:nvSpPr>
        <p:spPr>
          <a:xfrm>
            <a:off x="1645646" y="2325882"/>
            <a:ext cx="17423452" cy="2837687"/>
          </a:xfrm>
          <a:prstGeom prst="rect">
            <a:avLst/>
          </a:prstGeom>
        </p:spPr>
        <p:txBody>
          <a:bodyPr anchor="t"/>
          <a:lstStyle>
            <a:lvl1pPr algn="l">
              <a:defRPr sz="8400" b="1">
                <a:solidFill>
                  <a:srgbClr val="183D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正文级别 1…"/>
          <p:cNvSpPr txBox="1"/>
          <p:nvPr>
            <p:ph type="body" sz="half" idx="1" hasCustomPrompt="1"/>
          </p:nvPr>
        </p:nvSpPr>
        <p:spPr>
          <a:xfrm>
            <a:off x="1646887" y="5535351"/>
            <a:ext cx="18833192" cy="585476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>
              <a:lnSpc>
                <a:spcPct val="100000"/>
              </a:lnSpc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>
              <a:lnSpc>
                <a:spcPct val="100000"/>
              </a:lnSpc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>
              <a:lnSpc>
                <a:spcPct val="100000"/>
              </a:lnSpc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>
              <a:lnSpc>
                <a:spcPct val="100000"/>
              </a:lnSpc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目录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内容 拷贝.jpg" descr="内容 拷贝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2" name="正文级别 1…"/>
          <p:cNvSpPr txBox="1"/>
          <p:nvPr>
            <p:ph type="body" sz="half" idx="1" hasCustomPrompt="1"/>
          </p:nvPr>
        </p:nvSpPr>
        <p:spPr>
          <a:xfrm>
            <a:off x="1105548" y="4456852"/>
            <a:ext cx="22172904" cy="48925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目       录"/>
          <p:cNvSpPr txBox="1"/>
          <p:nvPr/>
        </p:nvSpPr>
        <p:spPr>
          <a:xfrm>
            <a:off x="1612811" y="1928210"/>
            <a:ext cx="3276204" cy="1200151"/>
          </a:xfrm>
          <a:prstGeom prst="rect">
            <a:avLst/>
          </a:prstGeom>
          <a:ln w="12700">
            <a:miter lim="400000"/>
          </a:ln>
        </p:spPr>
        <p:txBody>
          <a:bodyPr wrap="none" lIns="28575" tIns="28575" rIns="28575" bIns="28575" anchor="ctr">
            <a:spAutoFit/>
          </a:bodyPr>
          <a:lstStyle>
            <a:lvl1pPr>
              <a:defRPr sz="6400" b="1">
                <a:solidFill>
                  <a:srgbClr val="183D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目       录</a:t>
            </a:r>
          </a:p>
        </p:txBody>
      </p:sp>
      <p:sp>
        <p:nvSpPr>
          <p:cNvPr id="54" name="CONTENTS"/>
          <p:cNvSpPr txBox="1"/>
          <p:nvPr/>
        </p:nvSpPr>
        <p:spPr>
          <a:xfrm>
            <a:off x="1085215" y="3042920"/>
            <a:ext cx="4422775" cy="628650"/>
          </a:xfrm>
          <a:prstGeom prst="rect">
            <a:avLst/>
          </a:prstGeom>
          <a:ln w="12700">
            <a:miter lim="400000"/>
          </a:ln>
        </p:spPr>
        <p:txBody>
          <a:bodyPr wrap="square" lIns="28575" tIns="28575" rIns="28575" bIns="28575" anchor="ctr">
            <a:spAutoFit/>
          </a:bodyPr>
          <a:lstStyle/>
          <a:p>
            <a:pPr algn="l">
              <a:lnSpc>
                <a:spcPct val="120000"/>
              </a:lnSpc>
              <a:spcBef>
                <a:spcPts val="5700"/>
              </a:spcBef>
              <a:defRPr sz="3100" cap="all" spc="1795">
                <a:solidFill>
                  <a:srgbClr val="DDDDDD"/>
                </a:solidFill>
                <a:latin typeface="PingFangSC-Regular" panose="020B0400000000000000" charset="-122"/>
                <a:ea typeface="PingFangSC-Regular" panose="020B0400000000000000" charset="-122"/>
                <a:cs typeface="PingFangSC-Regular" panose="020B0400000000000000" charset="-122"/>
                <a:sym typeface="PingFangSC-Regular" panose="020B0400000000000000" charset="-122"/>
              </a:defRPr>
            </a:pPr>
            <a:r>
              <a:rPr sz="2400">
                <a:solidFill>
                  <a:srgbClr val="A7A7A7"/>
                </a:solidFill>
              </a:rPr>
              <a:t>CONTENTS</a:t>
            </a:r>
            <a:r>
              <a:rPr sz="2400"/>
              <a:t> </a:t>
            </a:r>
            <a:endParaRPr sz="2400"/>
          </a:p>
        </p:txBody>
      </p:sp>
      <p:sp>
        <p:nvSpPr>
          <p:cNvPr id="55" name="矩形"/>
          <p:cNvSpPr/>
          <p:nvPr/>
        </p:nvSpPr>
        <p:spPr>
          <a:xfrm>
            <a:off x="1148516" y="2155156"/>
            <a:ext cx="129966" cy="837680"/>
          </a:xfrm>
          <a:prstGeom prst="rect">
            <a:avLst/>
          </a:prstGeom>
          <a:solidFill>
            <a:srgbClr val="E95529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2800">
                <a:solidFill>
                  <a:schemeClr val="accent5">
                    <a:satOff val="-3474"/>
                    <a:lumOff val="25490"/>
                  </a:schemeClr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400"/>
          </a:p>
        </p:txBody>
      </p:sp>
      <p:sp>
        <p:nvSpPr>
          <p:cNvPr id="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内容 拷贝.jpg" descr="内容 拷贝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4" name="正文级别 1…"/>
          <p:cNvSpPr txBox="1"/>
          <p:nvPr>
            <p:ph type="body" idx="1" hasCustomPrompt="1"/>
          </p:nvPr>
        </p:nvSpPr>
        <p:spPr>
          <a:xfrm>
            <a:off x="1359948" y="3840078"/>
            <a:ext cx="18880973" cy="717739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" name="标题文本"/>
          <p:cNvSpPr txBox="1"/>
          <p:nvPr>
            <p:ph type="title" hasCustomPrompt="1"/>
          </p:nvPr>
        </p:nvSpPr>
        <p:spPr>
          <a:xfrm>
            <a:off x="1329026" y="2274976"/>
            <a:ext cx="17159754" cy="1199854"/>
          </a:xfrm>
          <a:prstGeom prst="rect">
            <a:avLst/>
          </a:prstGeom>
        </p:spPr>
        <p:txBody>
          <a:bodyPr anchor="t"/>
          <a:lstStyle>
            <a:lvl1pPr algn="l">
              <a:defRPr sz="6400" b="1">
                <a:solidFill>
                  <a:srgbClr val="183D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PT1.jpg" descr="PP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 拷贝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内容 拷贝.jpg" descr="内容 拷贝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" name="标题文本"/>
          <p:cNvSpPr txBox="1"/>
          <p:nvPr>
            <p:ph type="title" hasCustomPrompt="1"/>
          </p:nvPr>
        </p:nvSpPr>
        <p:spPr>
          <a:xfrm>
            <a:off x="1645646" y="2325882"/>
            <a:ext cx="17084637" cy="2837687"/>
          </a:xfrm>
          <a:prstGeom prst="rect">
            <a:avLst/>
          </a:prstGeom>
        </p:spPr>
        <p:txBody>
          <a:bodyPr anchor="t"/>
          <a:lstStyle>
            <a:lvl1pPr algn="l">
              <a:defRPr sz="8400" b="1">
                <a:solidFill>
                  <a:srgbClr val="183D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half" idx="1" hasCustomPrompt="1"/>
          </p:nvPr>
        </p:nvSpPr>
        <p:spPr>
          <a:xfrm>
            <a:off x="1646887" y="5535351"/>
            <a:ext cx="19012233" cy="585476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>
              <a:lnSpc>
                <a:spcPct val="100000"/>
              </a:lnSpc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>
              <a:lnSpc>
                <a:spcPct val="100000"/>
              </a:lnSpc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>
              <a:lnSpc>
                <a:spcPct val="100000"/>
              </a:lnSpc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>
              <a:lnSpc>
                <a:spcPct val="100000"/>
              </a:lnSpc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文级别 1…"/>
          <p:cNvSpPr txBox="1"/>
          <p:nvPr>
            <p:ph type="body" sz="half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 拷贝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内容.jpg" descr="内容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2" name="标题文本"/>
          <p:cNvSpPr txBox="1"/>
          <p:nvPr>
            <p:ph type="title" hasCustomPrompt="1"/>
          </p:nvPr>
        </p:nvSpPr>
        <p:spPr>
          <a:xfrm>
            <a:off x="1645646" y="2325882"/>
            <a:ext cx="17423452" cy="2837687"/>
          </a:xfrm>
          <a:prstGeom prst="rect">
            <a:avLst/>
          </a:prstGeom>
        </p:spPr>
        <p:txBody>
          <a:bodyPr anchor="t"/>
          <a:lstStyle>
            <a:lvl1pPr algn="l">
              <a:defRPr sz="8400" b="1">
                <a:solidFill>
                  <a:srgbClr val="183D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正文级别 1…"/>
          <p:cNvSpPr txBox="1"/>
          <p:nvPr>
            <p:ph type="body" sz="half" idx="1" hasCustomPrompt="1"/>
          </p:nvPr>
        </p:nvSpPr>
        <p:spPr>
          <a:xfrm>
            <a:off x="1646887" y="5535351"/>
            <a:ext cx="18833192" cy="585476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>
              <a:lnSpc>
                <a:spcPct val="100000"/>
              </a:lnSpc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>
              <a:lnSpc>
                <a:spcPct val="100000"/>
              </a:lnSpc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>
              <a:lnSpc>
                <a:spcPct val="100000"/>
              </a:lnSpc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>
              <a:lnSpc>
                <a:spcPct val="100000"/>
              </a:lnSpc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目录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内容 拷贝.jpg" descr="内容 拷贝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2" name="正文级别 1…"/>
          <p:cNvSpPr txBox="1"/>
          <p:nvPr>
            <p:ph type="body" sz="half" idx="1" hasCustomPrompt="1"/>
          </p:nvPr>
        </p:nvSpPr>
        <p:spPr>
          <a:xfrm>
            <a:off x="1105548" y="4456852"/>
            <a:ext cx="22172904" cy="48925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目       录"/>
          <p:cNvSpPr txBox="1"/>
          <p:nvPr/>
        </p:nvSpPr>
        <p:spPr>
          <a:xfrm>
            <a:off x="1612811" y="1928210"/>
            <a:ext cx="3276204" cy="1200151"/>
          </a:xfrm>
          <a:prstGeom prst="rect">
            <a:avLst/>
          </a:prstGeom>
          <a:ln w="12700">
            <a:miter lim="400000"/>
          </a:ln>
        </p:spPr>
        <p:txBody>
          <a:bodyPr wrap="none" lIns="28575" tIns="28575" rIns="28575" bIns="28575" anchor="ctr">
            <a:spAutoFit/>
          </a:bodyPr>
          <a:lstStyle>
            <a:lvl1pPr>
              <a:defRPr sz="6400" b="1">
                <a:solidFill>
                  <a:srgbClr val="183D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目       录</a:t>
            </a:r>
          </a:p>
        </p:txBody>
      </p:sp>
      <p:sp>
        <p:nvSpPr>
          <p:cNvPr id="54" name="CONTENTS"/>
          <p:cNvSpPr txBox="1"/>
          <p:nvPr/>
        </p:nvSpPr>
        <p:spPr>
          <a:xfrm>
            <a:off x="1085215" y="3042920"/>
            <a:ext cx="4422775" cy="628650"/>
          </a:xfrm>
          <a:prstGeom prst="rect">
            <a:avLst/>
          </a:prstGeom>
          <a:ln w="12700">
            <a:miter lim="400000"/>
          </a:ln>
        </p:spPr>
        <p:txBody>
          <a:bodyPr wrap="square" lIns="28575" tIns="28575" rIns="28575" bIns="28575" anchor="ctr">
            <a:spAutoFit/>
          </a:bodyPr>
          <a:lstStyle/>
          <a:p>
            <a:pPr algn="l">
              <a:lnSpc>
                <a:spcPct val="120000"/>
              </a:lnSpc>
              <a:spcBef>
                <a:spcPts val="5700"/>
              </a:spcBef>
              <a:defRPr sz="3100" cap="all" spc="1795">
                <a:solidFill>
                  <a:srgbClr val="DDDDDD"/>
                </a:solidFill>
                <a:latin typeface="PingFangSC-Regular" panose="020B0400000000000000" charset="-122"/>
                <a:ea typeface="PingFangSC-Regular" panose="020B0400000000000000" charset="-122"/>
                <a:cs typeface="PingFangSC-Regular" panose="020B0400000000000000" charset="-122"/>
                <a:sym typeface="PingFangSC-Regular" panose="020B0400000000000000" charset="-122"/>
              </a:defRPr>
            </a:pPr>
            <a:r>
              <a:rPr>
                <a:solidFill>
                  <a:srgbClr val="A7A7A7"/>
                </a:solidFill>
              </a:rPr>
              <a:t>CONTENTS</a:t>
            </a:r>
            <a:r>
              <a:t> </a:t>
            </a:r>
          </a:p>
        </p:txBody>
      </p:sp>
      <p:sp>
        <p:nvSpPr>
          <p:cNvPr id="55" name="矩形"/>
          <p:cNvSpPr/>
          <p:nvPr/>
        </p:nvSpPr>
        <p:spPr>
          <a:xfrm>
            <a:off x="1148516" y="2155156"/>
            <a:ext cx="129966" cy="837680"/>
          </a:xfrm>
          <a:prstGeom prst="rect">
            <a:avLst/>
          </a:prstGeom>
          <a:solidFill>
            <a:srgbClr val="E95529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2800">
                <a:solidFill>
                  <a:schemeClr val="accent5">
                    <a:satOff val="-3475"/>
                    <a:lumOff val="25490"/>
                  </a:schemeClr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内容 拷贝.jpg" descr="内容 拷贝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4" name="正文级别 1…"/>
          <p:cNvSpPr txBox="1"/>
          <p:nvPr>
            <p:ph type="body" idx="1" hasCustomPrompt="1"/>
          </p:nvPr>
        </p:nvSpPr>
        <p:spPr>
          <a:xfrm>
            <a:off x="1359948" y="3840078"/>
            <a:ext cx="18880973" cy="717739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" name="标题文本"/>
          <p:cNvSpPr txBox="1"/>
          <p:nvPr>
            <p:ph type="title" hasCustomPrompt="1"/>
          </p:nvPr>
        </p:nvSpPr>
        <p:spPr>
          <a:xfrm>
            <a:off x="1329026" y="2274976"/>
            <a:ext cx="17159754" cy="1199854"/>
          </a:xfrm>
          <a:prstGeom prst="rect">
            <a:avLst/>
          </a:prstGeom>
        </p:spPr>
        <p:txBody>
          <a:bodyPr anchor="t"/>
          <a:lstStyle>
            <a:lvl1pPr algn="l">
              <a:defRPr sz="6400" b="1">
                <a:solidFill>
                  <a:srgbClr val="183D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PT1.jpg" descr="PP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封面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PT2.jpg" descr="PP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 拷贝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内容 拷贝.jpg" descr="内容 拷贝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" name="标题文本"/>
          <p:cNvSpPr txBox="1"/>
          <p:nvPr>
            <p:ph type="title" hasCustomPrompt="1"/>
          </p:nvPr>
        </p:nvSpPr>
        <p:spPr>
          <a:xfrm>
            <a:off x="1645646" y="2325882"/>
            <a:ext cx="17084637" cy="2837687"/>
          </a:xfrm>
          <a:prstGeom prst="rect">
            <a:avLst/>
          </a:prstGeom>
        </p:spPr>
        <p:txBody>
          <a:bodyPr anchor="t"/>
          <a:lstStyle>
            <a:lvl1pPr algn="l">
              <a:defRPr sz="8400" b="1">
                <a:solidFill>
                  <a:srgbClr val="183D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half" idx="1" hasCustomPrompt="1"/>
          </p:nvPr>
        </p:nvSpPr>
        <p:spPr>
          <a:xfrm>
            <a:off x="1646887" y="5535351"/>
            <a:ext cx="19012233" cy="585476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>
              <a:lnSpc>
                <a:spcPct val="100000"/>
              </a:lnSpc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>
              <a:lnSpc>
                <a:spcPct val="100000"/>
              </a:lnSpc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>
              <a:lnSpc>
                <a:spcPct val="100000"/>
              </a:lnSpc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>
              <a:lnSpc>
                <a:spcPct val="100000"/>
              </a:lnSpc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2.jpeg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 拷贝.jpg" descr="内容 拷贝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自我介绍"/>
          <p:cNvSpPr txBox="1"/>
          <p:nvPr/>
        </p:nvSpPr>
        <p:spPr>
          <a:xfrm>
            <a:off x="1590388" y="1956061"/>
            <a:ext cx="3321051" cy="1200151"/>
          </a:xfrm>
          <a:prstGeom prst="rect">
            <a:avLst/>
          </a:prstGeom>
          <a:ln w="12700">
            <a:miter lim="400000"/>
          </a:ln>
        </p:spPr>
        <p:txBody>
          <a:bodyPr wrap="none" lIns="28575" tIns="28575" rIns="28575" bIns="28575" anchor="ctr">
            <a:spAutoFit/>
          </a:bodyPr>
          <a:lstStyle>
            <a:lvl1pPr>
              <a:defRPr sz="6400" b="1">
                <a:solidFill>
                  <a:srgbClr val="183D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自我介绍</a:t>
            </a:r>
          </a:p>
        </p:txBody>
      </p:sp>
      <p:sp>
        <p:nvSpPr>
          <p:cNvPr id="4" name="矩形"/>
          <p:cNvSpPr/>
          <p:nvPr/>
        </p:nvSpPr>
        <p:spPr>
          <a:xfrm>
            <a:off x="1148516" y="2155156"/>
            <a:ext cx="129966" cy="837680"/>
          </a:xfrm>
          <a:prstGeom prst="rect">
            <a:avLst/>
          </a:prstGeom>
          <a:solidFill>
            <a:srgbClr val="E95529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2800">
                <a:solidFill>
                  <a:schemeClr val="accent5">
                    <a:satOff val="-3475"/>
                    <a:lumOff val="25490"/>
                  </a:schemeClr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5" name="introduction"/>
          <p:cNvSpPr txBox="1"/>
          <p:nvPr/>
        </p:nvSpPr>
        <p:spPr>
          <a:xfrm>
            <a:off x="1085428" y="3137819"/>
            <a:ext cx="4466008" cy="615951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 anchor="ctr">
            <a:spAutoFit/>
          </a:bodyPr>
          <a:lstStyle>
            <a:lvl1pPr algn="l">
              <a:lnSpc>
                <a:spcPct val="120000"/>
              </a:lnSpc>
              <a:spcBef>
                <a:spcPts val="5700"/>
              </a:spcBef>
              <a:defRPr sz="3100" cap="all" spc="589">
                <a:solidFill>
                  <a:srgbClr val="A7A7A7"/>
                </a:solidFill>
                <a:latin typeface="PingFangSC-Regular" panose="020B0400000000000000" charset="-122"/>
                <a:ea typeface="PingFangSC-Regular" panose="020B0400000000000000" charset="-122"/>
                <a:cs typeface="PingFangSC-Regular" panose="020B0400000000000000" charset="-122"/>
                <a:sym typeface="PingFangSC-Regular" panose="020B0400000000000000" charset="-122"/>
              </a:defRPr>
            </a:lvl1pPr>
          </a:lstStyle>
          <a:p>
            <a:r>
              <a:t>introduction</a:t>
            </a:r>
          </a:p>
        </p:txBody>
      </p:sp>
      <p:sp>
        <p:nvSpPr>
          <p:cNvPr id="6" name="正文级别 1…"/>
          <p:cNvSpPr txBox="1"/>
          <p:nvPr>
            <p:ph type="body" idx="1"/>
          </p:nvPr>
        </p:nvSpPr>
        <p:spPr>
          <a:xfrm>
            <a:off x="1159209" y="4528523"/>
            <a:ext cx="22065582" cy="4456014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标题文本"/>
          <p:cNvSpPr txBox="1"/>
          <p:nvPr>
            <p:ph type="title"/>
          </p:nvPr>
        </p:nvSpPr>
        <p:spPr>
          <a:xfrm>
            <a:off x="3653366" y="1338865"/>
            <a:ext cx="19507201" cy="3738945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8" name="幻灯片编号"/>
          <p:cNvSpPr txBox="1"/>
          <p:nvPr>
            <p:ph type="sldNum" sz="quarter" idx="2"/>
          </p:nvPr>
        </p:nvSpPr>
        <p:spPr>
          <a:xfrm>
            <a:off x="12026401" y="10358436"/>
            <a:ext cx="324054" cy="329920"/>
          </a:xfrm>
          <a:prstGeom prst="rect">
            <a:avLst/>
          </a:prstGeom>
          <a:ln w="12700">
            <a:miter lim="400000"/>
          </a:ln>
        </p:spPr>
        <p:txBody>
          <a:bodyPr wrap="none" lIns="28575" tIns="28575" rIns="28575" bIns="28575">
            <a:spAutoFit/>
          </a:bodyPr>
          <a:lstStyle>
            <a:lvl1pPr>
              <a:defRPr sz="1800">
                <a:solidFill>
                  <a:srgbClr val="FFFFFF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1pPr>
      <a:lvl2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2pPr>
      <a:lvl3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3pPr>
      <a:lvl4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4pPr>
      <a:lvl5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5pPr>
      <a:lvl6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6pPr>
      <a:lvl7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7pPr>
      <a:lvl8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8pPr>
      <a:lvl9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9pPr>
    </p:titleStyle>
    <p:bodyStyle>
      <a:lvl1pPr marL="0" marR="0" indent="0" algn="l" defTabSz="824865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535353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1pPr>
      <a:lvl2pPr marL="0" marR="0" indent="0" algn="l" defTabSz="824865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535353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2pPr>
      <a:lvl3pPr marL="0" marR="0" indent="0" algn="l" defTabSz="824865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535353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3pPr>
      <a:lvl4pPr marL="0" marR="0" indent="0" algn="l" defTabSz="824865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535353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4pPr>
      <a:lvl5pPr marL="0" marR="0" indent="0" algn="l" defTabSz="824865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535353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5pPr>
      <a:lvl6pPr marL="0" marR="0" indent="0" algn="l" defTabSz="824865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535353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6pPr>
      <a:lvl7pPr marL="0" marR="0" indent="0" algn="l" defTabSz="824865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535353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7pPr>
      <a:lvl8pPr marL="0" marR="0" indent="0" algn="l" defTabSz="824865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535353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8pPr>
      <a:lvl9pPr marL="0" marR="0" indent="0" algn="l" defTabSz="824865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535353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9pPr>
    </p:bodyStyle>
    <p:otherStyle>
      <a:lvl1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 拷贝.jpg" descr="内容 拷贝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自我介绍"/>
          <p:cNvSpPr txBox="1"/>
          <p:nvPr/>
        </p:nvSpPr>
        <p:spPr>
          <a:xfrm>
            <a:off x="1590388" y="1956061"/>
            <a:ext cx="3321051" cy="1200151"/>
          </a:xfrm>
          <a:prstGeom prst="rect">
            <a:avLst/>
          </a:prstGeom>
          <a:ln w="12700">
            <a:miter lim="400000"/>
          </a:ln>
        </p:spPr>
        <p:txBody>
          <a:bodyPr wrap="none" lIns="28575" tIns="28575" rIns="28575" bIns="28575" anchor="ctr">
            <a:spAutoFit/>
          </a:bodyPr>
          <a:lstStyle>
            <a:lvl1pPr>
              <a:defRPr sz="6400" b="1">
                <a:solidFill>
                  <a:srgbClr val="183D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自我介绍</a:t>
            </a:r>
          </a:p>
        </p:txBody>
      </p:sp>
      <p:sp>
        <p:nvSpPr>
          <p:cNvPr id="4" name="矩形"/>
          <p:cNvSpPr/>
          <p:nvPr/>
        </p:nvSpPr>
        <p:spPr>
          <a:xfrm>
            <a:off x="1148516" y="2155156"/>
            <a:ext cx="129966" cy="837680"/>
          </a:xfrm>
          <a:prstGeom prst="rect">
            <a:avLst/>
          </a:prstGeom>
          <a:solidFill>
            <a:srgbClr val="E95529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2800">
                <a:solidFill>
                  <a:schemeClr val="accent5">
                    <a:satOff val="-3474"/>
                    <a:lumOff val="25490"/>
                  </a:schemeClr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400"/>
          </a:p>
        </p:txBody>
      </p:sp>
      <p:sp>
        <p:nvSpPr>
          <p:cNvPr id="5" name="introduction"/>
          <p:cNvSpPr txBox="1"/>
          <p:nvPr/>
        </p:nvSpPr>
        <p:spPr>
          <a:xfrm>
            <a:off x="1085428" y="3137819"/>
            <a:ext cx="4466008" cy="615951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 anchor="ctr">
            <a:spAutoFit/>
          </a:bodyPr>
          <a:lstStyle>
            <a:lvl1pPr algn="l">
              <a:lnSpc>
                <a:spcPct val="120000"/>
              </a:lnSpc>
              <a:spcBef>
                <a:spcPts val="5700"/>
              </a:spcBef>
              <a:defRPr sz="3100" cap="all" spc="589">
                <a:solidFill>
                  <a:srgbClr val="A7A7A7"/>
                </a:solidFill>
                <a:latin typeface="PingFangSC-Regular" panose="020B0400000000000000" charset="-122"/>
                <a:ea typeface="PingFangSC-Regular" panose="020B0400000000000000" charset="-122"/>
                <a:cs typeface="PingFangSC-Regular" panose="020B0400000000000000" charset="-122"/>
                <a:sym typeface="PingFangSC-Regular" panose="020B0400000000000000" charset="-122"/>
              </a:defRPr>
            </a:lvl1pPr>
          </a:lstStyle>
          <a:p>
            <a:r>
              <a:t>introduction</a:t>
            </a:r>
          </a:p>
        </p:txBody>
      </p:sp>
      <p:sp>
        <p:nvSpPr>
          <p:cNvPr id="6" name="正文级别 1…"/>
          <p:cNvSpPr txBox="1"/>
          <p:nvPr>
            <p:ph type="body" idx="1"/>
          </p:nvPr>
        </p:nvSpPr>
        <p:spPr>
          <a:xfrm>
            <a:off x="1159209" y="4528523"/>
            <a:ext cx="22065582" cy="4456014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标题文本"/>
          <p:cNvSpPr txBox="1"/>
          <p:nvPr>
            <p:ph type="title"/>
          </p:nvPr>
        </p:nvSpPr>
        <p:spPr>
          <a:xfrm>
            <a:off x="3653366" y="1338865"/>
            <a:ext cx="19507201" cy="3738945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8" name="幻灯片编号"/>
          <p:cNvSpPr txBox="1"/>
          <p:nvPr>
            <p:ph type="sldNum" sz="quarter" idx="2"/>
          </p:nvPr>
        </p:nvSpPr>
        <p:spPr>
          <a:xfrm>
            <a:off x="12026401" y="10358436"/>
            <a:ext cx="324054" cy="329920"/>
          </a:xfrm>
          <a:prstGeom prst="rect">
            <a:avLst/>
          </a:prstGeom>
          <a:ln w="12700">
            <a:miter lim="400000"/>
          </a:ln>
        </p:spPr>
        <p:txBody>
          <a:bodyPr wrap="none" lIns="28575" tIns="28575" rIns="28575" bIns="28575">
            <a:spAutoFit/>
          </a:bodyPr>
          <a:lstStyle>
            <a:lvl1pPr>
              <a:defRPr sz="1800">
                <a:solidFill>
                  <a:srgbClr val="FFFFFF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 spd="med"/>
  <p:txStyles>
    <p:titleStyle>
      <a:lvl1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1pPr>
      <a:lvl2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2pPr>
      <a:lvl3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3pPr>
      <a:lvl4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4pPr>
      <a:lvl5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5pPr>
      <a:lvl6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6pPr>
      <a:lvl7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7pPr>
      <a:lvl8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8pPr>
      <a:lvl9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9pPr>
    </p:titleStyle>
    <p:bodyStyle>
      <a:lvl1pPr marL="0" marR="0" indent="0" algn="l" defTabSz="824865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535353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1pPr>
      <a:lvl2pPr marL="0" marR="0" indent="0" algn="l" defTabSz="824865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535353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2pPr>
      <a:lvl3pPr marL="0" marR="0" indent="0" algn="l" defTabSz="824865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535353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3pPr>
      <a:lvl4pPr marL="0" marR="0" indent="0" algn="l" defTabSz="824865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535353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4pPr>
      <a:lvl5pPr marL="0" marR="0" indent="0" algn="l" defTabSz="824865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535353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5pPr>
      <a:lvl6pPr marL="0" marR="0" indent="0" algn="l" defTabSz="824865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535353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6pPr>
      <a:lvl7pPr marL="0" marR="0" indent="0" algn="l" defTabSz="824865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535353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7pPr>
      <a:lvl8pPr marL="0" marR="0" indent="0" algn="l" defTabSz="824865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535353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8pPr>
      <a:lvl9pPr marL="0" marR="0" indent="0" algn="l" defTabSz="824865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535353"/>
          </a:solidFill>
          <a:uFillTx/>
          <a:latin typeface="FZLanTingHei-R-GBK"/>
          <a:ea typeface="FZLanTingHei-R-GBK"/>
          <a:cs typeface="FZLanTingHei-R-GBK"/>
          <a:sym typeface="FZLanTingHei-R-GBK"/>
        </a:defRPr>
      </a:lvl9pPr>
    </p:bodyStyle>
    <p:otherStyle>
      <a:lvl1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连按此项以编辑"/>
          <p:cNvSpPr txBox="1"/>
          <p:nvPr>
            <p:ph type="body" idx="1"/>
          </p:nvPr>
        </p:nvSpPr>
        <p:spPr>
          <a:xfrm>
            <a:off x="1360170" y="3839845"/>
            <a:ext cx="21539200" cy="81470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Arial" panose="020B0604020202090204" pitchFamily="34" charset="0"/>
            </a:pPr>
            <a:r>
              <a:rPr lang="zh-CN" altLang="en-US" sz="4000">
                <a:ea typeface="宋体" charset="0"/>
              </a:rPr>
              <a:t>收获：</a:t>
            </a:r>
            <a:endParaRPr lang="zh-CN" altLang="en-US" sz="4000">
              <a:ea typeface="宋体" charset="0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公司级的技术认可、</a:t>
            </a:r>
            <a:r>
              <a:rPr lang="en-US" altLang="zh-CN" sz="4000">
                <a:ea typeface="宋体" charset="0"/>
              </a:rPr>
              <a:t>Leadership</a:t>
            </a:r>
            <a:r>
              <a:rPr lang="zh-CN" altLang="en-US" sz="4000">
                <a:ea typeface="宋体" charset="0"/>
              </a:rPr>
              <a:t>；</a:t>
            </a:r>
            <a:endParaRPr lang="zh-CN" altLang="en-US" sz="4000">
              <a:ea typeface="宋体" charset="0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en-US" altLang="zh-CN" sz="4000">
                <a:ea typeface="宋体" charset="0"/>
              </a:rPr>
              <a:t>EP </a:t>
            </a:r>
            <a:r>
              <a:rPr lang="zh-CN" altLang="en-US" sz="4000">
                <a:ea typeface="宋体" charset="0"/>
              </a:rPr>
              <a:t>团队组建；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借势、推广；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en-US" altLang="zh-CN" sz="4000">
                <a:ea typeface="宋体" charset="0"/>
              </a:rPr>
              <a:t>Result First</a:t>
            </a:r>
            <a:r>
              <a:rPr lang="zh-CN" altLang="en-US" sz="4000">
                <a:ea typeface="宋体" charset="0"/>
              </a:rPr>
              <a:t>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怎么做一个好的技术平台；</a:t>
            </a:r>
            <a:endParaRPr lang="zh-CN" altLang="en-US" sz="4000">
              <a:ea typeface="宋体" charset="0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独立思考的重要性；</a:t>
            </a:r>
            <a:endParaRPr lang="zh-CN" altLang="en-US" sz="4000">
              <a:ea typeface="宋体" charset="0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业务优先，再技术规划；</a:t>
            </a:r>
            <a:endParaRPr lang="zh-CN" altLang="en-US" sz="4000">
              <a:ea typeface="宋体" charset="0"/>
            </a:endParaRPr>
          </a:p>
          <a:p>
            <a:pPr>
              <a:buFont typeface="Arial" panose="020B0604020202090204" pitchFamily="34" charset="0"/>
            </a:pPr>
            <a:r>
              <a:rPr lang="en-US" altLang="zh-CN" sz="4400">
                <a:solidFill>
                  <a:schemeClr val="accent2"/>
                </a:solidFill>
                <a:ea typeface="宋体" charset="0"/>
              </a:rPr>
              <a:t>2018</a:t>
            </a:r>
            <a:r>
              <a:rPr lang="zh-CN" altLang="en-US" sz="4400">
                <a:solidFill>
                  <a:schemeClr val="accent2"/>
                </a:solidFill>
                <a:ea typeface="宋体" charset="0"/>
              </a:rPr>
              <a:t>年底，比较顺利的完成了网易漫画的业务合并，开始新的思考。</a:t>
            </a:r>
            <a:endParaRPr lang="zh-CN" altLang="en-US" sz="4400">
              <a:solidFill>
                <a:schemeClr val="accent2"/>
              </a:solidFill>
              <a:ea typeface="宋体" charset="0"/>
            </a:endParaRPr>
          </a:p>
        </p:txBody>
      </p:sp>
      <p:sp>
        <p:nvSpPr>
          <p:cNvPr id="92" name="连按此项以编辑"/>
          <p:cNvSpPr txBox="1"/>
          <p:nvPr>
            <p:ph type="title"/>
          </p:nvPr>
        </p:nvSpPr>
        <p:spPr>
          <a:xfrm>
            <a:off x="1329026" y="2274976"/>
            <a:ext cx="21539141" cy="1199854"/>
          </a:xfrm>
          <a:prstGeom prst="rect">
            <a:avLst/>
          </a:prstGeom>
        </p:spPr>
        <p:txBody>
          <a:bodyPr/>
          <a:lstStyle/>
          <a:p>
            <a:pPr defTabSz="816610">
              <a:defRPr sz="6300"/>
            </a:pPr>
            <a:r>
              <a:rPr lang="zh-CN"/>
              <a:t>时间线</a:t>
            </a:r>
            <a:r>
              <a:rPr lang="en-US" altLang="zh-CN"/>
              <a:t>2</a:t>
            </a:r>
            <a:r>
              <a:rPr lang="zh-CN" altLang="en-US">
                <a:ea typeface="宋体" charset="0"/>
              </a:rPr>
              <a:t>：总结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/>
          <p:nvPr>
            <p:ph type="body" sz="half" idx="1"/>
          </p:nvPr>
        </p:nvSpPr>
        <p:spPr/>
        <p:txBody>
          <a:bodyPr/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800"/>
              <a:t>加入创业公司</a:t>
            </a:r>
            <a:endParaRPr lang="zh-CN" altLang="en-US" sz="480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800"/>
              <a:t>挑战自我</a:t>
            </a:r>
            <a:endParaRPr lang="zh-CN" altLang="en-US" sz="480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800" b="1"/>
              <a:t>战神归来</a:t>
            </a:r>
            <a:endParaRPr lang="zh-CN" altLang="en-US" sz="480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800"/>
              <a:t>总结和反思</a:t>
            </a:r>
            <a:endParaRPr lang="zh-CN" altLang="en-US" sz="480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连按此项以编辑"/>
          <p:cNvSpPr txBox="1"/>
          <p:nvPr>
            <p:ph type="body" idx="1"/>
          </p:nvPr>
        </p:nvSpPr>
        <p:spPr>
          <a:xfrm>
            <a:off x="1360170" y="3839845"/>
            <a:ext cx="21539200" cy="814705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r>
              <a:rPr lang="zh-CN" altLang="en-US" sz="4400">
                <a:solidFill>
                  <a:schemeClr val="accent2"/>
                </a:solidFill>
              </a:rPr>
              <a:t>不断挑战自我，找到公司的瓶颈点，重新出发，接管了整个大数据平台。</a:t>
            </a:r>
            <a:endParaRPr lang="zh-CN" altLang="en-US">
              <a:ea typeface="宋体" charset="0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新的技术方向领域，如何快速吃透；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快速阅读技术领域的 </a:t>
            </a:r>
            <a:r>
              <a:rPr lang="en-US" altLang="zh-CN" sz="4000">
                <a:ea typeface="宋体" charset="0"/>
              </a:rPr>
              <a:t>Paper</a:t>
            </a:r>
            <a:r>
              <a:rPr lang="zh-CN" altLang="en-US" sz="4000">
                <a:ea typeface="宋体" charset="0"/>
              </a:rPr>
              <a:t>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多请教比较厉害的下属、同事；</a:t>
            </a:r>
            <a:endParaRPr lang="zh-CN" altLang="en-US" sz="4000">
              <a:ea typeface="宋体" charset="0"/>
            </a:endParaRPr>
          </a:p>
          <a:p>
            <a:pPr marL="571500" lvl="0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团队的组建；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找行业里最优秀的人才；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做有温度的招聘、杀伐果断；</a:t>
            </a:r>
            <a:endParaRPr lang="zh-CN" altLang="en-US" sz="4000">
              <a:ea typeface="宋体" charset="0"/>
            </a:endParaRPr>
          </a:p>
          <a:p>
            <a:pPr marL="571500" lvl="0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技术团队的管理，不仅仅是管理，更是技术管理，是威严、威信更是 </a:t>
            </a:r>
            <a:r>
              <a:rPr lang="en-US" altLang="zh-CN" sz="4000">
                <a:ea typeface="宋体" charset="0"/>
              </a:rPr>
              <a:t>Leadership</a:t>
            </a:r>
            <a:r>
              <a:rPr lang="zh-CN" altLang="en-US" sz="4000">
                <a:ea typeface="宋体" charset="0"/>
              </a:rPr>
              <a:t>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做技术规划和战略；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结合公司的管理机制、</a:t>
            </a:r>
            <a:r>
              <a:rPr lang="en-US" altLang="zh-CN" sz="4000">
                <a:ea typeface="宋体" charset="0"/>
              </a:rPr>
              <a:t>HRBP </a:t>
            </a:r>
            <a:r>
              <a:rPr lang="zh-CN" altLang="en-US" sz="4000">
                <a:ea typeface="宋体" charset="0"/>
              </a:rPr>
              <a:t>来展开，参考阿里管理三板斧，“揪头发”、“照镜子”和“闻味道”；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endParaRPr lang="zh-CN" altLang="en-US" sz="4000">
              <a:ea typeface="宋体" charset="0"/>
            </a:endParaRPr>
          </a:p>
          <a:p>
            <a:pPr>
              <a:buFont typeface="Arial" panose="020B0604020202090204" pitchFamily="34" charset="0"/>
            </a:pPr>
            <a:endParaRPr lang="zh-CN" altLang="en-US">
              <a:ea typeface="宋体" charset="0"/>
              <a:sym typeface="+mn-ea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endParaRPr lang="zh-CN" altLang="en-US">
              <a:ea typeface="宋体" charset="0"/>
            </a:endParaRPr>
          </a:p>
        </p:txBody>
      </p:sp>
      <p:sp>
        <p:nvSpPr>
          <p:cNvPr id="92" name="连按此项以编辑"/>
          <p:cNvSpPr txBox="1"/>
          <p:nvPr>
            <p:ph type="title"/>
          </p:nvPr>
        </p:nvSpPr>
        <p:spPr>
          <a:xfrm>
            <a:off x="1329026" y="2274976"/>
            <a:ext cx="21539141" cy="1199854"/>
          </a:xfrm>
          <a:prstGeom prst="rect">
            <a:avLst/>
          </a:prstGeom>
        </p:spPr>
        <p:txBody>
          <a:bodyPr/>
          <a:lstStyle/>
          <a:p>
            <a:pPr defTabSz="816610">
              <a:defRPr sz="6300"/>
            </a:pPr>
            <a:r>
              <a:rPr lang="zh-CN"/>
              <a:t>时间线</a:t>
            </a:r>
            <a:r>
              <a:rPr lang="en-US" altLang="zh-CN"/>
              <a:t>3</a:t>
            </a:r>
            <a:r>
              <a:rPr lang="zh-CN" altLang="en-US">
                <a:ea typeface="宋体" charset="0"/>
              </a:rPr>
              <a:t>：战神归来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/>
          <p:nvPr>
            <p:ph type="body" sz="half" idx="1"/>
          </p:nvPr>
        </p:nvSpPr>
        <p:spPr/>
        <p:txBody>
          <a:bodyPr/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800"/>
              <a:t>加入创业公司</a:t>
            </a:r>
            <a:endParaRPr lang="zh-CN" altLang="en-US" sz="480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800"/>
              <a:t>挑战自我</a:t>
            </a:r>
            <a:endParaRPr lang="zh-CN" altLang="en-US" sz="480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800"/>
              <a:t>战神归来</a:t>
            </a:r>
            <a:endParaRPr lang="zh-CN" altLang="en-US" sz="480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800" b="1"/>
              <a:t>总结和反思</a:t>
            </a:r>
            <a:endParaRPr lang="zh-CN" altLang="en-US" sz="4800" b="1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正文"/>
          <p:cNvSpPr txBox="1"/>
          <p:nvPr>
            <p:ph type="body" idx="1"/>
          </p:nvPr>
        </p:nvSpPr>
        <p:spPr>
          <a:xfrm>
            <a:off x="1359948" y="3840078"/>
            <a:ext cx="21664104" cy="7177398"/>
          </a:xfrm>
          <a:prstGeom prst="rect">
            <a:avLst/>
          </a:prstGeo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sz="4400"/>
              <a:t>职业、职位起起伏伏，任何阶段都要关注个人成长，关注结果，抓住机会；</a:t>
            </a:r>
            <a:endParaRPr lang="zh-CN" sz="440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sz="4400"/>
              <a:t>当你很忙碌的时候，你的管理工作一定出了问题；</a:t>
            </a:r>
            <a:endParaRPr lang="zh-CN" sz="440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sz="4400"/>
              <a:t>管理上的收放自如；</a:t>
            </a:r>
            <a:endParaRPr lang="zh-CN" sz="4400"/>
          </a:p>
        </p:txBody>
      </p:sp>
      <p:sp>
        <p:nvSpPr>
          <p:cNvPr id="95" name="总结（you can take away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6610">
              <a:defRPr sz="6335"/>
            </a:lvl1pPr>
          </a:lstStyle>
          <a:p>
            <a:r>
              <a:t>总结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/>
              <a:t>业务高速变化</a:t>
            </a:r>
            <a:br>
              <a:rPr lang="zh-CN"/>
            </a:br>
            <a:r>
              <a:rPr lang="zh-CN"/>
              <a:t>如何做好技术管理和架构设计</a:t>
            </a:r>
            <a:endParaRPr lang="zh-CN"/>
          </a:p>
        </p:txBody>
      </p:sp>
      <p:sp>
        <p:nvSpPr>
          <p:cNvPr id="85" name="正文"/>
          <p:cNvSpPr txBox="1"/>
          <p:nvPr>
            <p:ph type="body" sz="half" idx="1"/>
          </p:nvPr>
        </p:nvSpPr>
        <p:spPr>
          <a:xfrm>
            <a:off x="1645617" y="5535351"/>
            <a:ext cx="18833192" cy="5854767"/>
          </a:xfrm>
          <a:prstGeom prst="rect">
            <a:avLst/>
          </a:prstGeom>
        </p:spPr>
        <p:txBody>
          <a:bodyPr/>
          <a:lstStyle/>
          <a:p>
            <a:r>
              <a:rPr lang="zh-CN"/>
              <a:t>毛剑 </a:t>
            </a:r>
            <a:r>
              <a:rPr lang="en-US" altLang="zh-CN"/>
              <a:t>bilibili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连按此项以编辑"/>
          <p:cNvSpPr txBox="1"/>
          <p:nvPr>
            <p:ph type="body" sz="half" idx="1"/>
          </p:nvPr>
        </p:nvSpPr>
        <p:spPr>
          <a:xfrm>
            <a:off x="1159510" y="4528820"/>
            <a:ext cx="22064980" cy="747649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/>
              <a:t>近十年的服务端研发经验，擅长高性能、高可用的服务端研发，熟悉Go语言。</a:t>
            </a:r>
            <a:endParaRPr lang="en-US"/>
          </a:p>
          <a:p>
            <a:r>
              <a:rPr lang="en-US"/>
              <a:t>参与了大型互联网公司的巨石架构到微服务的完整转型，具有丰富的 devops 经验，实现落地了完整的 CICD，分布式增量编译</a:t>
            </a:r>
            <a:r>
              <a:rPr lang="zh-CN" altLang="en-US"/>
              <a:t>平台</a:t>
            </a:r>
            <a:r>
              <a:rPr lang="zh-CN" altLang="en-US">
                <a:ea typeface="宋体" charset="0"/>
              </a:rPr>
              <a:t>，</a:t>
            </a:r>
            <a:r>
              <a:rPr lang="zh-CN" altLang="en-US"/>
              <a:t>现在负责数据平台，加入到了大数据体系的怀抱。</a:t>
            </a:r>
            <a:endParaRPr lang="en-US"/>
          </a:p>
          <a:p>
            <a:r>
              <a:rPr lang="en-US"/>
              <a:t>开源业内比较有影响力的项目：</a:t>
            </a:r>
            <a:endParaRPr lang="en-US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en-US"/>
              <a:t>goim https://github.com/Terry-Mao/goim 分布式IM长连接广播服务；</a:t>
            </a:r>
            <a:endParaRPr lang="en-US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en-US"/>
              <a:t>bfs https://github.com/Terry-Mao/bfs 分布式小文件存储；</a:t>
            </a:r>
            <a:endParaRPr lang="en-US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en-US"/>
              <a:t>Kratos https://github.com/go-kratos/kratos go 微服务框架；</a:t>
            </a:r>
            <a:endParaRPr lang="en-US"/>
          </a:p>
          <a:p>
            <a:pPr marL="571500" indent="-571500"/>
            <a:r>
              <a:rPr lang="en-US"/>
              <a:t>多次参加社区分享以及演讲，QCon、ArchSummit、Gopher China，GITC上分享过微服务架构设计等主题。</a:t>
            </a:r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/>
          <p:nvPr>
            <p:ph type="body" sz="half" idx="1"/>
          </p:nvPr>
        </p:nvSpPr>
        <p:spPr/>
        <p:txBody>
          <a:bodyPr/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800" b="1"/>
              <a:t>加入创业公司</a:t>
            </a:r>
            <a:endParaRPr lang="zh-CN" altLang="en-US" sz="480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800"/>
              <a:t>挑战自我</a:t>
            </a:r>
            <a:endParaRPr lang="zh-CN" altLang="en-US" sz="480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800"/>
              <a:t>战神归来</a:t>
            </a:r>
            <a:endParaRPr lang="zh-CN" altLang="en-US" sz="480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800"/>
              <a:t>总结和反思</a:t>
            </a:r>
            <a:endParaRPr lang="zh-CN" altLang="en-US" sz="480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连按此项以编辑"/>
          <p:cNvSpPr txBox="1"/>
          <p:nvPr>
            <p:ph type="body" idx="1"/>
          </p:nvPr>
        </p:nvSpPr>
        <p:spPr>
          <a:xfrm>
            <a:off x="1360170" y="3839845"/>
            <a:ext cx="21539200" cy="8147050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r>
              <a:rPr lang="en-US" sz="4400">
                <a:solidFill>
                  <a:schemeClr val="accent2"/>
                </a:solidFill>
              </a:rPr>
              <a:t>2015</a:t>
            </a:r>
            <a:r>
              <a:rPr lang="zh-CN" altLang="en-US" sz="4400">
                <a:solidFill>
                  <a:schemeClr val="accent2"/>
                </a:solidFill>
              </a:rPr>
              <a:t>年，我加入了一家创业公司 </a:t>
            </a:r>
            <a:r>
              <a:rPr lang="en-US" altLang="zh-CN" sz="4400">
                <a:solidFill>
                  <a:schemeClr val="accent2"/>
                </a:solidFill>
              </a:rPr>
              <a:t>bilibili</a:t>
            </a:r>
            <a:r>
              <a:rPr lang="zh-CN" altLang="en-US" sz="4400">
                <a:solidFill>
                  <a:schemeClr val="accent2"/>
                </a:solidFill>
                <a:ea typeface="宋体" charset="0"/>
              </a:rPr>
              <a:t>，带着满腔热血。</a:t>
            </a:r>
            <a:endParaRPr lang="zh-CN" altLang="en-US">
              <a:ea typeface="宋体" charset="0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完全陌生的内容行业；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自己先变成用户，了解业务；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融入到老同事中；</a:t>
            </a:r>
            <a:endParaRPr lang="zh-CN" altLang="en-US" sz="4000">
              <a:ea typeface="宋体" charset="0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业务和技术债务都比较多；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技术选型 </a:t>
            </a:r>
            <a:r>
              <a:rPr lang="en-US" altLang="zh-CN" sz="4000">
                <a:ea typeface="宋体" charset="0"/>
              </a:rPr>
              <a:t>+ </a:t>
            </a:r>
            <a:r>
              <a:rPr lang="zh-CN" altLang="en-US" sz="4000">
                <a:ea typeface="宋体" charset="0"/>
              </a:rPr>
              <a:t>重构 </a:t>
            </a:r>
            <a:r>
              <a:rPr lang="en-US" altLang="zh-CN" sz="4000">
                <a:ea typeface="宋体" charset="0"/>
              </a:rPr>
              <a:t>+ </a:t>
            </a:r>
            <a:r>
              <a:rPr lang="zh-CN" altLang="en-US" sz="4000">
                <a:ea typeface="宋体" charset="0"/>
              </a:rPr>
              <a:t>业务迭代；</a:t>
            </a:r>
            <a:endParaRPr lang="zh-CN" altLang="en-US" sz="4000">
              <a:ea typeface="宋体" charset="0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  <a:sym typeface="+mn-ea"/>
              </a:rPr>
              <a:t>技术团队和体系不成熟；</a:t>
            </a:r>
            <a:endParaRPr lang="zh-CN" altLang="en-US" sz="4000">
              <a:ea typeface="宋体" charset="0"/>
              <a:sym typeface="+mn-ea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zh-CN" altLang="en-US">
                <a:ea typeface="宋体" charset="0"/>
                <a:sym typeface="+mn-ea"/>
              </a:rPr>
              <a:t>先找熟悉的人；</a:t>
            </a:r>
            <a:endParaRPr lang="zh-CN" altLang="en-US">
              <a:ea typeface="宋体" charset="0"/>
              <a:sym typeface="+mn-ea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zh-CN" altLang="en-US">
                <a:ea typeface="宋体" charset="0"/>
                <a:sym typeface="+mn-ea"/>
              </a:rPr>
              <a:t>亲手培养；</a:t>
            </a:r>
            <a:endParaRPr lang="zh-CN" altLang="en-US">
              <a:ea typeface="宋体" charset="0"/>
            </a:endParaRPr>
          </a:p>
        </p:txBody>
      </p:sp>
      <p:sp>
        <p:nvSpPr>
          <p:cNvPr id="92" name="连按此项以编辑"/>
          <p:cNvSpPr txBox="1"/>
          <p:nvPr>
            <p:ph type="title"/>
          </p:nvPr>
        </p:nvSpPr>
        <p:spPr>
          <a:xfrm>
            <a:off x="1329026" y="2274976"/>
            <a:ext cx="21539141" cy="1199854"/>
          </a:xfrm>
          <a:prstGeom prst="rect">
            <a:avLst/>
          </a:prstGeom>
        </p:spPr>
        <p:txBody>
          <a:bodyPr/>
          <a:lstStyle/>
          <a:p>
            <a:pPr defTabSz="816610">
              <a:defRPr sz="6300"/>
            </a:pPr>
            <a:r>
              <a:rPr lang="zh-CN"/>
              <a:t>时间线</a:t>
            </a:r>
            <a:r>
              <a:rPr lang="en-US" altLang="zh-CN"/>
              <a:t>1</a:t>
            </a:r>
            <a:r>
              <a:rPr lang="zh-CN" altLang="en-US">
                <a:ea typeface="宋体" charset="0"/>
              </a:rPr>
              <a:t>：加入创业公司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连按此项以编辑"/>
          <p:cNvSpPr txBox="1"/>
          <p:nvPr>
            <p:ph type="body" idx="1"/>
          </p:nvPr>
        </p:nvSpPr>
        <p:spPr>
          <a:xfrm>
            <a:off x="1360170" y="3839845"/>
            <a:ext cx="21539200" cy="81470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zh-CN" altLang="en-US" sz="4400">
                <a:solidFill>
                  <a:schemeClr val="accent2"/>
                </a:solidFill>
              </a:rPr>
              <a:t>技术 </a:t>
            </a:r>
            <a:r>
              <a:rPr lang="en-US" altLang="zh-CN" sz="4400">
                <a:solidFill>
                  <a:schemeClr val="accent2"/>
                </a:solidFill>
              </a:rPr>
              <a:t>sense </a:t>
            </a:r>
            <a:r>
              <a:rPr lang="zh-CN" altLang="en-US" sz="4400">
                <a:solidFill>
                  <a:schemeClr val="accent2"/>
                </a:solidFill>
              </a:rPr>
              <a:t>不错的管理者，早期容易 “事必躬亲”，不重视组织和团队建设。</a:t>
            </a:r>
            <a:endParaRPr lang="zh-CN" altLang="en-US">
              <a:ea typeface="宋体" charset="0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期望通过技术手段解决所有问题；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en-US" altLang="zh-CN" sz="4000">
                <a:ea typeface="宋体" charset="0"/>
              </a:rPr>
              <a:t>SRE </a:t>
            </a:r>
            <a:r>
              <a:rPr lang="zh-CN" altLang="en-US" sz="4000">
                <a:ea typeface="宋体" charset="0"/>
              </a:rPr>
              <a:t>方法论沉淀和积累；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线上无小事，不够“狠”；</a:t>
            </a:r>
            <a:endParaRPr lang="zh-CN" altLang="en-US" sz="4000">
              <a:ea typeface="宋体" charset="0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没有找到强人；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自己成为了团队最强的技术专家；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在“问题同事”上浪费了最多时间；</a:t>
            </a:r>
            <a:endParaRPr lang="zh-CN" altLang="en-US" sz="4000">
              <a:ea typeface="宋体" charset="0"/>
            </a:endParaRPr>
          </a:p>
          <a:p>
            <a:pPr marL="571500" lvl="0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缺乏业务视角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只考虑技术体系的演进和规划；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endParaRPr lang="zh-CN" altLang="en-US" sz="4000">
              <a:ea typeface="宋体" charset="0"/>
            </a:endParaRPr>
          </a:p>
          <a:p>
            <a:pPr>
              <a:buFont typeface="Arial" panose="020B0604020202090204" pitchFamily="34" charset="0"/>
            </a:pPr>
            <a:endParaRPr lang="zh-CN" altLang="en-US">
              <a:ea typeface="宋体" charset="0"/>
              <a:sym typeface="+mn-ea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endParaRPr lang="zh-CN" altLang="en-US">
              <a:ea typeface="宋体" charset="0"/>
            </a:endParaRPr>
          </a:p>
        </p:txBody>
      </p:sp>
      <p:sp>
        <p:nvSpPr>
          <p:cNvPr id="92" name="连按此项以编辑"/>
          <p:cNvSpPr txBox="1"/>
          <p:nvPr>
            <p:ph type="title"/>
          </p:nvPr>
        </p:nvSpPr>
        <p:spPr>
          <a:xfrm>
            <a:off x="1329026" y="2274976"/>
            <a:ext cx="21539141" cy="1199854"/>
          </a:xfrm>
          <a:prstGeom prst="rect">
            <a:avLst/>
          </a:prstGeom>
        </p:spPr>
        <p:txBody>
          <a:bodyPr/>
          <a:lstStyle/>
          <a:p>
            <a:pPr defTabSz="816610">
              <a:defRPr sz="6300"/>
            </a:pPr>
            <a:r>
              <a:rPr lang="zh-CN"/>
              <a:t>时间线</a:t>
            </a:r>
            <a:r>
              <a:rPr lang="en-US" altLang="zh-CN"/>
              <a:t>1</a:t>
            </a:r>
            <a:r>
              <a:rPr lang="zh-CN" altLang="en-US">
                <a:ea typeface="宋体" charset="0"/>
              </a:rPr>
              <a:t>：加入创业公司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连按此项以编辑"/>
          <p:cNvSpPr txBox="1"/>
          <p:nvPr>
            <p:ph type="body" idx="1"/>
          </p:nvPr>
        </p:nvSpPr>
        <p:spPr>
          <a:xfrm>
            <a:off x="1360170" y="3839845"/>
            <a:ext cx="21539200" cy="81470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Arial" panose="020B0604020202090204" pitchFamily="34" charset="0"/>
            </a:pPr>
            <a:r>
              <a:rPr lang="zh-CN" altLang="en-US" sz="4000">
                <a:ea typeface="宋体" charset="0"/>
              </a:rPr>
              <a:t>收获：</a:t>
            </a:r>
            <a:endParaRPr lang="zh-CN" altLang="en-US" sz="4000">
              <a:ea typeface="宋体" charset="0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相对比较收敛、统一的技术体系；</a:t>
            </a:r>
            <a:endParaRPr lang="zh-CN" altLang="en-US" sz="4000">
              <a:ea typeface="宋体" charset="0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积累的大量高可用架构设计、分布式架构设计的经验；</a:t>
            </a:r>
            <a:endParaRPr lang="zh-CN" altLang="en-US" sz="4000">
              <a:ea typeface="宋体" charset="0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积攒了一大波公司内</a:t>
            </a:r>
            <a:r>
              <a:rPr lang="en-US" altLang="zh-CN" sz="4000">
                <a:ea typeface="宋体" charset="0"/>
              </a:rPr>
              <a:t>(</a:t>
            </a:r>
            <a:r>
              <a:rPr lang="zh-CN" altLang="en-US" sz="4000">
                <a:ea typeface="宋体" charset="0"/>
              </a:rPr>
              <a:t>几个部门？</a:t>
            </a:r>
            <a:r>
              <a:rPr lang="en-US" altLang="zh-CN" sz="4000">
                <a:ea typeface="宋体" charset="0"/>
              </a:rPr>
              <a:t>)/</a:t>
            </a:r>
            <a:r>
              <a:rPr lang="zh-CN" altLang="en-US" sz="4000">
                <a:ea typeface="宋体" charset="0"/>
              </a:rPr>
              <a:t>外的技术影响力、人脉；</a:t>
            </a:r>
            <a:endParaRPr lang="zh-CN" altLang="en-US" sz="4000">
              <a:ea typeface="宋体" charset="0"/>
            </a:endParaRPr>
          </a:p>
          <a:p>
            <a:pPr>
              <a:buFont typeface="Arial" panose="020B0604020202090204" pitchFamily="34" charset="0"/>
            </a:pPr>
            <a:r>
              <a:rPr lang="en-US" altLang="zh-CN" sz="4400">
                <a:solidFill>
                  <a:schemeClr val="accent2"/>
                </a:solidFill>
                <a:ea typeface="宋体" charset="0"/>
              </a:rPr>
              <a:t>2017</a:t>
            </a:r>
            <a:r>
              <a:rPr lang="zh-CN" altLang="en-US" sz="4400">
                <a:solidFill>
                  <a:schemeClr val="accent2"/>
                </a:solidFill>
                <a:ea typeface="宋体" charset="0"/>
              </a:rPr>
              <a:t>年我加入了 </a:t>
            </a:r>
            <a:r>
              <a:rPr lang="en-US" altLang="zh-CN" sz="4400">
                <a:solidFill>
                  <a:schemeClr val="accent2"/>
                </a:solidFill>
                <a:ea typeface="宋体" charset="0"/>
              </a:rPr>
              <a:t>PA </a:t>
            </a:r>
            <a:r>
              <a:rPr lang="zh-CN" altLang="en-US" sz="4400">
                <a:solidFill>
                  <a:schemeClr val="accent2"/>
                </a:solidFill>
                <a:ea typeface="宋体" charset="0"/>
              </a:rPr>
              <a:t>架构师团队、监管了 </a:t>
            </a:r>
            <a:r>
              <a:rPr lang="en-US" altLang="zh-CN" sz="4400">
                <a:solidFill>
                  <a:schemeClr val="accent2"/>
                </a:solidFill>
                <a:ea typeface="宋体" charset="0"/>
              </a:rPr>
              <a:t>EP </a:t>
            </a:r>
            <a:r>
              <a:rPr lang="zh-CN" altLang="en-US" sz="4400">
                <a:solidFill>
                  <a:schemeClr val="accent2"/>
                </a:solidFill>
                <a:ea typeface="宋体" charset="0"/>
              </a:rPr>
              <a:t>工程效率团队，单枪匹马。</a:t>
            </a:r>
            <a:endParaRPr lang="zh-CN" altLang="en-US">
              <a:ea typeface="宋体" charset="0"/>
            </a:endParaRPr>
          </a:p>
        </p:txBody>
      </p:sp>
      <p:sp>
        <p:nvSpPr>
          <p:cNvPr id="92" name="连按此项以编辑"/>
          <p:cNvSpPr txBox="1"/>
          <p:nvPr>
            <p:ph type="title"/>
          </p:nvPr>
        </p:nvSpPr>
        <p:spPr>
          <a:xfrm>
            <a:off x="1329026" y="2274976"/>
            <a:ext cx="21539141" cy="1199854"/>
          </a:xfrm>
          <a:prstGeom prst="rect">
            <a:avLst/>
          </a:prstGeom>
        </p:spPr>
        <p:txBody>
          <a:bodyPr/>
          <a:lstStyle/>
          <a:p>
            <a:pPr defTabSz="816610">
              <a:defRPr sz="6300"/>
            </a:pPr>
            <a:r>
              <a:rPr lang="zh-CN"/>
              <a:t>时间线</a:t>
            </a:r>
            <a:r>
              <a:rPr lang="en-US" altLang="zh-CN"/>
              <a:t>1</a:t>
            </a:r>
            <a:r>
              <a:rPr lang="zh-CN" altLang="en-US">
                <a:ea typeface="宋体" charset="0"/>
              </a:rPr>
              <a:t>：总结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/>
          <p:nvPr>
            <p:ph type="body" sz="half" idx="1"/>
          </p:nvPr>
        </p:nvSpPr>
        <p:spPr/>
        <p:txBody>
          <a:bodyPr/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800"/>
              <a:t>加入创业公司</a:t>
            </a:r>
            <a:endParaRPr lang="zh-CN" altLang="en-US" sz="480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800" b="1"/>
              <a:t>挑战自我</a:t>
            </a:r>
            <a:endParaRPr lang="zh-CN" altLang="en-US" sz="480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800"/>
              <a:t>战神归来</a:t>
            </a:r>
            <a:endParaRPr lang="zh-CN" altLang="en-US" sz="480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800"/>
              <a:t>总结和反思</a:t>
            </a:r>
            <a:endParaRPr lang="zh-CN" altLang="en-US" sz="480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连按此项以编辑"/>
          <p:cNvSpPr txBox="1"/>
          <p:nvPr>
            <p:ph type="body" idx="1"/>
          </p:nvPr>
        </p:nvSpPr>
        <p:spPr>
          <a:xfrm>
            <a:off x="1360170" y="3839845"/>
            <a:ext cx="21539200" cy="81470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zh-CN" altLang="en-US" sz="4400">
                <a:solidFill>
                  <a:schemeClr val="accent2"/>
                </a:solidFill>
              </a:rPr>
              <a:t>放下管理和偶像包袱，对过去进行反思和改进。</a:t>
            </a:r>
            <a:endParaRPr lang="zh-CN" altLang="en-US">
              <a:ea typeface="宋体" charset="0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公司级影响力，是靠解决更多的一线问题；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驻扎到业务团队，深入一线；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把优秀的种子从一个团队带到另外一个团队，持续孵化；</a:t>
            </a:r>
            <a:endParaRPr lang="zh-CN" altLang="en-US" sz="4000">
              <a:ea typeface="宋体" charset="0"/>
            </a:endParaRPr>
          </a:p>
          <a:p>
            <a:pPr marL="571500" lvl="0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平台好坏，靠的是其他团队的口碑；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站在业务团队的视角审视；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先能用，再可用，到完整；</a:t>
            </a:r>
            <a:endParaRPr lang="zh-CN" altLang="en-US" sz="4000">
              <a:ea typeface="宋体" charset="0"/>
            </a:endParaRPr>
          </a:p>
          <a:p>
            <a:pPr marL="571500" lvl="0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成就感的变化：从技术成就感到解决问题的成就感；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r>
              <a:rPr lang="zh-CN" altLang="en-US" sz="4000">
                <a:ea typeface="宋体" charset="0"/>
              </a:rPr>
              <a:t>先解决业务问题；</a:t>
            </a:r>
            <a:endParaRPr lang="zh-CN" altLang="en-US" sz="4000">
              <a:ea typeface="宋体" charset="0"/>
            </a:endParaRPr>
          </a:p>
          <a:p>
            <a:pPr marL="1028700" lvl="1" indent="-571500">
              <a:buFont typeface="Arial" panose="020B0604020202090204" pitchFamily="34" charset="0"/>
              <a:buChar char="•"/>
            </a:pPr>
            <a:endParaRPr lang="zh-CN" altLang="en-US" sz="4000">
              <a:ea typeface="宋体" charset="0"/>
            </a:endParaRPr>
          </a:p>
          <a:p>
            <a:pPr>
              <a:buFont typeface="Arial" panose="020B0604020202090204" pitchFamily="34" charset="0"/>
            </a:pPr>
            <a:endParaRPr lang="zh-CN" altLang="en-US">
              <a:ea typeface="宋体" charset="0"/>
              <a:sym typeface="+mn-ea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endParaRPr lang="zh-CN" altLang="en-US">
              <a:ea typeface="宋体" charset="0"/>
            </a:endParaRPr>
          </a:p>
        </p:txBody>
      </p:sp>
      <p:sp>
        <p:nvSpPr>
          <p:cNvPr id="92" name="连按此项以编辑"/>
          <p:cNvSpPr txBox="1"/>
          <p:nvPr>
            <p:ph type="title"/>
          </p:nvPr>
        </p:nvSpPr>
        <p:spPr>
          <a:xfrm>
            <a:off x="1329026" y="2274976"/>
            <a:ext cx="21539141" cy="1199854"/>
          </a:xfrm>
          <a:prstGeom prst="rect">
            <a:avLst/>
          </a:prstGeom>
        </p:spPr>
        <p:txBody>
          <a:bodyPr/>
          <a:lstStyle/>
          <a:p>
            <a:pPr defTabSz="816610">
              <a:defRPr sz="6300"/>
            </a:pPr>
            <a:r>
              <a:rPr lang="zh-CN"/>
              <a:t>时间线</a:t>
            </a:r>
            <a:r>
              <a:rPr lang="en-US" altLang="zh-CN"/>
              <a:t>2</a:t>
            </a:r>
            <a:r>
              <a:rPr lang="zh-CN" altLang="en-US">
                <a:ea typeface="宋体" charset="0"/>
              </a:rPr>
              <a:t>：挑战自我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28575" tIns="28575" rIns="28575" bIns="28575" numCol="1" spcCol="38100" rtlCol="0" anchor="ctr" upright="0">
        <a:spAutoFit/>
      </a:bodyPr>
      <a:lstStyle>
        <a:defPPr marL="0" marR="0" indent="0" algn="ctr" defTabSz="8248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28575" tIns="28575" rIns="28575" bIns="28575" numCol="1" spcCol="38100" rtlCol="0" anchor="ctr" upright="0">
        <a:spAutoFit/>
      </a:bodyPr>
      <a:lstStyle>
        <a:defPPr marL="0" marR="0" indent="0" algn="ctr" defTabSz="8248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28575" tIns="28575" rIns="28575" bIns="28575" numCol="1" spcCol="38100" rtlCol="0" anchor="ctr" upright="0">
        <a:spAutoFit/>
      </a:bodyPr>
      <a:lstStyle>
        <a:defPPr marL="0" marR="0" indent="0" algn="ctr" defTabSz="8248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28575" tIns="28575" rIns="28575" bIns="28575" numCol="1" spcCol="38100" rtlCol="0" anchor="ctr" upright="0">
        <a:spAutoFit/>
      </a:bodyPr>
      <a:lstStyle>
        <a:defPPr marL="0" marR="0" indent="0" algn="ctr" defTabSz="8248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28575" tIns="28575" rIns="28575" bIns="28575" numCol="1" spcCol="38100" rtlCol="0" anchor="ctr" upright="0">
        <a:spAutoFit/>
      </a:bodyPr>
      <a:lstStyle>
        <a:defPPr marL="0" marR="0" indent="0" algn="ctr" defTabSz="8248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28575" tIns="28575" rIns="28575" bIns="28575" numCol="1" spcCol="38100" rtlCol="0" anchor="ctr" upright="0">
        <a:spAutoFit/>
      </a:bodyPr>
      <a:lstStyle>
        <a:defPPr marL="0" marR="0" indent="0" algn="ctr" defTabSz="8248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1404</Words>
  <Application>WPS 文字</Application>
  <PresentationFormat/>
  <Paragraphs>116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5" baseType="lpstr">
      <vt:lpstr>Arial</vt:lpstr>
      <vt:lpstr>方正书宋_GBK</vt:lpstr>
      <vt:lpstr>Wingdings</vt:lpstr>
      <vt:lpstr>Helvetica Neue</vt:lpstr>
      <vt:lpstr>Helvetica</vt:lpstr>
      <vt:lpstr>Helvetica Neue Medium</vt:lpstr>
      <vt:lpstr>PingFangSC-Regular</vt:lpstr>
      <vt:lpstr>Helvetica Neue Light</vt:lpstr>
      <vt:lpstr>FZLanTingHei-R-GBK</vt:lpstr>
      <vt:lpstr>Thonburi</vt:lpstr>
      <vt:lpstr>Microsoft YaHei</vt:lpstr>
      <vt:lpstr>汉仪旗黑</vt:lpstr>
      <vt:lpstr>微软雅黑</vt:lpstr>
      <vt:lpstr>宋体</vt:lpstr>
      <vt:lpstr>Arial Unicode MS</vt:lpstr>
      <vt:lpstr>汉仪书宋二KW</vt:lpstr>
      <vt:lpstr>Helvetica</vt:lpstr>
      <vt:lpstr>Helvetica Neue</vt:lpstr>
      <vt:lpstr>Black</vt:lpstr>
      <vt:lpstr>1_Black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时间线1：加入创业公司</vt:lpstr>
      <vt:lpstr>时间线1：加入创业公司</vt:lpstr>
      <vt:lpstr>PowerPoint 演示文稿</vt:lpstr>
      <vt:lpstr>时间线1：加入创业公司</vt:lpstr>
      <vt:lpstr>时间线1：总结</vt:lpstr>
      <vt:lpstr>PowerPoint 演示文稿</vt:lpstr>
      <vt:lpstr>时间线2：挑战自我</vt:lpstr>
      <vt:lpstr>PowerPoint 演示文稿</vt:lpstr>
      <vt:lpstr>总结（you can take away）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terrysmao</cp:lastModifiedBy>
  <cp:revision>123</cp:revision>
  <dcterms:created xsi:type="dcterms:W3CDTF">2021-05-17T11:15:59Z</dcterms:created>
  <dcterms:modified xsi:type="dcterms:W3CDTF">2021-05-17T11:15:59Z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2052-3.5.1.5630</vt:lpwstr>
  </property>
</Properties>
</file>