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56" r:id="rId3"/>
    <p:sldId id="258" r:id="rId4"/>
    <p:sldId id="259" r:id="rId5"/>
    <p:sldId id="260" r:id="rId6"/>
    <p:sldId id="287" r:id="rId7"/>
    <p:sldId id="288" r:id="rId8"/>
    <p:sldId id="289" r:id="rId9"/>
    <p:sldId id="290" r:id="rId11"/>
    <p:sldId id="291" r:id="rId12"/>
    <p:sldId id="292" r:id="rId13"/>
    <p:sldId id="293" r:id="rId14"/>
    <p:sldId id="294" r:id="rId15"/>
    <p:sldId id="295" r:id="rId16"/>
    <p:sldId id="296" r:id="rId17"/>
    <p:sldId id="297" r:id="rId18"/>
    <p:sldId id="299" r:id="rId19"/>
    <p:sldId id="298" r:id="rId20"/>
    <p:sldId id="300" r:id="rId21"/>
    <p:sldId id="262" r:id="rId22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1pPr>
    <a:lvl2pPr marL="0" marR="0" indent="228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2pPr>
    <a:lvl3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3pPr>
    <a:lvl4pPr marL="0" marR="0" indent="685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4pPr>
    <a:lvl5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5pPr>
    <a:lvl6pPr marL="0" marR="0" indent="1143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6pPr>
    <a:lvl7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7pPr>
    <a:lvl8pPr marL="0" marR="0" indent="1600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8pPr>
    <a:lvl9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D8008"/>
    <a:srgbClr val="17B2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978"/>
    <p:restoredTop sz="95997" autoAdjust="0"/>
  </p:normalViewPr>
  <p:slideViewPr>
    <p:cSldViewPr snapToGrid="0">
      <p:cViewPr varScale="1">
        <p:scale>
          <a:sx n="59" d="100"/>
          <a:sy n="59" d="100"/>
        </p:scale>
        <p:origin x="408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90" name="Shape 9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/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8000"/>
      </a:lnSpc>
      <a:defRPr sz="2200"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1pPr>
    <a:lvl2pPr indent="228600" defTabSz="457200" latinLnBrk="0">
      <a:lnSpc>
        <a:spcPct val="118000"/>
      </a:lnSpc>
      <a:defRPr sz="2200"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2pPr>
    <a:lvl3pPr indent="457200" defTabSz="457200" latinLnBrk="0">
      <a:lnSpc>
        <a:spcPct val="118000"/>
      </a:lnSpc>
      <a:defRPr sz="2200"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3pPr>
    <a:lvl4pPr indent="685800" defTabSz="457200" latinLnBrk="0">
      <a:lnSpc>
        <a:spcPct val="118000"/>
      </a:lnSpc>
      <a:defRPr sz="2200"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4pPr>
    <a:lvl5pPr indent="914400" defTabSz="457200" latinLnBrk="0">
      <a:lnSpc>
        <a:spcPct val="118000"/>
      </a:lnSpc>
      <a:defRPr sz="2200"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5pPr>
    <a:lvl6pPr indent="1143000" defTabSz="457200" latinLnBrk="0">
      <a:lnSpc>
        <a:spcPct val="118000"/>
      </a:lnSpc>
      <a:defRPr sz="2200"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6pPr>
    <a:lvl7pPr indent="1371600" defTabSz="457200" latinLnBrk="0">
      <a:lnSpc>
        <a:spcPct val="118000"/>
      </a:lnSpc>
      <a:defRPr sz="2200"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7pPr>
    <a:lvl8pPr indent="1600200" defTabSz="457200" latinLnBrk="0">
      <a:lnSpc>
        <a:spcPct val="118000"/>
      </a:lnSpc>
      <a:defRPr sz="2200"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8pPr>
    <a:lvl9pPr indent="1828800" defTabSz="457200" latinLnBrk="0">
      <a:lnSpc>
        <a:spcPct val="118000"/>
      </a:lnSpc>
      <a:defRPr sz="2200"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  <p:sp>
        <p:nvSpPr>
          <p:cNvPr id="5" name="在此键入姓名"/>
          <p:cNvSpPr txBox="1">
            <a:spLocks noGrp="1"/>
          </p:cNvSpPr>
          <p:nvPr>
            <p:ph type="body" sz="quarter" idx="13" hasCustomPrompt="1"/>
          </p:nvPr>
        </p:nvSpPr>
        <p:spPr>
          <a:xfrm>
            <a:off x="2444750" y="7518400"/>
            <a:ext cx="5372100" cy="1320801"/>
          </a:xfrm>
          <a:prstGeom prst="rect">
            <a:avLst/>
          </a:prstGeom>
        </p:spPr>
        <p:txBody>
          <a:bodyPr wrap="none" anchor="b">
            <a:spAutoFit/>
          </a:bodyPr>
          <a:lstStyle>
            <a:lvl1pPr>
              <a:spcBef>
                <a:spcPts val="0"/>
              </a:spcBef>
              <a:defRPr sz="6900">
                <a:solidFill>
                  <a:srgbClr val="18B2E8"/>
                </a:solidFill>
              </a:defRPr>
            </a:lvl1pPr>
          </a:lstStyle>
          <a:p>
            <a:r>
              <a:t>在此键入姓名</a:t>
            </a:r>
          </a:p>
        </p:txBody>
      </p:sp>
      <p:sp>
        <p:nvSpPr>
          <p:cNvPr id="6" name="在此键入tittle"/>
          <p:cNvSpPr txBox="1">
            <a:spLocks noGrp="1"/>
          </p:cNvSpPr>
          <p:nvPr>
            <p:ph type="body" sz="quarter" idx="14" hasCustomPrompt="1"/>
          </p:nvPr>
        </p:nvSpPr>
        <p:spPr>
          <a:xfrm>
            <a:off x="2447620" y="9163050"/>
            <a:ext cx="2929782" cy="774700"/>
          </a:xfrm>
          <a:prstGeom prst="rect">
            <a:avLst/>
          </a:prstGeom>
        </p:spPr>
        <p:txBody>
          <a:bodyPr wrap="none">
            <a:spAutoFit/>
          </a:bodyPr>
          <a:lstStyle>
            <a:lvl1pPr>
              <a:spcBef>
                <a:spcPts val="0"/>
              </a:spcBef>
              <a:defRPr sz="3800">
                <a:solidFill>
                  <a:srgbClr val="E4F4F9"/>
                </a:solidFill>
              </a:defRPr>
            </a:lvl1pPr>
          </a:lstStyle>
          <a:p>
            <a:r>
              <a:t>在此键入tittle</a:t>
            </a:r>
          </a:p>
        </p:txBody>
      </p:sp>
      <p:sp>
        <p:nvSpPr>
          <p:cNvPr id="7" name="在此键入姓名"/>
          <p:cNvSpPr txBox="1">
            <a:spLocks noGrp="1"/>
          </p:cNvSpPr>
          <p:nvPr>
            <p:ph type="body" sz="quarter" idx="15" hasCustomPrompt="1"/>
          </p:nvPr>
        </p:nvSpPr>
        <p:spPr>
          <a:xfrm>
            <a:off x="2444750" y="2514540"/>
            <a:ext cx="15758583" cy="3683060"/>
          </a:xfrm>
          <a:prstGeom prst="rect">
            <a:avLst/>
          </a:prstGeom>
        </p:spPr>
        <p:txBody>
          <a:bodyPr wrap="square" anchor="b">
            <a:spAutoFit/>
          </a:bodyPr>
          <a:lstStyle>
            <a:lvl1pPr>
              <a:spcBef>
                <a:spcPts val="0"/>
              </a:spcBef>
              <a:defRPr sz="7200" b="0" i="0">
                <a:solidFill>
                  <a:srgbClr val="FFFFFF"/>
                </a:solidFill>
                <a:latin typeface="Helvetica" pitchFamily="2" charset="0"/>
              </a:defRPr>
            </a:lvl1pPr>
          </a:lstStyle>
          <a:p>
            <a:r>
              <a:rPr lang="zh-CN" altLang="en-US"/>
              <a:t>极客大学架构师训练营</a:t>
            </a:r>
            <a:endParaRPr lang="en-US" altLang="zh-CN"/>
          </a:p>
          <a:p>
            <a:r>
              <a:rPr lang="zh-CN" altLang="en-US"/>
              <a:t>第</a:t>
            </a:r>
            <a:r>
              <a:rPr lang="en-US" altLang="zh-CN"/>
              <a:t>X</a:t>
            </a:r>
            <a:r>
              <a:rPr lang="zh-CN" altLang="en-US"/>
              <a:t>课</a:t>
            </a:r>
            <a:endParaRPr lang="en-US" altLang="zh-CN"/>
          </a:p>
          <a:p>
            <a:r>
              <a:rPr lang="zh-CN" altLang="en-US"/>
              <a:t>课程名称</a:t>
            </a:r>
            <a:endParaRPr lang="zh-CN" altLang="en-US"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目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正文级别 1…"/>
          <p:cNvSpPr txBox="1">
            <a:spLocks noGrp="1"/>
          </p:cNvSpPr>
          <p:nvPr>
            <p:ph type="body" idx="1" hasCustomPrompt="1"/>
          </p:nvPr>
        </p:nvSpPr>
        <p:spPr>
          <a:xfrm>
            <a:off x="7318800" y="3790800"/>
            <a:ext cx="14637599" cy="7793999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9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  <p:sp>
        <p:nvSpPr>
          <p:cNvPr id="4" name="目录"/>
          <p:cNvSpPr txBox="1"/>
          <p:nvPr userDrawn="1"/>
        </p:nvSpPr>
        <p:spPr>
          <a:xfrm>
            <a:off x="3784600" y="3700462"/>
            <a:ext cx="2625719" cy="1641475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10000">
                <a:solidFill>
                  <a:srgbClr val="18B2E8"/>
                </a:solidFill>
              </a:defRPr>
            </a:lvl1pPr>
          </a:lstStyle>
          <a:p>
            <a:r>
              <a:rPr dirty="0" err="1">
                <a:latin typeface="Alibaba PuHuiTi" panose="00020600040101010101" pitchFamily="18" charset="-122"/>
                <a:ea typeface="Alibaba PuHuiTi" panose="00020600040101010101" pitchFamily="18" charset="-122"/>
                <a:cs typeface="Alibaba PuHuiTi" panose="00020600040101010101" pitchFamily="18" charset="-122"/>
              </a:rPr>
              <a:t>目录</a:t>
            </a:r>
            <a:endParaRPr dirty="0">
              <a:latin typeface="Alibaba PuHuiTi" panose="00020600040101010101" pitchFamily="18" charset="-122"/>
              <a:ea typeface="Alibaba PuHuiTi" panose="00020600040101010101" pitchFamily="18" charset="-122"/>
              <a:cs typeface="Alibaba PuHuiTi" panose="00020600040101010101" pitchFamily="18" charset="-122"/>
            </a:endParaRP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课程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  <p:sp>
        <p:nvSpPr>
          <p:cNvPr id="5" name="第一节"/>
          <p:cNvSpPr txBox="1">
            <a:spLocks noGrp="1"/>
          </p:cNvSpPr>
          <p:nvPr>
            <p:ph type="body" sz="quarter" idx="13"/>
          </p:nvPr>
        </p:nvSpPr>
        <p:spPr>
          <a:xfrm>
            <a:off x="2959031" y="5708967"/>
            <a:ext cx="18000000" cy="1149033"/>
          </a:xfrm>
          <a:prstGeom prst="rect">
            <a:avLst/>
          </a:prstGeom>
        </p:spPr>
        <p:txBody>
          <a:bodyPr wrap="square" anchor="b">
            <a:noAutofit/>
          </a:bodyPr>
          <a:lstStyle>
            <a:lvl1pPr algn="ctr">
              <a:spcBef>
                <a:spcPts val="0"/>
              </a:spcBef>
              <a:defRPr sz="6800" b="0" i="0">
                <a:solidFill>
                  <a:srgbClr val="18B2E8"/>
                </a:solidFill>
                <a:latin typeface="Helvetica" pitchFamily="2" charset="0"/>
                <a:ea typeface="Microsoft YaHei"/>
                <a:cs typeface="Helvetica" pitchFamily="2" charset="0"/>
                <a:sym typeface="Microsoft YaHei"/>
              </a:defRPr>
            </a:lvl1pPr>
          </a:lstStyle>
          <a:p/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+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zh-CN"/>
            </a:fld>
            <a:endParaRPr lang="zh-CN" altLang="en-US"/>
          </a:p>
        </p:txBody>
      </p:sp>
      <p:sp>
        <p:nvSpPr>
          <p:cNvPr id="5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2462400" y="979200"/>
            <a:ext cx="19458000" cy="131040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t" anchorCtr="0">
            <a:normAutofit/>
          </a:bodyPr>
          <a:lstStyle/>
          <a:p>
            <a:r>
              <a:rPr lang="en-GB" altLang="zh-CN"/>
              <a:t>Title Text</a:t>
            </a:r>
            <a:endParaRPr lang="en-GB" altLang="zh-CN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>
          <a:xfrm>
            <a:off x="2462400" y="2890384"/>
            <a:ext cx="19458000" cy="9013825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zh-CN"/>
            </a:fld>
            <a:endParaRPr lang="zh-CN" altLang="en-US"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KEYNOTE模版_封底.jpg" descr="KEYNOTE模版_封底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7" Type="http://schemas.openxmlformats.org/officeDocument/2006/relationships/image" Target="../media/image2.png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文级别 1…"/>
          <p:cNvSpPr txBox="1">
            <a:spLocks noGrp="1"/>
          </p:cNvSpPr>
          <p:nvPr>
            <p:ph type="body" idx="1"/>
          </p:nvPr>
        </p:nvSpPr>
        <p:spPr>
          <a:xfrm>
            <a:off x="1689100" y="2997200"/>
            <a:ext cx="21005800" cy="894080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t" anchorCtr="0">
            <a:normAutofit/>
          </a:bodyPr>
          <a:lstStyle>
            <a:lvl2pPr marL="1270000" indent="-635000"/>
            <a:lvl3pPr marL="1905000" indent="-635000"/>
            <a:lvl4pPr marL="2540000" indent="-635000"/>
            <a:lvl5pPr marL="3175000" indent="-635000"/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" name="标题文本"/>
          <p:cNvSpPr txBox="1">
            <a:spLocks noGrp="1"/>
          </p:cNvSpPr>
          <p:nvPr>
            <p:ph type="title"/>
          </p:nvPr>
        </p:nvSpPr>
        <p:spPr>
          <a:xfrm>
            <a:off x="2462400" y="979200"/>
            <a:ext cx="19458000" cy="131040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t" anchorCtr="0">
            <a:normAutofit/>
          </a:bodyPr>
          <a:lstStyle/>
          <a:p>
            <a:r>
              <a:rPr lang="en-GB" altLang="zh-CN"/>
              <a:t>Title Text</a:t>
            </a:r>
            <a:endParaRPr lang="en-GB" altLang="zh-CN"/>
          </a:p>
        </p:txBody>
      </p:sp>
      <p:sp>
        <p:nvSpPr>
          <p:cNvPr id="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400" b="0">
                <a:latin typeface="Helvetica Neue Light" panose="02000503000000020004"/>
                <a:ea typeface="Helvetica Neue Light" panose="02000503000000020004"/>
                <a:cs typeface="Helvetica Neue Light" panose="02000503000000020004"/>
                <a:sym typeface="Helvetica Neue Light" panose="02000503000000020004"/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transition spd="med"/>
  <p:txStyles>
    <p:titleStyle>
      <a:lvl1pPr marL="0" marR="0" indent="0" algn="l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6800" b="1" i="0" u="none" strike="noStrike" cap="none" spc="0" baseline="0">
          <a:solidFill>
            <a:srgbClr val="17B2E9"/>
          </a:solidFill>
          <a:uFillTx/>
          <a:latin typeface="Helvetica" pitchFamily="2" charset="0"/>
          <a:ea typeface="Alibaba PuHuiTi" panose="00020600040101010101" pitchFamily="18" charset="-122"/>
          <a:cs typeface="Alibaba PuHuiTi" panose="00020600040101010101" pitchFamily="18" charset="-122"/>
          <a:sym typeface="Helvetica Light"/>
        </a:defRPr>
      </a:lvl1pPr>
      <a:lvl2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2pPr>
      <a:lvl3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3pPr>
      <a:lvl4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4pPr>
      <a:lvl5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5pPr>
      <a:lvl6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6pPr>
      <a:lvl7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7pPr>
      <a:lvl8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8pPr>
      <a:lvl9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9pPr>
    </p:titleStyle>
    <p:bodyStyle>
      <a:lvl1pPr marL="0" marR="0" indent="0" algn="l" defTabSz="825500" latinLnBrk="0">
        <a:lnSpc>
          <a:spcPct val="100000"/>
        </a:lnSpc>
        <a:spcBef>
          <a:spcPts val="1000"/>
        </a:spcBef>
        <a:spcAft>
          <a:spcPts val="1000"/>
        </a:spcAft>
        <a:buClrTx/>
        <a:buSzPct val="125000"/>
        <a:buFontTx/>
        <a:buNone/>
        <a:defRPr sz="4000" b="0" i="0" u="none" strike="noStrike" cap="none" spc="0" baseline="0">
          <a:solidFill>
            <a:srgbClr val="FFFFFF"/>
          </a:solidFill>
          <a:uFillTx/>
          <a:latin typeface="Helvetica" pitchFamily="2" charset="0"/>
          <a:ea typeface="Alibaba PuHuiTi" panose="00020600040101010101" pitchFamily="18" charset="-122"/>
          <a:cs typeface="Alibaba PuHuiTi" panose="00020600040101010101" pitchFamily="18" charset="-122"/>
          <a:sym typeface="Alibaba PuHuiTi" panose="00020600040101010101" pitchFamily="18" charset="-122"/>
        </a:defRPr>
      </a:lvl1pPr>
      <a:lvl2pPr marL="1270000" marR="0" indent="-635000" algn="l" defTabSz="825500" latinLnBrk="0">
        <a:lnSpc>
          <a:spcPct val="100000"/>
        </a:lnSpc>
        <a:spcBef>
          <a:spcPts val="1000"/>
        </a:spcBef>
        <a:spcAft>
          <a:spcPts val="1000"/>
        </a:spcAft>
        <a:buClrTx/>
        <a:buSzPct val="125000"/>
        <a:buFont typeface="Arial" panose="020B0604020202090204" pitchFamily="34" charset="0"/>
        <a:buChar char="•"/>
        <a:defRPr sz="3600" b="0" i="0" u="none" strike="noStrike" cap="none" spc="0" baseline="0">
          <a:solidFill>
            <a:srgbClr val="FFFFFF"/>
          </a:solidFill>
          <a:uFillTx/>
          <a:latin typeface="Helvetica" pitchFamily="2" charset="0"/>
          <a:ea typeface="Alibaba PuHuiTi" panose="00020600040101010101" pitchFamily="18" charset="-122"/>
          <a:cs typeface="Alibaba PuHuiTi" panose="00020600040101010101" pitchFamily="18" charset="-122"/>
          <a:sym typeface="Alibaba PuHuiTi" panose="00020600040101010101" pitchFamily="18" charset="-122"/>
        </a:defRPr>
      </a:lvl2pPr>
      <a:lvl3pPr marL="1905000" marR="0" indent="-635000" algn="l" defTabSz="825500" latinLnBrk="0">
        <a:lnSpc>
          <a:spcPct val="100000"/>
        </a:lnSpc>
        <a:spcBef>
          <a:spcPts val="1000"/>
        </a:spcBef>
        <a:spcAft>
          <a:spcPts val="1000"/>
        </a:spcAft>
        <a:buClrTx/>
        <a:buSzPct val="80000"/>
        <a:buFont typeface="Wingdings" panose="05000000000000000000" pitchFamily="2" charset="2"/>
        <a:buChar char="Ø"/>
        <a:defRPr sz="3600" b="0" i="0" u="none" strike="noStrike" cap="none" spc="0" baseline="0">
          <a:solidFill>
            <a:srgbClr val="FFFFFF"/>
          </a:solidFill>
          <a:uFillTx/>
          <a:latin typeface="Helvetica" pitchFamily="2" charset="0"/>
          <a:ea typeface="Alibaba PuHuiTi" panose="00020600040101010101" pitchFamily="18" charset="-122"/>
          <a:cs typeface="Alibaba PuHuiTi" panose="00020600040101010101" pitchFamily="18" charset="-122"/>
          <a:sym typeface="Alibaba PuHuiTi" panose="00020600040101010101" pitchFamily="18" charset="-122"/>
        </a:defRPr>
      </a:lvl3pPr>
      <a:lvl4pPr marL="2540000" marR="0" indent="-635000" algn="l" defTabSz="825500" latinLnBrk="0">
        <a:lnSpc>
          <a:spcPct val="100000"/>
        </a:lnSpc>
        <a:spcBef>
          <a:spcPts val="1000"/>
        </a:spcBef>
        <a:spcAft>
          <a:spcPts val="1000"/>
        </a:spcAft>
        <a:buClrTx/>
        <a:buSzPct val="80000"/>
        <a:buFont typeface="Wingdings" panose="05000000000000000000" pitchFamily="2" charset="2"/>
        <a:buChar char="Ø"/>
        <a:defRPr sz="3600" b="0" i="0" u="none" strike="noStrike" cap="none" spc="0" baseline="0">
          <a:solidFill>
            <a:srgbClr val="FFFFFF"/>
          </a:solidFill>
          <a:uFillTx/>
          <a:latin typeface="Helvetica" pitchFamily="2" charset="0"/>
          <a:ea typeface="Alibaba PuHuiTi" panose="00020600040101010101" pitchFamily="18" charset="-122"/>
          <a:cs typeface="Alibaba PuHuiTi" panose="00020600040101010101" pitchFamily="18" charset="-122"/>
          <a:sym typeface="Alibaba PuHuiTi" panose="00020600040101010101" pitchFamily="18" charset="-122"/>
        </a:defRPr>
      </a:lvl4pPr>
      <a:lvl5pPr marL="3175000" marR="0" indent="-635000" algn="l" defTabSz="825500" latinLnBrk="0">
        <a:lnSpc>
          <a:spcPct val="100000"/>
        </a:lnSpc>
        <a:spcBef>
          <a:spcPts val="1000"/>
        </a:spcBef>
        <a:spcAft>
          <a:spcPts val="1000"/>
        </a:spcAft>
        <a:buClrTx/>
        <a:buSzPct val="80000"/>
        <a:buFont typeface="Wingdings" panose="05000000000000000000" pitchFamily="2" charset="2"/>
        <a:buChar char="Ø"/>
        <a:defRPr sz="3600" b="0" i="0" u="none" strike="noStrike" cap="none" spc="0" baseline="0">
          <a:solidFill>
            <a:srgbClr val="FFFFFF"/>
          </a:solidFill>
          <a:uFillTx/>
          <a:latin typeface="Helvetica" pitchFamily="2" charset="0"/>
          <a:ea typeface="Alibaba PuHuiTi" panose="00020600040101010101" pitchFamily="18" charset="-122"/>
          <a:cs typeface="Alibaba PuHuiTi" panose="00020600040101010101" pitchFamily="18" charset="-122"/>
          <a:sym typeface="Alibaba PuHuiTi" panose="00020600040101010101" pitchFamily="18" charset="-122"/>
        </a:defRPr>
      </a:lvl5pPr>
      <a:lvl6pPr marL="3677920" marR="0" indent="-50292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defRPr sz="3800" b="0" i="0" u="none" strike="noStrike" cap="none" spc="0" baseline="0">
          <a:solidFill>
            <a:srgbClr val="000000"/>
          </a:solidFill>
          <a:uFillTx/>
          <a:latin typeface="Alibaba PuHuiTi" panose="00020600040101010101" pitchFamily="18" charset="-122"/>
          <a:ea typeface="Alibaba PuHuiTi" panose="00020600040101010101" pitchFamily="18" charset="-122"/>
          <a:cs typeface="Alibaba PuHuiTi" panose="00020600040101010101" pitchFamily="18" charset="-122"/>
          <a:sym typeface="Alibaba PuHuiTi" panose="00020600040101010101" pitchFamily="18" charset="-122"/>
        </a:defRPr>
      </a:lvl6pPr>
      <a:lvl7pPr marL="4312920" marR="0" indent="-50292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defRPr sz="3800" b="0" i="0" u="none" strike="noStrike" cap="none" spc="0" baseline="0">
          <a:solidFill>
            <a:srgbClr val="000000"/>
          </a:solidFill>
          <a:uFillTx/>
          <a:latin typeface="Alibaba PuHuiTi" panose="00020600040101010101" pitchFamily="18" charset="-122"/>
          <a:ea typeface="Alibaba PuHuiTi" panose="00020600040101010101" pitchFamily="18" charset="-122"/>
          <a:cs typeface="Alibaba PuHuiTi" panose="00020600040101010101" pitchFamily="18" charset="-122"/>
          <a:sym typeface="Alibaba PuHuiTi" panose="00020600040101010101" pitchFamily="18" charset="-122"/>
        </a:defRPr>
      </a:lvl7pPr>
      <a:lvl8pPr marL="4947920" marR="0" indent="-50292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defRPr sz="3800" b="0" i="0" u="none" strike="noStrike" cap="none" spc="0" baseline="0">
          <a:solidFill>
            <a:srgbClr val="000000"/>
          </a:solidFill>
          <a:uFillTx/>
          <a:latin typeface="Alibaba PuHuiTi" panose="00020600040101010101" pitchFamily="18" charset="-122"/>
          <a:ea typeface="Alibaba PuHuiTi" panose="00020600040101010101" pitchFamily="18" charset="-122"/>
          <a:cs typeface="Alibaba PuHuiTi" panose="00020600040101010101" pitchFamily="18" charset="-122"/>
          <a:sym typeface="Alibaba PuHuiTi" panose="00020600040101010101" pitchFamily="18" charset="-122"/>
        </a:defRPr>
      </a:lvl8pPr>
      <a:lvl9pPr marL="5582920" marR="0" indent="-50292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defRPr sz="3800" b="0" i="0" u="none" strike="noStrike" cap="none" spc="0" baseline="0">
          <a:solidFill>
            <a:srgbClr val="000000"/>
          </a:solidFill>
          <a:uFillTx/>
          <a:latin typeface="Alibaba PuHuiTi" panose="00020600040101010101" pitchFamily="18" charset="-122"/>
          <a:ea typeface="Alibaba PuHuiTi" panose="00020600040101010101" pitchFamily="18" charset="-122"/>
          <a:cs typeface="Alibaba PuHuiTi" panose="00020600040101010101" pitchFamily="18" charset="-122"/>
          <a:sym typeface="Alibaba PuHuiTi" panose="00020600040101010101" pitchFamily="18" charset="-122"/>
        </a:defRPr>
      </a:lvl9pPr>
    </p:bodyStyle>
    <p:otherStyle>
      <a:lvl1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 panose="02000503000000020004"/>
        </a:defRPr>
      </a:lvl1pPr>
      <a:lvl2pPr marL="0" marR="0" indent="228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 panose="02000503000000020004"/>
        </a:defRPr>
      </a:lvl2pPr>
      <a:lvl3pPr marL="0" marR="0" indent="457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 panose="02000503000000020004"/>
        </a:defRPr>
      </a:lvl3pPr>
      <a:lvl4pPr marL="0" marR="0" indent="685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 panose="02000503000000020004"/>
        </a:defRPr>
      </a:lvl4pPr>
      <a:lvl5pPr marL="0" marR="0" indent="9144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 panose="02000503000000020004"/>
        </a:defRPr>
      </a:lvl5pPr>
      <a:lvl6pPr marL="0" marR="0" indent="11430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 panose="02000503000000020004"/>
        </a:defRPr>
      </a:lvl6pPr>
      <a:lvl7pPr marL="0" marR="0" indent="1371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 panose="02000503000000020004"/>
        </a:defRPr>
      </a:lvl7pPr>
      <a:lvl8pPr marL="0" marR="0" indent="1600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 panose="02000503000000020004"/>
        </a:defRPr>
      </a:lvl8pPr>
      <a:lvl9pPr marL="0" marR="0" indent="1828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 panose="020005030000000200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>
          <a:xfrm>
            <a:off x="2444750" y="7675880"/>
            <a:ext cx="2944495" cy="1163320"/>
          </a:xfrm>
        </p:spPr>
        <p:txBody>
          <a:bodyPr wrap="square"/>
          <a:lstStyle/>
          <a:p>
            <a:r>
              <a:rPr kumimoji="1" lang="zh-CN" altLang="en-US"/>
              <a:t>毛剑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>
          <a:xfrm>
            <a:off x="2447925" y="9163050"/>
            <a:ext cx="2941320" cy="685800"/>
          </a:xfrm>
        </p:spPr>
        <p:txBody>
          <a:bodyPr wrap="square"/>
          <a:lstStyle/>
          <a:p>
            <a:r>
              <a:rPr kumimoji="1" lang="en-US" altLang="zh-CN"/>
              <a:t>2021.3.14</a:t>
            </a:r>
            <a:endParaRPr kumimoji="1" lang="en-US" alt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5"/>
          </p:nvPr>
        </p:nvSpPr>
        <p:spPr>
          <a:xfrm>
            <a:off x="2444750" y="4988560"/>
            <a:ext cx="15758583" cy="1209040"/>
          </a:xfrm>
        </p:spPr>
        <p:txBody>
          <a:bodyPr/>
          <a:lstStyle/>
          <a:p>
            <a:r>
              <a:rPr kumimoji="1" lang="zh-CN" altLang="en-US"/>
              <a:t>如何搞定面试</a:t>
            </a:r>
            <a:endParaRPr kumimoji="1" lang="zh-CN" altLang="en-US"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准时参与+形象整洁</a:t>
            </a:r>
            <a:endParaRPr kumimoji="1"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Font typeface="Arial" panose="020B0604020202090204" pitchFamily="34" charset="0"/>
            </a:pPr>
            <a:r>
              <a:rPr lang="zh-CN" altLang="en-US" sz="4400">
                <a:solidFill>
                  <a:schemeClr val="bg1"/>
                </a:solidFill>
                <a:latin typeface="PingFang SC" panose="020B0400000000000000" charset="-122"/>
                <a:ea typeface="PingFang SC" panose="020B0400000000000000" charset="-122"/>
                <a:sym typeface="+mn-ea"/>
              </a:rPr>
              <a:t>面试需要在短时间内体现出我们的专业能力和素养，尽量做加分项，不要减分项。</a:t>
            </a:r>
            <a:endParaRPr lang="en-US" altLang="zh-CN" sz="4400">
              <a:solidFill>
                <a:schemeClr val="bg1"/>
              </a:solidFill>
              <a:latin typeface="PingFang SC" panose="020B0400000000000000" charset="-122"/>
              <a:ea typeface="PingFang SC" panose="020B0400000000000000" charset="-122"/>
            </a:endParaRPr>
          </a:p>
          <a:p>
            <a:pPr>
              <a:lnSpc>
                <a:spcPct val="150000"/>
              </a:lnSpc>
              <a:buFont typeface="Arial" panose="020B0604020202090204" pitchFamily="34" charset="0"/>
            </a:pPr>
            <a:r>
              <a:rPr lang="zh-CN" altLang="en-US" sz="4400">
                <a:solidFill>
                  <a:schemeClr val="bg1"/>
                </a:solidFill>
                <a:latin typeface="PingFang SC" panose="020B0400000000000000" charset="-122"/>
                <a:ea typeface="PingFang SC" panose="020B0400000000000000" charset="-122"/>
                <a:sym typeface="+mn-ea"/>
              </a:rPr>
              <a:t>候选人的准时与否，是给面试官和</a:t>
            </a:r>
            <a:r>
              <a:rPr lang="en-GB" altLang="zh-CN" sz="4400">
                <a:solidFill>
                  <a:schemeClr val="bg1"/>
                </a:solidFill>
                <a:latin typeface="PingFang SC" panose="020B0400000000000000" charset="-122"/>
                <a:ea typeface="PingFang SC" panose="020B0400000000000000" charset="-122"/>
                <a:sym typeface="+mn-ea"/>
              </a:rPr>
              <a:t>HR</a:t>
            </a:r>
            <a:r>
              <a:rPr lang="zh-CN" altLang="en-US" sz="4400">
                <a:solidFill>
                  <a:schemeClr val="bg1"/>
                </a:solidFill>
                <a:latin typeface="PingFang SC" panose="020B0400000000000000" charset="-122"/>
                <a:ea typeface="PingFang SC" panose="020B0400000000000000" charset="-122"/>
                <a:sym typeface="+mn-ea"/>
              </a:rPr>
              <a:t>的第一印象。</a:t>
            </a:r>
            <a:endParaRPr lang="en-GB" altLang="zh-CN" sz="4400">
              <a:solidFill>
                <a:schemeClr val="bg1"/>
              </a:solidFill>
              <a:latin typeface="PingFang SC" panose="020B0400000000000000" charset="-122"/>
              <a:ea typeface="PingFang SC" panose="020B0400000000000000" charset="-122"/>
            </a:endParaRPr>
          </a:p>
          <a:p>
            <a:pPr>
              <a:lnSpc>
                <a:spcPct val="150000"/>
              </a:lnSpc>
              <a:buFont typeface="Arial" panose="020B0604020202090204" pitchFamily="34" charset="0"/>
            </a:pPr>
            <a:endParaRPr lang="zh-CN" altLang="en-US" sz="4400">
              <a:solidFill>
                <a:schemeClr val="bg1"/>
              </a:solidFill>
              <a:latin typeface="PingFang SC" panose="020B0400000000000000" charset="-122"/>
              <a:ea typeface="PingFang SC" panose="020B0400000000000000" charset="-122"/>
              <a:sym typeface="+mn-ea"/>
            </a:endParaRPr>
          </a:p>
          <a:p>
            <a:pPr>
              <a:lnSpc>
                <a:spcPct val="150000"/>
              </a:lnSpc>
              <a:buFont typeface="Arial" panose="020B0604020202090204" pitchFamily="34" charset="0"/>
            </a:pPr>
            <a:r>
              <a:rPr lang="zh-CN" altLang="en-US" sz="4400">
                <a:solidFill>
                  <a:schemeClr val="bg1"/>
                </a:solidFill>
                <a:latin typeface="PingFang SC" panose="020B0400000000000000" charset="-122"/>
                <a:ea typeface="PingFang SC" panose="020B0400000000000000" charset="-122"/>
                <a:sym typeface="+mn-ea"/>
              </a:rPr>
              <a:t>我们对面试官做培训时有个说法就是：</a:t>
            </a:r>
            <a:endParaRPr lang="zh-CN" altLang="en-US" sz="4400">
              <a:solidFill>
                <a:schemeClr val="bg1"/>
              </a:solidFill>
              <a:latin typeface="PingFang SC" panose="020B0400000000000000" charset="-122"/>
              <a:ea typeface="PingFang SC" panose="020B0400000000000000" charset="-122"/>
              <a:sym typeface="+mn-ea"/>
            </a:endParaRPr>
          </a:p>
          <a:p>
            <a:pPr marL="571500" indent="-5715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4400">
                <a:solidFill>
                  <a:schemeClr val="bg1"/>
                </a:solidFill>
                <a:latin typeface="PingFang SC" panose="020B0400000000000000" charset="-122"/>
                <a:ea typeface="PingFang SC" panose="020B0400000000000000" charset="-122"/>
                <a:sym typeface="+mn-ea"/>
              </a:rPr>
              <a:t>如果技能都满足要求，你可以思考一下，你是否愿意跟候选人成为同事。 </a:t>
            </a:r>
            <a:endParaRPr lang="zh-CN" altLang="en-US" sz="4400">
              <a:solidFill>
                <a:schemeClr val="bg1"/>
              </a:solidFill>
              <a:latin typeface="PingFang SC" panose="020B0400000000000000" charset="-122"/>
              <a:ea typeface="PingFang SC" panose="020B0400000000000000" charset="-122"/>
            </a:endParaRPr>
          </a:p>
          <a:p>
            <a:pPr>
              <a:lnSpc>
                <a:spcPct val="150000"/>
              </a:lnSpc>
              <a:buFont typeface="Arial" panose="020B0604020202090204" pitchFamily="34" charset="0"/>
            </a:pPr>
            <a:endParaRPr kumimoji="1" lang="zh-CN" altLang="en-US" sz="4400"/>
          </a:p>
          <a:p>
            <a:pPr>
              <a:lnSpc>
                <a:spcPct val="150000"/>
              </a:lnSpc>
              <a:buFont typeface="Arial" panose="020B0604020202090204" pitchFamily="34" charset="0"/>
            </a:pPr>
            <a:endParaRPr kumimoji="1" lang="zh-CN" altLang="en-US" sz="440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技术面试问什么</a:t>
            </a:r>
            <a:endParaRPr kumimoji="1"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  <a:buFont typeface="Arial" panose="020B0604020202090204" pitchFamily="34" charset="0"/>
            </a:pPr>
            <a:r>
              <a:rPr kumimoji="1" lang="zh-CN" altLang="en-US" sz="4400"/>
              <a:t>面试官能了解你的渠道有限:</a:t>
            </a:r>
            <a:endParaRPr kumimoji="1" lang="zh-CN" altLang="en-US" sz="4400"/>
          </a:p>
          <a:p>
            <a:pPr>
              <a:lnSpc>
                <a:spcPct val="150000"/>
              </a:lnSpc>
              <a:buFont typeface="Arial" panose="020B0604020202090204" pitchFamily="34" charset="0"/>
            </a:pPr>
            <a:r>
              <a:rPr kumimoji="1" lang="zh-CN" altLang="en-US" sz="4400"/>
              <a:t>简历、HR 或前一轮面试官的反馈、你自己的陈述。 </a:t>
            </a:r>
            <a:endParaRPr kumimoji="1" lang="zh-CN" altLang="en-US" sz="4400"/>
          </a:p>
          <a:p>
            <a:pPr>
              <a:lnSpc>
                <a:spcPct val="150000"/>
              </a:lnSpc>
              <a:buFont typeface="Arial" panose="020B0604020202090204" pitchFamily="34" charset="0"/>
            </a:pPr>
            <a:endParaRPr kumimoji="1" lang="zh-CN" altLang="en-US" sz="4400"/>
          </a:p>
          <a:p>
            <a:pPr marL="742950" indent="-742950">
              <a:lnSpc>
                <a:spcPct val="150000"/>
              </a:lnSpc>
              <a:buFont typeface="Arial" panose="020B0604020202090204" pitchFamily="34" charset="0"/>
              <a:buAutoNum type="arabicPeriod"/>
            </a:pPr>
            <a:r>
              <a:rPr kumimoji="1" lang="zh-CN" altLang="en-US" sz="4400"/>
              <a:t>一般来说，面试官着重会关注三个方面:</a:t>
            </a:r>
            <a:br>
              <a:rPr kumimoji="1" lang="zh-CN" altLang="en-US" sz="4400"/>
            </a:br>
            <a:r>
              <a:rPr kumimoji="1" lang="zh-CN" altLang="en-US" sz="4400"/>
              <a:t>你简历里写的业务，技术，方法。 ==&gt; 个人价值 </a:t>
            </a:r>
            <a:endParaRPr kumimoji="1" lang="zh-CN" altLang="en-US" sz="4400"/>
          </a:p>
          <a:p>
            <a:pPr marL="742950" indent="-742950">
              <a:lnSpc>
                <a:spcPct val="150000"/>
              </a:lnSpc>
              <a:buFont typeface="Arial" panose="020B0604020202090204" pitchFamily="34" charset="0"/>
              <a:buAutoNum type="arabicPeriod"/>
            </a:pPr>
            <a:r>
              <a:rPr kumimoji="1" lang="zh-CN" altLang="en-US" sz="4400"/>
              <a:t>招聘的这个岗位设计的业务，技术，方法。==&gt; 岗位价值</a:t>
            </a:r>
            <a:endParaRPr kumimoji="1" lang="zh-CN" altLang="en-US" sz="4400"/>
          </a:p>
          <a:p>
            <a:pPr marL="742950" indent="-742950">
              <a:lnSpc>
                <a:spcPct val="150000"/>
              </a:lnSpc>
              <a:buFont typeface="Arial" panose="020B0604020202090204" pitchFamily="34" charset="0"/>
              <a:buAutoNum type="arabicPeriod"/>
            </a:pPr>
            <a:r>
              <a:rPr kumimoji="1" lang="zh-CN" altLang="en-US" sz="4400"/>
              <a:t> 面试官想从你身上挖掘的部分(很有可能是面试官自己比较熟悉的)。 ==&gt; 培养价值 </a:t>
            </a:r>
            <a:endParaRPr kumimoji="1" lang="zh-CN" altLang="en-US" sz="440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2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8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技术面试问什么</a:t>
            </a:r>
            <a:endParaRPr kumimoji="1"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  <a:buFont typeface="Arial" panose="020B0604020202090204" pitchFamily="34" charset="0"/>
            </a:pPr>
            <a:r>
              <a:rPr kumimoji="1" lang="zh-CN" altLang="en-US" sz="4400"/>
              <a:t>简历里个人经历的技术，业务，方法: </a:t>
            </a:r>
            <a:endParaRPr kumimoji="1" lang="zh-CN" altLang="en-US" sz="4400"/>
          </a:p>
          <a:p>
            <a:pPr marL="742950" indent="-742950">
              <a:lnSpc>
                <a:spcPct val="150000"/>
              </a:lnSpc>
              <a:buFont typeface="Arial" panose="020B0604020202090204" pitchFamily="34" charset="0"/>
              <a:buAutoNum type="arabicPeriod"/>
            </a:pPr>
            <a:r>
              <a:rPr kumimoji="1" lang="zh-CN" altLang="en-US" sz="4400"/>
              <a:t>最重要的: 挑重点项目，整理清楚，理解透逻辑脉络。</a:t>
            </a:r>
            <a:endParaRPr kumimoji="1" lang="zh-CN" altLang="en-US" sz="4400"/>
          </a:p>
          <a:p>
            <a:pPr marL="742950" indent="-742950">
              <a:lnSpc>
                <a:spcPct val="150000"/>
              </a:lnSpc>
              <a:buFont typeface="Arial" panose="020B0604020202090204" pitchFamily="34" charset="0"/>
              <a:buAutoNum type="arabicPeriod"/>
            </a:pPr>
            <a:r>
              <a:rPr kumimoji="1" lang="zh-CN" altLang="en-US" sz="4400"/>
              <a:t>所有提及的结论，都需要准备好案例或者数据来佐证你的说法，陈述可信。 </a:t>
            </a:r>
            <a:endParaRPr kumimoji="1" lang="zh-CN" altLang="en-US" sz="4400"/>
          </a:p>
          <a:p>
            <a:pPr marL="742950" indent="-742950">
              <a:lnSpc>
                <a:spcPct val="150000"/>
              </a:lnSpc>
              <a:buFont typeface="Arial" panose="020B0604020202090204" pitchFamily="34" charset="0"/>
              <a:buAutoNum type="arabicPeriod"/>
            </a:pPr>
            <a:r>
              <a:rPr kumimoji="1" lang="zh-CN" altLang="en-US" sz="4400"/>
              <a:t>准备好几个处理过的比较重要技术问题，往往有奇效。</a:t>
            </a:r>
            <a:endParaRPr kumimoji="1" lang="zh-CN" altLang="en-US" sz="4400"/>
          </a:p>
          <a:p>
            <a:pPr marL="742950" indent="-742950">
              <a:lnSpc>
                <a:spcPct val="150000"/>
              </a:lnSpc>
              <a:buFont typeface="Arial" panose="020B0604020202090204" pitchFamily="34" charset="0"/>
              <a:buAutoNum type="arabicPeriod"/>
            </a:pPr>
            <a:r>
              <a:rPr kumimoji="1" lang="zh-CN" altLang="en-US" sz="4400"/>
              <a:t>描述一个事情，注意策略，先说大概，然后再沟通里往深里走。 </a:t>
            </a:r>
            <a:endParaRPr kumimoji="1" lang="zh-CN" altLang="en-US" sz="440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2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8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24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技术面试问什么</a:t>
            </a:r>
            <a:endParaRPr kumimoji="1"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  <a:buFont typeface="Arial" panose="020B0604020202090204" pitchFamily="34" charset="0"/>
            </a:pPr>
            <a:r>
              <a:rPr kumimoji="1" lang="zh-CN" altLang="en-US" sz="4400"/>
              <a:t>面试官发散和挖掘的部分:</a:t>
            </a:r>
            <a:endParaRPr kumimoji="1" lang="zh-CN" altLang="en-US" sz="4400"/>
          </a:p>
          <a:p>
            <a:pPr marL="742950" indent="-742950">
              <a:lnSpc>
                <a:spcPct val="150000"/>
              </a:lnSpc>
              <a:buFont typeface="Arial" panose="020B0604020202090204" pitchFamily="34" charset="0"/>
              <a:buAutoNum type="arabicPeriod"/>
            </a:pPr>
            <a:r>
              <a:rPr kumimoji="1" lang="zh-CN" altLang="en-US" sz="4400"/>
              <a:t>引导话题，把各种不熟悉的，对应到你熟悉的部分。</a:t>
            </a:r>
            <a:endParaRPr kumimoji="1" lang="zh-CN" altLang="en-US" sz="4400"/>
          </a:p>
          <a:p>
            <a:pPr marL="742950" indent="-742950">
              <a:lnSpc>
                <a:spcPct val="150000"/>
              </a:lnSpc>
              <a:buFont typeface="Arial" panose="020B0604020202090204" pitchFamily="34" charset="0"/>
              <a:buAutoNum type="arabicPeriod"/>
            </a:pPr>
            <a:r>
              <a:rPr kumimoji="1" lang="zh-CN" altLang="en-US" sz="4400"/>
              <a:t>实在不知道，大方的说出来，并要求对方给出线索和提示。</a:t>
            </a:r>
            <a:endParaRPr kumimoji="1" lang="zh-CN" altLang="en-US" sz="4400"/>
          </a:p>
          <a:p>
            <a:pPr marL="742950" indent="-742950">
              <a:lnSpc>
                <a:spcPct val="150000"/>
              </a:lnSpc>
              <a:buFont typeface="Arial" panose="020B0604020202090204" pitchFamily="34" charset="0"/>
              <a:buAutoNum type="arabicPeriod"/>
            </a:pPr>
            <a:r>
              <a:rPr kumimoji="1" lang="zh-CN" altLang="en-US" sz="4400"/>
              <a:t>切记不要说一堆似是而非的话，非常减分。 </a:t>
            </a:r>
            <a:endParaRPr kumimoji="1" lang="zh-CN" altLang="en-US" sz="440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2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8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技术面试问什么</a:t>
            </a:r>
            <a:endParaRPr kumimoji="1"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10000"/>
          </a:bodyPr>
          <a:lstStyle/>
          <a:p>
            <a:pPr marL="742950" indent="-742950">
              <a:lnSpc>
                <a:spcPct val="150000"/>
              </a:lnSpc>
              <a:buAutoNum type="arabicPeriod"/>
            </a:pPr>
            <a:r>
              <a:rPr lang="zh-CN" altLang="en-US" sz="4400">
                <a:solidFill>
                  <a:schemeClr val="bg1"/>
                </a:solidFill>
                <a:latin typeface="PingFang SC" panose="020B0400000000000000" charset="-122"/>
                <a:ea typeface="PingFang SC" panose="020B0400000000000000" charset="-122"/>
                <a:sym typeface="+mn-ea"/>
              </a:rPr>
              <a:t>可以背下来，一些常用话术，比如个人介绍部分，特长、兴趣爱好、优缺点等。 </a:t>
            </a:r>
            <a:endParaRPr lang="zh-CN" altLang="en-US" sz="4400">
              <a:solidFill>
                <a:schemeClr val="bg1"/>
              </a:solidFill>
              <a:latin typeface="PingFang SC" panose="020B0400000000000000" charset="-122"/>
              <a:ea typeface="PingFang SC" panose="020B0400000000000000" charset="-122"/>
            </a:endParaRPr>
          </a:p>
          <a:p>
            <a:pPr marL="742950" indent="-742950">
              <a:lnSpc>
                <a:spcPct val="150000"/>
              </a:lnSpc>
              <a:buAutoNum type="arabicPeriod"/>
            </a:pPr>
            <a:r>
              <a:rPr lang="zh-CN" altLang="en-US" sz="4400">
                <a:solidFill>
                  <a:schemeClr val="bg1"/>
                </a:solidFill>
                <a:latin typeface="PingFang SC" panose="020B0400000000000000" charset="-122"/>
                <a:ea typeface="PingFang SC" panose="020B0400000000000000" charset="-122"/>
                <a:sym typeface="+mn-ea"/>
              </a:rPr>
              <a:t>永远不要跟面试官直接冲突，情商问题，你兼容他或他兼容你。 </a:t>
            </a:r>
            <a:endParaRPr lang="zh-CN" altLang="en-US" sz="4400">
              <a:solidFill>
                <a:schemeClr val="bg1"/>
              </a:solidFill>
              <a:latin typeface="PingFang SC" panose="020B0400000000000000" charset="-122"/>
              <a:ea typeface="PingFang SC" panose="020B0400000000000000" charset="-122"/>
            </a:endParaRPr>
          </a:p>
          <a:p>
            <a:pPr marL="742950" indent="-742950">
              <a:lnSpc>
                <a:spcPct val="150000"/>
              </a:lnSpc>
              <a:buAutoNum type="arabicPeriod"/>
            </a:pPr>
            <a:r>
              <a:rPr lang="zh-CN" altLang="en-US" sz="4400">
                <a:solidFill>
                  <a:schemeClr val="bg1"/>
                </a:solidFill>
                <a:latin typeface="PingFang SC" panose="020B0400000000000000" charset="-122"/>
                <a:ea typeface="PingFang SC" panose="020B0400000000000000" charset="-122"/>
                <a:sym typeface="+mn-ea"/>
              </a:rPr>
              <a:t>不要因为个别问题，影响后面的面试发挥，心态稳定。 </a:t>
            </a:r>
            <a:endParaRPr lang="zh-CN" altLang="en-US" sz="4400">
              <a:solidFill>
                <a:schemeClr val="bg1"/>
              </a:solidFill>
              <a:latin typeface="PingFang SC" panose="020B0400000000000000" charset="-122"/>
              <a:ea typeface="PingFang SC" panose="020B0400000000000000" charset="-122"/>
            </a:endParaRPr>
          </a:p>
          <a:p>
            <a:pPr marL="742950" indent="-742950">
              <a:lnSpc>
                <a:spcPct val="150000"/>
              </a:lnSpc>
              <a:buAutoNum type="arabicPeriod"/>
            </a:pPr>
            <a:r>
              <a:rPr lang="zh-CN" altLang="en-US" sz="4400">
                <a:solidFill>
                  <a:schemeClr val="bg1"/>
                </a:solidFill>
                <a:latin typeface="PingFang SC" panose="020B0400000000000000" charset="-122"/>
                <a:ea typeface="PingFang SC" panose="020B0400000000000000" charset="-122"/>
                <a:sym typeface="+mn-ea"/>
              </a:rPr>
              <a:t>有效利用面试官的“你有什么想问我的”</a:t>
            </a:r>
            <a:r>
              <a:rPr lang="en-US" altLang="zh-CN" sz="4400">
                <a:solidFill>
                  <a:schemeClr val="bg1"/>
                </a:solidFill>
                <a:latin typeface="PingFang SC" panose="020B0400000000000000" charset="-122"/>
                <a:ea typeface="PingFang SC" panose="020B0400000000000000" charset="-122"/>
                <a:sym typeface="+mn-ea"/>
              </a:rPr>
              <a:t>?</a:t>
            </a:r>
            <a:r>
              <a:rPr lang="zh-CN" altLang="en-US" sz="4400">
                <a:solidFill>
                  <a:schemeClr val="bg1"/>
                </a:solidFill>
                <a:latin typeface="PingFang SC" panose="020B0400000000000000" charset="-122"/>
                <a:ea typeface="PingFang SC" panose="020B0400000000000000" charset="-122"/>
                <a:sym typeface="+mn-ea"/>
              </a:rPr>
              <a:t>进一步的了解目标，以及对面试本身的反馈， 对面试过程中的一些技术的进一步讨论。 </a:t>
            </a:r>
            <a:endParaRPr lang="zh-CN" altLang="en-US" sz="4400">
              <a:solidFill>
                <a:schemeClr val="bg1"/>
              </a:solidFill>
              <a:latin typeface="PingFang SC" panose="020B0400000000000000" charset="-122"/>
              <a:ea typeface="PingFang SC" panose="020B0400000000000000" charset="-122"/>
            </a:endParaRPr>
          </a:p>
          <a:p>
            <a:pPr marL="742950" indent="-742950">
              <a:lnSpc>
                <a:spcPct val="150000"/>
              </a:lnSpc>
              <a:buAutoNum type="arabicPeriod"/>
            </a:pPr>
            <a:r>
              <a:rPr lang="zh-CN" altLang="en-US" sz="4400">
                <a:solidFill>
                  <a:schemeClr val="bg1"/>
                </a:solidFill>
                <a:latin typeface="PingFang SC" panose="020B0400000000000000" charset="-122"/>
                <a:ea typeface="PingFang SC" panose="020B0400000000000000" charset="-122"/>
                <a:sym typeface="+mn-ea"/>
              </a:rPr>
              <a:t>如果有可能，可以尝试跟面试官加微信，并持续交流沟通，跟进面试。 </a:t>
            </a:r>
            <a:endParaRPr kumimoji="1" lang="zh-CN" altLang="en-US" sz="440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2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8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24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30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1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2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71500" indent="-5715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kumimoji="1" lang="zh-CN" altLang="en-US" sz="4400"/>
              <a:t>充分准备面试</a:t>
            </a:r>
            <a:endParaRPr kumimoji="1" lang="en-US" altLang="zh-CN" sz="4400"/>
          </a:p>
          <a:p>
            <a:pPr marL="571500" indent="-5715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kumimoji="1" lang="zh-CN" altLang="en-US" sz="4400">
                <a:solidFill>
                  <a:schemeClr val="bg1"/>
                </a:solidFill>
              </a:rPr>
              <a:t>技术面试环节</a:t>
            </a:r>
            <a:endParaRPr kumimoji="1" lang="zh-CN" altLang="en-US" sz="4400"/>
          </a:p>
          <a:p>
            <a:pPr marL="571500" indent="-5715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kumimoji="1" lang="en-US" altLang="zh-CN" sz="4400">
                <a:solidFill>
                  <a:schemeClr val="accent1"/>
                </a:solidFill>
              </a:rPr>
              <a:t>HR </a:t>
            </a:r>
            <a:r>
              <a:rPr kumimoji="1" lang="zh-CN" altLang="en-US" sz="4400">
                <a:solidFill>
                  <a:schemeClr val="accent1"/>
                </a:solidFill>
              </a:rPr>
              <a:t>面试环节</a:t>
            </a:r>
            <a:endParaRPr kumimoji="1" lang="zh-CN" altLang="en-US" sz="4400"/>
          </a:p>
          <a:p>
            <a:pPr marL="571500" indent="-571500">
              <a:buFont typeface="Arial" panose="020B0604020202090204" pitchFamily="34" charset="0"/>
              <a:buChar char="•"/>
            </a:pPr>
            <a:endParaRPr kumimoji="1" lang="en-US" altLang="zh-CN"/>
          </a:p>
          <a:p>
            <a:endParaRPr kumimoji="1" lang="en-US" altLang="zh-CN"/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HR 看什么? </a:t>
            </a:r>
            <a:endParaRPr kumimoji="1"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4400"/>
              <a:t>一般情况下，到 HR 面说明你基本得到用人部门的认可了，这时候主动权其实在你手里。 HR 就看两方面:</a:t>
            </a:r>
            <a:endParaRPr kumimoji="1" lang="zh-CN" altLang="en-US" sz="4400"/>
          </a:p>
          <a:p>
            <a:pPr marL="742950" indent="-742950">
              <a:lnSpc>
                <a:spcPct val="150000"/>
              </a:lnSpc>
              <a:buAutoNum type="arabicPeriod"/>
            </a:pPr>
            <a:r>
              <a:rPr kumimoji="1" lang="zh-CN" altLang="en-US" sz="4400"/>
              <a:t>参考前面面试评价，给你的沟通/潜力/职业稳定性等方面一些附加评价。</a:t>
            </a:r>
            <a:endParaRPr kumimoji="1" lang="zh-CN" altLang="en-US" sz="4400"/>
          </a:p>
          <a:p>
            <a:pPr marL="742950" indent="-742950">
              <a:lnSpc>
                <a:spcPct val="150000"/>
              </a:lnSpc>
              <a:buAutoNum type="arabicPeriod"/>
            </a:pPr>
            <a:r>
              <a:rPr kumimoji="1" lang="zh-CN" altLang="en-US" sz="4400"/>
              <a:t>跟你确定最终的 offer，包括级别，薪水，福利。 </a:t>
            </a:r>
            <a:endParaRPr kumimoji="1" lang="zh-CN" altLang="en-US" sz="4400"/>
          </a:p>
          <a:p>
            <a:pPr>
              <a:lnSpc>
                <a:spcPct val="150000"/>
              </a:lnSpc>
            </a:pPr>
            <a:endParaRPr kumimoji="1" lang="zh-CN" altLang="en-US" sz="4400"/>
          </a:p>
          <a:p>
            <a:pPr>
              <a:lnSpc>
                <a:spcPct val="150000"/>
              </a:lnSpc>
            </a:pPr>
            <a:r>
              <a:rPr kumimoji="1" lang="zh-CN" altLang="en-US" sz="4400"/>
              <a:t>需要注意的是:</a:t>
            </a:r>
            <a:endParaRPr kumimoji="1" lang="zh-CN" altLang="en-US" sz="4400"/>
          </a:p>
          <a:p>
            <a:pPr>
              <a:lnSpc>
                <a:spcPct val="150000"/>
              </a:lnSpc>
            </a:pPr>
            <a:r>
              <a:rPr kumimoji="1" lang="zh-CN" altLang="en-US" sz="4400"/>
              <a:t>大部分公司里，HR 并没有否决权，所以第一条往往是虚的，真实情况是为了确定你的最终 offer，帮用人部门把你争取到。 </a:t>
            </a:r>
            <a:endParaRPr kumimoji="1" lang="zh-CN" altLang="en-US" sz="440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怎么谈 offer? </a:t>
            </a:r>
            <a:endParaRPr kumimoji="1"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4400"/>
              <a:t>我们需要明确提出自己的 offer 要求，问清楚团队的职级划分和分步，薪资组成。 </a:t>
            </a:r>
            <a:endParaRPr kumimoji="1" lang="zh-CN" altLang="en-US" sz="4400"/>
          </a:p>
          <a:p>
            <a:pPr>
              <a:lnSpc>
                <a:spcPct val="150000"/>
              </a:lnSpc>
            </a:pPr>
            <a:r>
              <a:rPr kumimoji="1" lang="zh-CN" altLang="en-US" sz="4400"/>
              <a:t> 不管 HR 跟你聊得多么融洽，本质上就是最后的定价。用最小的成本，来获得候选人的一个 offer 意向。 </a:t>
            </a:r>
            <a:endParaRPr kumimoji="1" lang="zh-CN" altLang="en-US" sz="4400"/>
          </a:p>
          <a:p>
            <a:pPr marL="571500" indent="-5715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kumimoji="1" lang="zh-CN" altLang="en-US" sz="4400"/>
              <a:t>按自己期望值报价即可，如果对方对薪酬的增幅有异议，尽量把自己的所有收益都计算在 内:期权分红、各种费用和福利、加班补贴和倒休、补充医疗、额外的项目奖金等等。 </a:t>
            </a:r>
            <a:endParaRPr kumimoji="1" lang="zh-CN" altLang="en-US" sz="4400"/>
          </a:p>
          <a:p>
            <a:pPr marL="571500" indent="-5715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kumimoji="1" lang="zh-CN" altLang="en-US" sz="4400"/>
              <a:t>如果这么也列不出来，那么可以考虑用其他公司更高薪水的 offer 来佐证自己的开价。 如果对方实在给不了，你又想去，可以再酌情给出适当让步，注意主动权在你。 </a:t>
            </a:r>
            <a:endParaRPr kumimoji="1" lang="zh-CN" altLang="en-US" sz="440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2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关于背调</a:t>
            </a:r>
            <a:endParaRPr kumimoji="1"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4400"/>
              <a:t>很多同学跟我说，担心背调。</a:t>
            </a:r>
            <a:endParaRPr kumimoji="1" lang="zh-CN" altLang="en-US" sz="4400"/>
          </a:p>
          <a:p>
            <a:pPr marL="571500" indent="-5715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kumimoji="1" lang="zh-CN" altLang="en-US" sz="4400"/>
              <a:t>只要不造假，背调都不会有什么问题。</a:t>
            </a:r>
            <a:endParaRPr kumimoji="1" lang="zh-CN" altLang="en-US" sz="4400"/>
          </a:p>
          <a:p>
            <a:pPr>
              <a:lnSpc>
                <a:spcPct val="150000"/>
              </a:lnSpc>
            </a:pPr>
            <a:endParaRPr kumimoji="1" lang="zh-CN" altLang="en-US" sz="440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71500" indent="-5715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kumimoji="1" lang="zh-CN" altLang="en-US" sz="4400">
                <a:solidFill>
                  <a:schemeClr val="accent1"/>
                </a:solidFill>
              </a:rPr>
              <a:t>充分准备面试</a:t>
            </a:r>
            <a:endParaRPr kumimoji="1" lang="en-US" altLang="zh-CN" sz="4400"/>
          </a:p>
          <a:p>
            <a:pPr marL="571500" indent="-5715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kumimoji="1" lang="zh-CN" altLang="en-US" sz="4400"/>
              <a:t>技术面试环节</a:t>
            </a:r>
            <a:endParaRPr kumimoji="1" lang="zh-CN" altLang="en-US" sz="4400"/>
          </a:p>
          <a:p>
            <a:pPr marL="571500" indent="-5715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kumimoji="1" lang="en-US" altLang="zh-CN" sz="4400"/>
              <a:t>HR </a:t>
            </a:r>
            <a:r>
              <a:rPr kumimoji="1" lang="zh-CN" altLang="en-US" sz="4400"/>
              <a:t>面试环节</a:t>
            </a:r>
            <a:endParaRPr kumimoji="1" lang="zh-CN" altLang="en-US" sz="4400"/>
          </a:p>
          <a:p>
            <a:pPr marL="571500" indent="-571500">
              <a:buFont typeface="Arial" panose="020B0604020202090204" pitchFamily="34" charset="0"/>
              <a:buChar char="•"/>
            </a:pPr>
            <a:endParaRPr kumimoji="1" lang="en-US" altLang="zh-CN"/>
          </a:p>
          <a:p>
            <a:endParaRPr kumimoji="1" lang="en-US" altLang="zh-CN"/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>
          <a:xfrm>
            <a:off x="2002155" y="5709285"/>
            <a:ext cx="19935825" cy="1148715"/>
          </a:xfrm>
        </p:spPr>
        <p:txBody>
          <a:bodyPr/>
          <a:lstStyle/>
          <a:p>
            <a:r>
              <a:rPr kumimoji="1" lang="zh-CN" altLang="en-US">
                <a:sym typeface="+mn-ea"/>
              </a:rPr>
              <a:t>充分准备面试</a:t>
            </a:r>
            <a:endParaRPr kumimoji="1" lang="zh-CN" altLang="en-US">
              <a:sym typeface="+mn-ea"/>
            </a:endParaRP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目标公司与岗位</a:t>
            </a:r>
            <a:endParaRPr kumimoji="1"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571500" indent="-5715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kumimoji="1" lang="zh-CN" altLang="en-US" sz="4400"/>
              <a:t>对目标公司有一个清晰的认知；</a:t>
            </a:r>
            <a:endParaRPr kumimoji="1" lang="zh-CN" altLang="en-US" sz="4400"/>
          </a:p>
          <a:p>
            <a:pPr marL="571500" indent="-5715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kumimoji="1" lang="zh-CN" altLang="en-US" sz="4400"/>
              <a:t>对目标岗位是否足够了解；</a:t>
            </a:r>
            <a:endParaRPr kumimoji="1" lang="zh-CN" altLang="en-US" sz="4400"/>
          </a:p>
          <a:p>
            <a:pPr marL="571500" indent="-5715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kumimoji="1" lang="zh-CN" altLang="en-US" sz="4400"/>
              <a:t>找类似岗位 </a:t>
            </a:r>
            <a:r>
              <a:rPr kumimoji="1" lang="en-US" altLang="zh-CN" sz="4400"/>
              <a:t>&amp; </a:t>
            </a:r>
            <a:r>
              <a:rPr kumimoji="1" lang="zh-CN" altLang="en-US" sz="4400"/>
              <a:t>经验丰富对人；</a:t>
            </a:r>
            <a:endParaRPr kumimoji="1" lang="zh-CN" altLang="en-US" sz="4400"/>
          </a:p>
          <a:p>
            <a:pPr marL="571500" indent="-571500">
              <a:lnSpc>
                <a:spcPct val="150000"/>
              </a:lnSpc>
              <a:buFont typeface="Arial" panose="020B0604020202090204" pitchFamily="34" charset="0"/>
              <a:buChar char="•"/>
            </a:pPr>
            <a:endParaRPr kumimoji="1" lang="zh-CN" altLang="en-US" sz="440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2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8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找好渠道推荐</a:t>
            </a:r>
            <a:endParaRPr kumimoji="1"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Arial" panose="020B0604020202090204" pitchFamily="34" charset="0"/>
            </a:pPr>
            <a:r>
              <a:rPr kumimoji="1" lang="zh-CN" altLang="en-US" sz="4400"/>
              <a:t>目标团队负责人直接找的人 &gt; 同事朋友推荐 &gt; 猎头 &gt; 自己网投</a:t>
            </a:r>
            <a:endParaRPr kumimoji="1" lang="zh-CN" altLang="en-US" sz="4400"/>
          </a:p>
          <a:p>
            <a:pPr marL="571500" indent="-571500">
              <a:lnSpc>
                <a:spcPct val="150000"/>
              </a:lnSpc>
              <a:buFont typeface="Arial" panose="020B0604020202090204" pitchFamily="34" charset="0"/>
              <a:buChar char="•"/>
            </a:pPr>
            <a:endParaRPr kumimoji="1" lang="zh-CN" altLang="en-US" sz="4400"/>
          </a:p>
          <a:p>
            <a:pPr marL="742950" indent="-742950">
              <a:lnSpc>
                <a:spcPct val="150000"/>
              </a:lnSpc>
              <a:buFont typeface="Arial" panose="020B0604020202090204" pitchFamily="34" charset="0"/>
              <a:buAutoNum type="arabicPeriod"/>
            </a:pPr>
            <a:r>
              <a:rPr kumimoji="1" lang="zh-CN" altLang="en-US" sz="4400"/>
              <a:t>信任关系：</a:t>
            </a:r>
            <a:r>
              <a:rPr lang="zh-CN" altLang="en-US" sz="4400">
                <a:solidFill>
                  <a:schemeClr val="bg1"/>
                </a:solidFill>
                <a:latin typeface="PingFang SC" panose="020B0400000000000000" charset="-122"/>
                <a:ea typeface="PingFang SC" panose="020B0400000000000000" charset="-122"/>
                <a:sym typeface="+mn-ea"/>
              </a:rPr>
              <a:t>减少沟通和考核成本；</a:t>
            </a:r>
            <a:endParaRPr kumimoji="1" lang="zh-CN" altLang="en-US" sz="4400"/>
          </a:p>
          <a:p>
            <a:pPr marL="742950" indent="-742950">
              <a:lnSpc>
                <a:spcPct val="150000"/>
              </a:lnSpc>
              <a:buFont typeface="Arial" panose="020B0604020202090204" pitchFamily="34" charset="0"/>
              <a:buAutoNum type="arabicPeriod"/>
            </a:pPr>
            <a:r>
              <a:rPr lang="zh-CN" altLang="en-US" sz="4400">
                <a:solidFill>
                  <a:schemeClr val="bg1"/>
                </a:solidFill>
                <a:latin typeface="Alibaba PuHuiTi Regular" panose="00020600040101010101" charset="-122"/>
                <a:ea typeface="Alibaba PuHuiTi Regular" panose="00020600040101010101" charset="-122"/>
                <a:sym typeface="+mn-ea"/>
              </a:rPr>
              <a:t>增加员工稳定性</a:t>
            </a:r>
            <a:r>
              <a:rPr lang="zh-CN" altLang="en-US" sz="4400">
                <a:solidFill>
                  <a:schemeClr val="bg1"/>
                </a:solidFill>
                <a:latin typeface="PingFang SC" panose="020B0400000000000000" charset="-122"/>
                <a:ea typeface="PingFang SC" panose="020B0400000000000000" charset="-122"/>
              </a:rPr>
              <a:t>；</a:t>
            </a:r>
            <a:endParaRPr kumimoji="1" lang="zh-CN" altLang="en-US" sz="4400"/>
          </a:p>
          <a:p>
            <a:pPr marL="742950" indent="-742950">
              <a:lnSpc>
                <a:spcPct val="150000"/>
              </a:lnSpc>
              <a:buFont typeface="Arial" panose="020B0604020202090204" pitchFamily="34" charset="0"/>
              <a:buAutoNum type="arabicPeriod"/>
            </a:pPr>
            <a:r>
              <a:rPr lang="zh-CN" altLang="en-US" sz="4400">
                <a:solidFill>
                  <a:schemeClr val="bg1"/>
                </a:solidFill>
                <a:latin typeface="Alibaba PuHuiTi Regular" panose="00020600040101010101" charset="-122"/>
                <a:ea typeface="Alibaba PuHuiTi Regular" panose="00020600040101010101" charset="-122"/>
                <a:sym typeface="+mn-ea"/>
              </a:rPr>
              <a:t>降低招聘费用</a:t>
            </a:r>
            <a:r>
              <a:rPr kumimoji="1" lang="zh-CN" altLang="en-US" sz="4400"/>
              <a:t>；</a:t>
            </a:r>
            <a:endParaRPr kumimoji="1" lang="zh-CN" altLang="en-US" sz="4400"/>
          </a:p>
          <a:p>
            <a:pPr marL="571500" indent="-571500">
              <a:lnSpc>
                <a:spcPct val="150000"/>
              </a:lnSpc>
              <a:buFont typeface="Arial" panose="020B0604020202090204" pitchFamily="34" charset="0"/>
              <a:buChar char="•"/>
            </a:pPr>
            <a:endParaRPr kumimoji="1" lang="zh-CN" altLang="en-US" sz="440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d8008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d8008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2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d8008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d8008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8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d8008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d8008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准备好简历</a:t>
            </a:r>
            <a:endParaRPr kumimoji="1"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Font typeface="Arial" panose="020B0604020202090204" pitchFamily="34" charset="0"/>
            </a:pPr>
            <a:r>
              <a:rPr kumimoji="1" lang="zh-CN" altLang="en-US" sz="4400"/>
              <a:t>机会总是给有准备对人的。</a:t>
            </a:r>
            <a:endParaRPr kumimoji="1" lang="zh-CN" altLang="en-US" sz="4400"/>
          </a:p>
          <a:p>
            <a:pPr marL="571500" indent="-571500">
              <a:lnSpc>
                <a:spcPct val="150000"/>
              </a:lnSpc>
              <a:buFont typeface="Arial" panose="020B0604020202090204" pitchFamily="34" charset="0"/>
              <a:buChar char="•"/>
            </a:pPr>
            <a:endParaRPr kumimoji="1" lang="zh-CN" altLang="en-US" sz="4400"/>
          </a:p>
          <a:p>
            <a:pPr marL="571500" indent="-5715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4400">
                <a:solidFill>
                  <a:schemeClr val="bg1"/>
                </a:solidFill>
                <a:latin typeface="Alibaba PuHuiTi Regular" panose="00020600040101010101" charset="-122"/>
                <a:ea typeface="Alibaba PuHuiTi Regular" panose="00020600040101010101" charset="-122"/>
                <a:cs typeface="Alibaba PuHuiTi Regular" panose="00020600040101010101" charset="-122"/>
                <a:sym typeface="+mn-ea"/>
              </a:rPr>
              <a:t>准备一份非常全的简历，再准备一份最简单的简历。 如果自己有几个不同方向或领域的就业考虑，</a:t>
            </a:r>
            <a:r>
              <a:rPr lang="zh-CN" altLang="en-US" sz="4400">
                <a:solidFill>
                  <a:schemeClr val="accent5"/>
                </a:solidFill>
                <a:latin typeface="Alibaba PuHuiTi Regular" panose="00020600040101010101" charset="-122"/>
                <a:ea typeface="Alibaba PuHuiTi Regular" panose="00020600040101010101" charset="-122"/>
                <a:cs typeface="Alibaba PuHuiTi Regular" panose="00020600040101010101" charset="-122"/>
                <a:sym typeface="+mn-ea"/>
              </a:rPr>
              <a:t>可以多做几个不同侧重的简历</a:t>
            </a:r>
            <a:r>
              <a:rPr lang="zh-CN" altLang="en-US" sz="4400">
                <a:solidFill>
                  <a:schemeClr val="bg1"/>
                </a:solidFill>
                <a:latin typeface="Alibaba PuHuiTi Regular" panose="00020600040101010101" charset="-122"/>
                <a:ea typeface="Alibaba PuHuiTi Regular" panose="00020600040101010101" charset="-122"/>
                <a:cs typeface="Alibaba PuHuiTi Regular" panose="00020600040101010101" charset="-122"/>
                <a:sym typeface="+mn-ea"/>
              </a:rPr>
              <a:t>。</a:t>
            </a:r>
            <a:endParaRPr lang="en-US" altLang="zh-CN" sz="4400">
              <a:solidFill>
                <a:schemeClr val="bg1"/>
              </a:solidFill>
              <a:latin typeface="PingFang SC" panose="020B0400000000000000" charset="-122"/>
              <a:ea typeface="PingFang SC" panose="020B0400000000000000" charset="-122"/>
            </a:endParaRPr>
          </a:p>
          <a:p>
            <a:pPr marL="571500" indent="-5715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4400">
                <a:solidFill>
                  <a:schemeClr val="bg1"/>
                </a:solidFill>
                <a:latin typeface="Alibaba PuHuiTi Regular" panose="00020600040101010101" charset="-122"/>
                <a:ea typeface="Alibaba PuHuiTi Regular" panose="00020600040101010101" charset="-122"/>
                <a:cs typeface="Alibaba PuHuiTi Regular" panose="00020600040101010101" charset="-122"/>
                <a:sym typeface="+mn-ea"/>
              </a:rPr>
              <a:t>每年不管怎么样，思考一下自己的职业发展，找前辈聊聊经验，更新自己的简历。 工作年限越长，我其实一般情况建议简历越简单。 </a:t>
            </a:r>
            <a:endParaRPr lang="zh-CN" altLang="en-US" sz="4400">
              <a:solidFill>
                <a:schemeClr val="bg1"/>
              </a:solidFill>
              <a:latin typeface="PingFang SC" panose="020B0400000000000000" charset="-122"/>
              <a:ea typeface="PingFang SC" panose="020B0400000000000000" charset="-122"/>
            </a:endParaRPr>
          </a:p>
          <a:p>
            <a:pPr marL="571500" indent="-571500">
              <a:lnSpc>
                <a:spcPct val="150000"/>
              </a:lnSpc>
              <a:buFont typeface="Arial" panose="020B0604020202090204" pitchFamily="34" charset="0"/>
              <a:buChar char="•"/>
            </a:pPr>
            <a:endParaRPr kumimoji="1" lang="zh-CN" altLang="en-US" sz="440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2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准备好简历</a:t>
            </a:r>
            <a:endParaRPr kumimoji="1"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  <a:buFont typeface="Arial" panose="020B0604020202090204" pitchFamily="34" charset="0"/>
            </a:pPr>
            <a:r>
              <a:rPr kumimoji="1" lang="zh-CN" altLang="en-US" sz="4400"/>
              <a:t>简历怎么写? 跟面试一样，守正出奇。 </a:t>
            </a:r>
            <a:endParaRPr kumimoji="1" lang="zh-CN" altLang="en-US" sz="4400"/>
          </a:p>
          <a:p>
            <a:pPr>
              <a:lnSpc>
                <a:spcPct val="150000"/>
              </a:lnSpc>
              <a:buFont typeface="Arial" panose="020B0604020202090204" pitchFamily="34" charset="0"/>
            </a:pPr>
            <a:endParaRPr kumimoji="1" lang="zh-CN" altLang="en-US" sz="4400"/>
          </a:p>
          <a:p>
            <a:pPr marL="742950" indent="-742950">
              <a:lnSpc>
                <a:spcPct val="150000"/>
              </a:lnSpc>
              <a:buFont typeface="Arial" panose="020B0604020202090204" pitchFamily="34" charset="0"/>
              <a:buAutoNum type="arabicPeriod"/>
            </a:pPr>
            <a:r>
              <a:rPr kumimoji="1" lang="zh-CN" altLang="en-US" sz="4400"/>
              <a:t>扬长避短：不要直接写自己的短板和明显的缺点。人是感觉的动物，这是减分项。 </a:t>
            </a:r>
            <a:endParaRPr kumimoji="1" lang="zh-CN" altLang="en-US" sz="4400"/>
          </a:p>
          <a:p>
            <a:pPr marL="742950" indent="-742950">
              <a:lnSpc>
                <a:spcPct val="150000"/>
              </a:lnSpc>
              <a:buFont typeface="Arial" panose="020B0604020202090204" pitchFamily="34" charset="0"/>
              <a:buAutoNum type="arabicPeriod"/>
            </a:pPr>
            <a:r>
              <a:rPr kumimoji="1" lang="zh-CN" altLang="en-US" sz="4400"/>
              <a:t>突出亮点：突出业绩。突出深度和思考，比如开源/博客/奖励，跟其他简历有区分度。 </a:t>
            </a:r>
            <a:endParaRPr kumimoji="1" lang="zh-CN" altLang="en-US" sz="4400"/>
          </a:p>
          <a:p>
            <a:pPr marL="742950" indent="-742950">
              <a:lnSpc>
                <a:spcPct val="150000"/>
              </a:lnSpc>
              <a:buFont typeface="Arial" panose="020B0604020202090204" pitchFamily="34" charset="0"/>
              <a:buAutoNum type="arabicPeriod"/>
            </a:pPr>
            <a:r>
              <a:rPr kumimoji="1" lang="zh-CN" altLang="en-US" sz="4400"/>
              <a:t>找结合点：对公司和部门，进行充分的事先调研，把自己经历和能力里，最契合部门和 JD 需求的部分，加以详细描述。 </a:t>
            </a:r>
            <a:endParaRPr kumimoji="1" lang="zh-CN" altLang="en-US" sz="4400"/>
          </a:p>
          <a:p>
            <a:pPr marL="742950" indent="-742950">
              <a:lnSpc>
                <a:spcPct val="150000"/>
              </a:lnSpc>
              <a:buFont typeface="Arial" panose="020B0604020202090204" pitchFamily="34" charset="0"/>
              <a:buAutoNum type="arabicPeriod"/>
            </a:pPr>
            <a:r>
              <a:rPr kumimoji="1" lang="zh-CN" altLang="en-US" sz="4400"/>
              <a:t>态度端正：简历结构清晰，描述逻辑性强，字体排版格式工整，没有错别字! </a:t>
            </a:r>
            <a:endParaRPr kumimoji="1" lang="zh-CN" altLang="en-US" sz="4400"/>
          </a:p>
          <a:p>
            <a:pPr>
              <a:lnSpc>
                <a:spcPct val="150000"/>
              </a:lnSpc>
              <a:buFont typeface="Arial" panose="020B0604020202090204" pitchFamily="34" charset="0"/>
            </a:pPr>
            <a:endParaRPr kumimoji="1" lang="zh-CN" altLang="en-US" sz="440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2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8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24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准备好简历</a:t>
            </a:r>
            <a:endParaRPr kumimoji="1"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Font typeface="Arial" panose="020B0604020202090204" pitchFamily="34" charset="0"/>
            </a:pPr>
            <a:r>
              <a:rPr kumimoji="1" lang="zh-CN" altLang="en-US" sz="4400"/>
              <a:t>诚信永远是第一位的。</a:t>
            </a:r>
            <a:endParaRPr kumimoji="1" lang="zh-CN" altLang="en-US" sz="440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71500" indent="-5715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kumimoji="1" lang="zh-CN" altLang="en-US" sz="4400"/>
              <a:t>充分准备面试</a:t>
            </a:r>
            <a:endParaRPr kumimoji="1" lang="en-US" altLang="zh-CN" sz="4400"/>
          </a:p>
          <a:p>
            <a:pPr marL="571500" indent="-5715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kumimoji="1" lang="zh-CN" altLang="en-US" sz="4400">
                <a:solidFill>
                  <a:schemeClr val="accent1"/>
                </a:solidFill>
              </a:rPr>
              <a:t>技术面试环节</a:t>
            </a:r>
            <a:endParaRPr kumimoji="1" lang="zh-CN" altLang="en-US" sz="4400"/>
          </a:p>
          <a:p>
            <a:pPr marL="571500" indent="-5715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kumimoji="1" lang="en-US" altLang="zh-CN" sz="4400"/>
              <a:t>HR </a:t>
            </a:r>
            <a:r>
              <a:rPr kumimoji="1" lang="zh-CN" altLang="en-US" sz="4400"/>
              <a:t>面试环节</a:t>
            </a:r>
            <a:endParaRPr kumimoji="1" lang="zh-CN" altLang="en-US" sz="4400"/>
          </a:p>
          <a:p>
            <a:pPr marL="571500" indent="-571500">
              <a:buFont typeface="Arial" panose="020B0604020202090204" pitchFamily="34" charset="0"/>
              <a:buChar char="•"/>
            </a:pPr>
            <a:endParaRPr kumimoji="1" lang="en-US" altLang="zh-CN"/>
          </a:p>
          <a:p>
            <a:endParaRPr kumimoji="1" lang="en-US" altLang="zh-CN"/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 panose="020005030000000200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0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 panose="02000503000000020004"/>
            <a:ea typeface="Helvetica Neue" panose="02000503000000020004"/>
            <a:cs typeface="Helvetica Neue" panose="02000503000000020004"/>
            <a:sym typeface="Helvetica Neue" panose="020005030000000200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 panose="020005030000000200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0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 panose="02000503000000020004"/>
            <a:ea typeface="Helvetica Neue" panose="02000503000000020004"/>
            <a:cs typeface="Helvetica Neue" panose="02000503000000020004"/>
            <a:sym typeface="Helvetica Neue" panose="020005030000000200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1711</Words>
  <Application>WPS 演示</Application>
  <PresentationFormat>自定义</PresentationFormat>
  <Paragraphs>128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39" baseType="lpstr">
      <vt:lpstr>Arial</vt:lpstr>
      <vt:lpstr>方正书宋_GBK</vt:lpstr>
      <vt:lpstr>Wingdings</vt:lpstr>
      <vt:lpstr>Helvetica Neue</vt:lpstr>
      <vt:lpstr>Helvetica Neue Medium</vt:lpstr>
      <vt:lpstr>Helvetica Neue Light</vt:lpstr>
      <vt:lpstr>Helvetica</vt:lpstr>
      <vt:lpstr>Alibaba PuHuiTi</vt:lpstr>
      <vt:lpstr>Helvetica Light</vt:lpstr>
      <vt:lpstr>Microsoft YaHei</vt:lpstr>
      <vt:lpstr>汉仪旗黑</vt:lpstr>
      <vt:lpstr>微软雅黑</vt:lpstr>
      <vt:lpstr>宋体</vt:lpstr>
      <vt:lpstr>Arial Unicode MS</vt:lpstr>
      <vt:lpstr>汉仪书宋二KW</vt:lpstr>
      <vt:lpstr>PingFang SC</vt:lpstr>
      <vt:lpstr>方正黑体_GBK</vt:lpstr>
      <vt:lpstr>苹方-简</vt:lpstr>
      <vt:lpstr>Alibaba PuHuiTi Regular</vt:lpstr>
      <vt:lpstr>White</vt:lpstr>
      <vt:lpstr>PowerPoint 演示文稿</vt:lpstr>
      <vt:lpstr>PowerPoint 演示文稿</vt:lpstr>
      <vt:lpstr>PowerPoint 演示文稿</vt:lpstr>
      <vt:lpstr>Go 语言现状</vt:lpstr>
      <vt:lpstr>目标公司与岗位</vt:lpstr>
      <vt:lpstr>找好渠道推荐</vt:lpstr>
      <vt:lpstr>准备好简历</vt:lpstr>
      <vt:lpstr>准备好简历</vt:lpstr>
      <vt:lpstr>PowerPoint 演示文稿</vt:lpstr>
      <vt:lpstr>准备好简历</vt:lpstr>
      <vt:lpstr>准时参与+形象整洁</vt:lpstr>
      <vt:lpstr>技术面试问什么</vt:lpstr>
      <vt:lpstr>技术面试问什么</vt:lpstr>
      <vt:lpstr>技术面试问什么</vt:lpstr>
      <vt:lpstr>PowerPoint 演示文稿</vt:lpstr>
      <vt:lpstr>技术面试问什么</vt:lpstr>
      <vt:lpstr>技术面试问什么</vt:lpstr>
      <vt:lpstr>怎么谈 offer? 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章节标题</dc:title>
  <dc:creator/>
  <cp:lastModifiedBy>terrysmao</cp:lastModifiedBy>
  <cp:revision>485</cp:revision>
  <cp:lastPrinted>2021-03-14T11:16:02Z</cp:lastPrinted>
  <dcterms:created xsi:type="dcterms:W3CDTF">2021-03-14T11:16:02Z</dcterms:created>
  <dcterms:modified xsi:type="dcterms:W3CDTF">2021-03-14T11:16:02Z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2052-3.3.1.5149</vt:lpwstr>
  </property>
</Properties>
</file>