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3"/>
    <p:sldId id="292" r:id="rId4"/>
    <p:sldId id="288" r:id="rId5"/>
    <p:sldId id="293" r:id="rId6"/>
    <p:sldId id="294" r:id="rId7"/>
    <p:sldId id="295" r:id="rId8"/>
    <p:sldId id="296" r:id="rId9"/>
    <p:sldId id="262" r:id="rId10"/>
    <p:sldId id="284" r:id="rId11"/>
    <p:sldId id="297" r:id="rId12"/>
    <p:sldId id="298" r:id="rId13"/>
    <p:sldId id="299" r:id="rId14"/>
    <p:sldId id="300" r:id="rId15"/>
    <p:sldId id="301" r:id="rId16"/>
    <p:sldId id="302" r:id="rId17"/>
    <p:sldId id="260" r:id="rId18"/>
    <p:sldId id="303" r:id="rId19"/>
    <p:sldId id="304" r:id="rId20"/>
    <p:sldId id="305" r:id="rId21"/>
    <p:sldId id="258" r:id="rId22"/>
  </p:sldIdLst>
  <p:sldSz cx="18000345" cy="18000345"/>
  <p:notesSz cx="6858000" cy="9144000"/>
  <p:defaultTextStyle>
    <a:defPPr>
      <a:defRPr lang="zh-CN"/>
    </a:defPPr>
    <a:lvl1pPr marL="0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1pPr>
    <a:lvl2pPr marL="899795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2pPr>
    <a:lvl3pPr marL="1800225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3pPr>
    <a:lvl4pPr marL="2700020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4pPr>
    <a:lvl5pPr marL="3599815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5pPr>
    <a:lvl6pPr marL="4500245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6pPr>
    <a:lvl7pPr marL="5400040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7pPr>
    <a:lvl8pPr marL="6299835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8pPr>
    <a:lvl9pPr marL="7200265" algn="l" defTabSz="1799590" rtl="0" eaLnBrk="1" latinLnBrk="0" hangingPunct="1">
      <a:defRPr sz="354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E6"/>
    <a:srgbClr val="FFD9EA"/>
    <a:srgbClr val="FF0071"/>
    <a:srgbClr val="3A3B3C"/>
    <a:srgbClr val="101D26"/>
    <a:srgbClr val="1A2C77"/>
    <a:srgbClr val="172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3"/>
    <p:restoredTop sz="94593"/>
  </p:normalViewPr>
  <p:slideViewPr>
    <p:cSldViewPr snapToGrid="0" snapToObjects="1" showGuides="1">
      <p:cViewPr varScale="1">
        <p:scale>
          <a:sx n="42" d="100"/>
          <a:sy n="42" d="100"/>
        </p:scale>
        <p:origin x="1888" y="232"/>
      </p:cViewPr>
      <p:guideLst>
        <p:guide orient="horz" pos="5670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3A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50050" y="2945943"/>
            <a:ext cx="15300564" cy="6266897"/>
          </a:xfrm>
        </p:spPr>
        <p:txBody>
          <a:bodyPr anchor="b">
            <a:normAutofit/>
          </a:bodyPr>
          <a:lstStyle>
            <a:lvl1pPr algn="ctr">
              <a:defRPr sz="11500"/>
            </a:lvl1pPr>
          </a:lstStyle>
          <a:p>
            <a:r>
              <a:rPr lang="zh-CN" altLang="en-US" dirty="0"/>
              <a:t>演讲标题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899795" indent="0" algn="ctr">
              <a:buNone/>
              <a:defRPr sz="3935"/>
            </a:lvl2pPr>
            <a:lvl3pPr marL="1800225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600450" indent="0" algn="ctr">
              <a:buNone/>
              <a:defRPr sz="3150"/>
            </a:lvl5pPr>
            <a:lvl6pPr marL="4500245" indent="0" algn="ctr">
              <a:buNone/>
              <a:defRPr sz="3150"/>
            </a:lvl6pPr>
            <a:lvl7pPr marL="5400040" indent="0" algn="ctr">
              <a:buNone/>
              <a:defRPr sz="3150"/>
            </a:lvl7pPr>
            <a:lvl8pPr marL="6300470" indent="0" algn="ctr">
              <a:buNone/>
              <a:defRPr sz="3150"/>
            </a:lvl8pPr>
            <a:lvl9pPr marL="7200265" indent="0" algn="ctr">
              <a:buNone/>
              <a:defRPr sz="3150"/>
            </a:lvl9pPr>
          </a:lstStyle>
          <a:p>
            <a:r>
              <a:rPr lang="zh-CN" altLang="en-US" dirty="0"/>
              <a:t>姓名 </a:t>
            </a:r>
            <a:r>
              <a:rPr lang="en-US" altLang="zh-CN" dirty="0"/>
              <a:t>/</a:t>
            </a:r>
            <a:r>
              <a:rPr lang="zh-CN" altLang="en-US" dirty="0"/>
              <a:t> 公司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zh-CN" altLang="en-US" dirty="0"/>
              <a:t>标题一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899795" indent="0">
              <a:buNone/>
              <a:defRPr sz="3935">
                <a:solidFill>
                  <a:schemeClr val="tx1">
                    <a:tint val="75000"/>
                  </a:schemeClr>
                </a:solidFill>
              </a:defRPr>
            </a:lvl2pPr>
            <a:lvl3pPr marL="180022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45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4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0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47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600450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300470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600450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300470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864697" y="6357257"/>
            <a:ext cx="62712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i="0" dirty="0">
                <a:solidFill>
                  <a:schemeClr val="bg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THANKS</a:t>
            </a:r>
            <a:endParaRPr kumimoji="1" lang="zh-CN" altLang="en-US" sz="11500" b="1" i="0" dirty="0">
              <a:solidFill>
                <a:schemeClr val="bg1"/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0"/>
            </a:lvl2pPr>
            <a:lvl3pPr>
              <a:defRPr sz="4725"/>
            </a:lvl3pPr>
            <a:lvl4pPr>
              <a:defRPr sz="3935"/>
            </a:lvl4pPr>
            <a:lvl5pPr>
              <a:defRPr sz="3935"/>
            </a:lvl5pPr>
            <a:lvl6pPr>
              <a:defRPr sz="3935"/>
            </a:lvl6pPr>
            <a:lvl7pPr>
              <a:defRPr sz="3935"/>
            </a:lvl7pPr>
            <a:lvl8pPr>
              <a:defRPr sz="3935"/>
            </a:lvl8pPr>
            <a:lvl9pPr>
              <a:defRPr sz="39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600450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300470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899795" indent="0">
              <a:buNone/>
              <a:defRPr sz="5510"/>
            </a:lvl2pPr>
            <a:lvl3pPr marL="1800225" indent="0">
              <a:buNone/>
              <a:defRPr sz="4725"/>
            </a:lvl3pPr>
            <a:lvl4pPr marL="2700020" indent="0">
              <a:buNone/>
              <a:defRPr sz="3935"/>
            </a:lvl4pPr>
            <a:lvl5pPr marL="3600450" indent="0">
              <a:buNone/>
              <a:defRPr sz="3935"/>
            </a:lvl5pPr>
            <a:lvl6pPr marL="4500245" indent="0">
              <a:buNone/>
              <a:defRPr sz="3935"/>
            </a:lvl6pPr>
            <a:lvl7pPr marL="5400040" indent="0">
              <a:buNone/>
              <a:defRPr sz="3935"/>
            </a:lvl7pPr>
            <a:lvl8pPr marL="6300470" indent="0">
              <a:buNone/>
              <a:defRPr sz="3935"/>
            </a:lvl8pPr>
            <a:lvl9pPr marL="7200265" indent="0">
              <a:buNone/>
              <a:defRPr sz="3935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600450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300470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defRPr>
            </a:lvl1pPr>
          </a:lstStyle>
          <a:p>
            <a:fld id="{490444E6-B3ED-D846-B4F2-5F9366224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defRPr>
            </a:lvl1pPr>
          </a:lstStyle>
          <a:p>
            <a:fld id="{20ECDB85-2EFD-BF49-847D-7ADC4D7593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99590" rtl="0" eaLnBrk="1" latinLnBrk="0" hangingPunct="1">
        <a:lnSpc>
          <a:spcPct val="90000"/>
        </a:lnSpc>
        <a:spcBef>
          <a:spcPct val="0"/>
        </a:spcBef>
        <a:buNone/>
        <a:defRPr sz="8660" kern="1200">
          <a:solidFill>
            <a:schemeClr val="bg1"/>
          </a:solidFill>
          <a:latin typeface="PingFang SC" panose="020B0400000000000000" charset="-122"/>
          <a:ea typeface="PingFang SC" panose="020B0400000000000000" charset="-122"/>
          <a:cs typeface="PingFang SC" panose="020B0400000000000000" charset="-122"/>
        </a:defRPr>
      </a:lvl1pPr>
    </p:titleStyle>
    <p:bodyStyle>
      <a:lvl1pPr marL="450215" indent="-450215" algn="l" defTabSz="1799590" rtl="0" eaLnBrk="1" latinLnBrk="0" hangingPunct="1">
        <a:lnSpc>
          <a:spcPct val="90000"/>
        </a:lnSpc>
        <a:spcBef>
          <a:spcPts val="1970"/>
        </a:spcBef>
        <a:buFont typeface="Arial" panose="020B0604020202090204" pitchFamily="34" charset="0"/>
        <a:buChar char="•"/>
        <a:defRPr sz="5510" kern="1200">
          <a:solidFill>
            <a:schemeClr val="bg1"/>
          </a:solidFill>
          <a:latin typeface="PingFang SC" panose="020B0400000000000000" charset="-122"/>
          <a:ea typeface="PingFang SC" panose="020B0400000000000000" charset="-122"/>
          <a:cs typeface="PingFang SC" panose="020B0400000000000000" charset="-122"/>
        </a:defRPr>
      </a:lvl1pPr>
      <a:lvl2pPr marL="1350010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4725" kern="1200">
          <a:solidFill>
            <a:schemeClr val="bg1"/>
          </a:solidFill>
          <a:latin typeface="PingFang SC" panose="020B0400000000000000" charset="-122"/>
          <a:ea typeface="PingFang SC" panose="020B0400000000000000" charset="-122"/>
          <a:cs typeface="PingFang SC" panose="020B0400000000000000" charset="-122"/>
        </a:defRPr>
      </a:lvl2pPr>
      <a:lvl3pPr marL="2249805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935" kern="1200">
          <a:solidFill>
            <a:schemeClr val="bg1"/>
          </a:solidFill>
          <a:latin typeface="PingFang SC" panose="020B0400000000000000" charset="-122"/>
          <a:ea typeface="PingFang SC" panose="020B0400000000000000" charset="-122"/>
          <a:cs typeface="PingFang SC" panose="020B0400000000000000" charset="-122"/>
        </a:defRPr>
      </a:lvl3pPr>
      <a:lvl4pPr marL="3150235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bg1"/>
          </a:solidFill>
          <a:latin typeface="PingFang SC" panose="020B0400000000000000" charset="-122"/>
          <a:ea typeface="PingFang SC" panose="020B0400000000000000" charset="-122"/>
          <a:cs typeface="PingFang SC" panose="020B0400000000000000" charset="-122"/>
        </a:defRPr>
      </a:lvl4pPr>
      <a:lvl5pPr marL="4050030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bg1"/>
          </a:solidFill>
          <a:latin typeface="PingFang SC" panose="020B0400000000000000" charset="-122"/>
          <a:ea typeface="PingFang SC" panose="020B0400000000000000" charset="-122"/>
          <a:cs typeface="PingFang SC" panose="020B0400000000000000" charset="-122"/>
        </a:defRPr>
      </a:lvl5pPr>
      <a:lvl6pPr marL="4950460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5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0480" indent="-450215" algn="l" defTabSz="1799590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0245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04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047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/>
          <p:nvPr/>
        </p:nvCxnSpPr>
        <p:spPr>
          <a:xfrm>
            <a:off x="1960601" y="6029053"/>
            <a:ext cx="14119294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100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723388" y="10692233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10692233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10393294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1820" y="6733540"/>
            <a:ext cx="1740852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8800" b="1" dirty="0">
                <a:solidFill>
                  <a:schemeClr val="bg1"/>
                </a:solidFill>
                <a:latin typeface="PingFang SC Semibold" panose="020B0400000000000000" charset="-122"/>
                <a:ea typeface="PingFang SC Semibold" panose="020B0400000000000000" charset="-122"/>
                <a:cs typeface="微软雅黑" panose="020B0503020204020204" charset="-122"/>
              </a:rPr>
              <a:t>如何搞定大厂面试</a:t>
            </a:r>
            <a:endParaRPr kumimoji="1" lang="zh-CN" altLang="en-US" sz="8800" b="1" dirty="0">
              <a:solidFill>
                <a:schemeClr val="bg1"/>
              </a:solidFill>
              <a:latin typeface="PingFang SC Semibold" panose="020B0400000000000000" charset="-122"/>
              <a:ea typeface="PingFang SC Semibold" panose="020B0400000000000000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8077468" y="1168480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秦金卫</a:t>
            </a:r>
            <a:endParaRPr kumimoji="1" lang="zh-CN" altLang="en-US" sz="7200">
              <a:solidFill>
                <a:schemeClr val="bg1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技术面试问什么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4888" y="6045676"/>
            <a:ext cx="1663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面试官能了解你的渠道有限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简历、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HR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或前一轮面试官的反馈、你自己的陈述。 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一般来说，面试官着重会关注三个方面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b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1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、你简历里写的业务，技术，方法。 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==&gt; </a:t>
            </a:r>
            <a:r>
              <a:rPr lang="zh-CN" altLang="en-US" sz="4800">
                <a:solidFill>
                  <a:srgbClr val="FFC000"/>
                </a:solidFill>
                <a:latin typeface="PingFang SC" panose="020B0400000000000000" charset="-122"/>
                <a:ea typeface="PingFang SC" panose="020B0400000000000000" charset="-122"/>
              </a:rPr>
              <a:t>个人价值 </a:t>
            </a:r>
            <a:endParaRPr lang="en-US" altLang="zh-CN" sz="4800">
              <a:solidFill>
                <a:srgbClr val="FFC000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2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、招聘的这个岗位设计的业务，技术，方法。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==&gt; </a:t>
            </a:r>
            <a:r>
              <a:rPr lang="zh-CN" altLang="en-US" sz="4800">
                <a:solidFill>
                  <a:srgbClr val="FFD9EA"/>
                </a:solidFill>
                <a:latin typeface="PingFang SC" panose="020B0400000000000000" charset="-122"/>
                <a:ea typeface="PingFang SC" panose="020B0400000000000000" charset="-122"/>
              </a:rPr>
              <a:t>岗位价值</a:t>
            </a:r>
            <a:endParaRPr lang="en-US" altLang="zh-CN" sz="4800">
              <a:solidFill>
                <a:srgbClr val="FFD9EA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3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、面试官想从你身上挖掘的部分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(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很有可能是面试官自己比较熟悉的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)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 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==&gt; </a:t>
            </a:r>
            <a:r>
              <a:rPr lang="zh-CN" altLang="en-US" sz="4800">
                <a:solidFill>
                  <a:srgbClr val="FFFF00"/>
                </a:solidFill>
                <a:latin typeface="PingFang SC" panose="020B0400000000000000" charset="-122"/>
                <a:ea typeface="PingFang SC" panose="020B0400000000000000" charset="-122"/>
              </a:rPr>
              <a:t>培养价值 </a:t>
            </a:r>
            <a:endParaRPr lang="zh-CN" altLang="en-US" sz="4800">
              <a:solidFill>
                <a:srgbClr val="FFFF00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技术面试问什么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4888" y="6045676"/>
            <a:ext cx="16637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bg1"/>
                </a:solidFill>
              </a:rPr>
              <a:t>简历里个人经历的技术，业务，方法</a:t>
            </a:r>
            <a:r>
              <a:rPr lang="en-US" altLang="zh-CN" sz="5400">
                <a:solidFill>
                  <a:schemeClr val="bg1"/>
                </a:solidFill>
              </a:rPr>
              <a:t>: </a:t>
            </a:r>
            <a:endParaRPr lang="en-US" altLang="zh-CN" sz="5400">
              <a:solidFill>
                <a:schemeClr val="bg1"/>
              </a:solidFill>
            </a:endParaRPr>
          </a:p>
          <a:p>
            <a:r>
              <a:rPr lang="en-US" altLang="zh-CN" sz="5400">
                <a:solidFill>
                  <a:schemeClr val="bg1"/>
                </a:solidFill>
              </a:rPr>
              <a:t>1</a:t>
            </a:r>
            <a:r>
              <a:rPr lang="zh-CN" altLang="en-US" sz="5400">
                <a:solidFill>
                  <a:schemeClr val="bg1"/>
                </a:solidFill>
              </a:rPr>
              <a:t>、最重要的</a:t>
            </a:r>
            <a:r>
              <a:rPr lang="en-US" altLang="zh-CN" sz="5400">
                <a:solidFill>
                  <a:schemeClr val="bg1"/>
                </a:solidFill>
              </a:rPr>
              <a:t>: </a:t>
            </a:r>
            <a:r>
              <a:rPr lang="zh-CN" altLang="en-US" sz="5400">
                <a:solidFill>
                  <a:schemeClr val="accent2"/>
                </a:solidFill>
              </a:rPr>
              <a:t>挑重点项目</a:t>
            </a:r>
            <a:r>
              <a:rPr lang="zh-CN" altLang="en-US" sz="5400">
                <a:solidFill>
                  <a:schemeClr val="bg1"/>
                </a:solidFill>
              </a:rPr>
              <a:t>，整理清楚，理解透逻辑脉络，如果不行就背熟。</a:t>
            </a:r>
            <a:endParaRPr lang="en-US" altLang="zh-CN" sz="5400">
              <a:solidFill>
                <a:schemeClr val="bg1"/>
              </a:solidFill>
            </a:endParaRPr>
          </a:p>
          <a:p>
            <a:r>
              <a:rPr lang="zh-CN" altLang="en-US" sz="5400">
                <a:solidFill>
                  <a:schemeClr val="bg1"/>
                </a:solidFill>
              </a:rPr>
              <a:t> </a:t>
            </a:r>
            <a:r>
              <a:rPr lang="en-US" altLang="zh-CN" sz="5400">
                <a:solidFill>
                  <a:schemeClr val="bg1"/>
                </a:solidFill>
              </a:rPr>
              <a:t>2</a:t>
            </a:r>
            <a:r>
              <a:rPr lang="zh-CN" altLang="en-US" sz="5400">
                <a:solidFill>
                  <a:schemeClr val="bg1"/>
                </a:solidFill>
              </a:rPr>
              <a:t>、所以提及的结论，都需要</a:t>
            </a:r>
            <a:r>
              <a:rPr lang="zh-CN" altLang="en-US" sz="5400">
                <a:solidFill>
                  <a:srgbClr val="FF5DE6"/>
                </a:solidFill>
              </a:rPr>
              <a:t>准备好案例或者数据</a:t>
            </a:r>
            <a:r>
              <a:rPr lang="zh-CN" altLang="en-US" sz="5400">
                <a:solidFill>
                  <a:schemeClr val="bg1"/>
                </a:solidFill>
              </a:rPr>
              <a:t>来佐证你的说法，陈述可信。 </a:t>
            </a:r>
            <a:endParaRPr lang="en-US" altLang="zh-CN" sz="5400">
              <a:solidFill>
                <a:schemeClr val="bg1"/>
              </a:solidFill>
            </a:endParaRPr>
          </a:p>
          <a:p>
            <a:r>
              <a:rPr lang="en-US" altLang="zh-CN" sz="5400">
                <a:solidFill>
                  <a:schemeClr val="bg1"/>
                </a:solidFill>
              </a:rPr>
              <a:t>3</a:t>
            </a:r>
            <a:r>
              <a:rPr lang="zh-CN" altLang="en-US" sz="5400">
                <a:solidFill>
                  <a:schemeClr val="bg1"/>
                </a:solidFill>
              </a:rPr>
              <a:t>、准备好几个处理过的比较重要技术问题，往往有奇效。</a:t>
            </a:r>
            <a:endParaRPr lang="en-US" altLang="zh-CN" sz="5400">
              <a:solidFill>
                <a:schemeClr val="bg1"/>
              </a:solidFill>
            </a:endParaRPr>
          </a:p>
          <a:p>
            <a:r>
              <a:rPr lang="zh-CN" altLang="en-US" sz="5400">
                <a:solidFill>
                  <a:schemeClr val="bg1"/>
                </a:solidFill>
              </a:rPr>
              <a:t> </a:t>
            </a:r>
            <a:r>
              <a:rPr lang="en-US" altLang="zh-CN" sz="5400">
                <a:solidFill>
                  <a:schemeClr val="bg1"/>
                </a:solidFill>
              </a:rPr>
              <a:t>4</a:t>
            </a:r>
            <a:r>
              <a:rPr lang="zh-CN" altLang="en-US" sz="5400">
                <a:solidFill>
                  <a:schemeClr val="bg1"/>
                </a:solidFill>
              </a:rPr>
              <a:t>、描述一个事情，注意策略，先说大概，然后再沟通里往深里走 </a:t>
            </a:r>
            <a:endParaRPr lang="zh-CN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技术面试问什么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337" y="6201793"/>
            <a:ext cx="16637000" cy="746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目标岗位相关的业务、技术和方法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1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、根据事先的准备和知识储备，</a:t>
            </a:r>
            <a:r>
              <a:rPr lang="zh-CN" altLang="en-US" sz="5400">
                <a:solidFill>
                  <a:schemeClr val="accent2"/>
                </a:solidFill>
                <a:latin typeface="PingFang SC" panose="020B0400000000000000" charset="-122"/>
                <a:ea typeface="PingFang SC" panose="020B0400000000000000" charset="-122"/>
              </a:rPr>
              <a:t>讲自己的认识和理解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 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2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、如果不清楚一些背景，可以让面试官给出补充细节和场景。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3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、可以穿插在对话过程，表示对目标业务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岗位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团队的认可。 </a:t>
            </a:r>
            <a:endParaRPr lang="zh-CN" altLang="en-US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  <p:pic>
        <p:nvPicPr>
          <p:cNvPr id="1026" name="Picture 2" descr="page18image17859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技术面试问什么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337" y="6201793"/>
            <a:ext cx="16637000" cy="744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面试官发散和挖掘的部分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1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zh-CN" altLang="en-US" sz="5400">
                <a:solidFill>
                  <a:schemeClr val="accent2"/>
                </a:solidFill>
                <a:latin typeface="PingFang SC" panose="020B0400000000000000" charset="-122"/>
                <a:ea typeface="PingFang SC" panose="020B0400000000000000" charset="-122"/>
              </a:rPr>
              <a:t>引导话题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，把各种不熟悉的，对应到你熟悉的部分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; 2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、实在不知道，大方的说出来，并要求对方给出线索和提示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; 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3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、切记不要说一堆似是而非的话，非常减分。 </a:t>
            </a:r>
            <a:endParaRPr lang="zh-CN" altLang="en-US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其他的几个技巧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337" y="5287393"/>
            <a:ext cx="16637000" cy="1105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1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、可以背下来，一些常用话术，比如个人介绍部分，特长、兴趣爱好、优缺点等。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2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、永远不要跟面试官直接冲突，情商问题，你兼容他或他兼容你。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3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、不要因为个别问题，影响后面的面试发挥，心态稳定。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4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、有效利用面试官的“你有什么想问我的”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进一步的了解目标，以及对面试本身的反馈， 对面试过程中的一些技术的进一步讨论。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5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、如果有可能，可以尝试跟面试官加微信，并持续交流沟通，跟进面试。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5"/>
          <p:cNvCxnSpPr/>
          <p:nvPr/>
        </p:nvCxnSpPr>
        <p:spPr>
          <a:xfrm>
            <a:off x="1960601" y="6029053"/>
            <a:ext cx="14119294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100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6"/>
          <p:cNvCxnSpPr/>
          <p:nvPr/>
        </p:nvCxnSpPr>
        <p:spPr>
          <a:xfrm>
            <a:off x="9723388" y="10692233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7"/>
          <p:cNvCxnSpPr/>
          <p:nvPr/>
        </p:nvCxnSpPr>
        <p:spPr>
          <a:xfrm flipH="1">
            <a:off x="1960601" y="10692233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三角形 8"/>
          <p:cNvSpPr/>
          <p:nvPr/>
        </p:nvSpPr>
        <p:spPr>
          <a:xfrm rot="10800000">
            <a:off x="8832561" y="10393294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60601" y="7607368"/>
            <a:ext cx="17408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600" b="1">
                <a:solidFill>
                  <a:schemeClr val="bg1"/>
                </a:solidFill>
              </a:rPr>
              <a:t>HR</a:t>
            </a:r>
            <a:r>
              <a:rPr lang="zh-CN" altLang="en-US" sz="9600" b="1">
                <a:solidFill>
                  <a:schemeClr val="bg1"/>
                </a:solidFill>
              </a:rPr>
              <a:t> 面试环节需要注意什么</a:t>
            </a:r>
            <a:r>
              <a:rPr lang="en-US" altLang="zh-CN" sz="9600" b="1">
                <a:solidFill>
                  <a:schemeClr val="bg1"/>
                </a:solidFill>
              </a:rPr>
              <a:t>? </a:t>
            </a:r>
            <a:endParaRPr lang="zh-CN" altLang="en-US" sz="9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8000" b="1">
                <a:solidFill>
                  <a:schemeClr val="bg1"/>
                </a:solidFill>
              </a:rPr>
              <a:t>HR</a:t>
            </a:r>
            <a:r>
              <a:rPr lang="zh-CN" altLang="en-US" sz="8000" b="1">
                <a:solidFill>
                  <a:schemeClr val="bg1"/>
                </a:solidFill>
              </a:rPr>
              <a:t>看什么</a:t>
            </a:r>
            <a:r>
              <a:rPr lang="en-US" altLang="zh-CN" sz="8000" b="1">
                <a:solidFill>
                  <a:schemeClr val="bg1"/>
                </a:solidFill>
              </a:rPr>
              <a:t>?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615" y="5630177"/>
            <a:ext cx="16637000" cy="111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一般情况下，到 </a:t>
            </a:r>
            <a:r>
              <a:rPr lang="en-GB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HR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面说明你基本得到用人部门的认可了，这时候主动权其实在你手里。 </a:t>
            </a:r>
            <a:r>
              <a:rPr lang="en-GB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HR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就看两方面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1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、参考前面面试评价，给你的沟通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潜力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职业稳定性等方面一些附加评价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; 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2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、跟你</a:t>
            </a:r>
            <a:r>
              <a:rPr lang="zh-CN" altLang="en-US" sz="5400">
                <a:solidFill>
                  <a:schemeClr val="accent2"/>
                </a:solidFill>
                <a:latin typeface="PingFang SC" panose="020B0400000000000000" charset="-122"/>
                <a:ea typeface="PingFang SC" panose="020B0400000000000000" charset="-122"/>
              </a:rPr>
              <a:t>确定最终的</a:t>
            </a:r>
            <a:r>
              <a:rPr lang="en-GB" altLang="zh-CN" sz="5400">
                <a:solidFill>
                  <a:schemeClr val="accent2"/>
                </a:solidFill>
                <a:latin typeface="PingFang SC" panose="020B0400000000000000" charset="-122"/>
                <a:ea typeface="PingFang SC" panose="020B0400000000000000" charset="-122"/>
              </a:rPr>
              <a:t>offer</a:t>
            </a:r>
            <a:r>
              <a:rPr lang="zh-CN" altLang="en-GB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，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包括级别，薪水，福利。 </a:t>
            </a:r>
            <a:endParaRPr lang="zh-CN" altLang="en-US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需要注意的是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大部分公司里，</a:t>
            </a:r>
            <a:r>
              <a:rPr lang="en-GB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HR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并没有否决权，所以第一条往往是虚的，真实情况是为 了确定你的最终</a:t>
            </a:r>
            <a:r>
              <a:rPr lang="en-GB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offer</a:t>
            </a:r>
            <a:r>
              <a:rPr lang="zh-CN" altLang="en-GB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，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帮用人部门把你争取到。 </a:t>
            </a:r>
            <a:endParaRPr lang="zh-CN" altLang="en-US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怎么谈</a:t>
            </a:r>
            <a:r>
              <a:rPr lang="en-GB" altLang="zh-CN" sz="8000" b="1">
                <a:solidFill>
                  <a:schemeClr val="bg1"/>
                </a:solidFill>
              </a:rPr>
              <a:t>offer? </a:t>
            </a:r>
            <a:endParaRPr lang="en-GB" altLang="zh-CN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615" y="5630177"/>
            <a:ext cx="1663700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我们需要明确提出自己的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offer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要求，问清楚团队的职级划分和分步，薪资组成。 不要等到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offer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那到手，发现薪水综合算起来，跟自己理想的有较大差距。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不管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HR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跟你聊得多么融洽，本质上就是最后的定价。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rgbClr val="FF5DE6"/>
                </a:solidFill>
                <a:latin typeface="PingFang SC" panose="020B0400000000000000" charset="-122"/>
                <a:ea typeface="PingFang SC" panose="020B0400000000000000" charset="-122"/>
              </a:rPr>
              <a:t>用最小的成本，来获得候选人的一个 </a:t>
            </a:r>
            <a:r>
              <a:rPr lang="en-GB" altLang="zh-CN" sz="4800">
                <a:solidFill>
                  <a:srgbClr val="FF5DE6"/>
                </a:solidFill>
                <a:latin typeface="PingFang SC" panose="020B0400000000000000" charset="-122"/>
                <a:ea typeface="PingFang SC" panose="020B0400000000000000" charset="-122"/>
              </a:rPr>
              <a:t>offer</a:t>
            </a:r>
            <a:r>
              <a:rPr lang="zh-CN" altLang="en-US" sz="4800">
                <a:solidFill>
                  <a:srgbClr val="FF5DE6"/>
                </a:solidFill>
                <a:latin typeface="PingFang SC" panose="020B0400000000000000" charset="-122"/>
                <a:ea typeface="PingFang SC" panose="020B0400000000000000" charset="-122"/>
              </a:rPr>
              <a:t> 意向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 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按自己期望值报价即可，如果对方对薪酬的增幅有异议，尽量把自己的所有收益都计算在 内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期权分红、各种费用和福利、加班补贴和倒休、补充医疗、额外的项目奖金等等。 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如果这么也列不出来，那么可以考虑用其他公司更高薪水的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offer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来佐证自己的开价。 如果对方实在给不了，你又想去，可以再酌情给出适当让步，注意主动权在你。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GB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关于</a:t>
            </a:r>
            <a:r>
              <a:rPr lang="zh-CN" altLang="en-US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背调</a:t>
            </a:r>
            <a:endParaRPr lang="en-GB" altLang="zh-CN" sz="80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615" y="5630177"/>
            <a:ext cx="1663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很多同学跟我说，担心背调。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rgbClr val="FFC000"/>
                </a:solidFill>
                <a:latin typeface="PingFang SC" panose="020B0400000000000000" charset="-122"/>
                <a:ea typeface="PingFang SC" panose="020B0400000000000000" charset="-122"/>
              </a:rPr>
              <a:t>只要不造假，背调都不会有什么问题。</a:t>
            </a:r>
            <a:endParaRPr lang="en-US" altLang="zh-CN" sz="6000">
              <a:solidFill>
                <a:srgbClr val="FFC000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特别是让你自己填报信息的背调。 </a:t>
            </a:r>
            <a:endParaRPr lang="zh-CN" altLang="en-US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GB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关于</a:t>
            </a:r>
            <a:r>
              <a:rPr lang="zh-CN" altLang="en-US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r>
              <a:rPr lang="en-US" altLang="zh-CN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Java</a:t>
            </a:r>
            <a:r>
              <a:rPr lang="zh-CN" altLang="en-US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进阶训练营</a:t>
            </a:r>
            <a:endParaRPr lang="en-GB" altLang="zh-CN" sz="80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  <p:pic>
        <p:nvPicPr>
          <p:cNvPr id="4" name="图片 3" descr="男子的脸部特写与配字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10" y="5640714"/>
            <a:ext cx="16105961" cy="9059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5"/>
          <p:cNvCxnSpPr/>
          <p:nvPr/>
        </p:nvCxnSpPr>
        <p:spPr>
          <a:xfrm>
            <a:off x="1960601" y="6029053"/>
            <a:ext cx="14119294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100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6"/>
          <p:cNvCxnSpPr/>
          <p:nvPr/>
        </p:nvCxnSpPr>
        <p:spPr>
          <a:xfrm>
            <a:off x="9723388" y="10692233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7"/>
          <p:cNvCxnSpPr/>
          <p:nvPr/>
        </p:nvCxnSpPr>
        <p:spPr>
          <a:xfrm flipH="1">
            <a:off x="1960601" y="10692233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三角形 8"/>
          <p:cNvSpPr/>
          <p:nvPr/>
        </p:nvSpPr>
        <p:spPr>
          <a:xfrm rot="10800000">
            <a:off x="8832561" y="10393294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7574" y="7352752"/>
            <a:ext cx="17408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如何做到充分准备面试</a:t>
            </a:r>
            <a:r>
              <a:rPr lang="en-US" altLang="zh-CN" sz="96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 </a:t>
            </a:r>
            <a:endParaRPr lang="zh-CN" altLang="en-US" sz="96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锚定目标公司与岗位 </a:t>
            </a:r>
            <a:endParaRPr lang="zh-CN" altLang="en-US" sz="8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795" y="5575274"/>
            <a:ext cx="15788640" cy="103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知己知彼，百战百胜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accent2">
                    <a:lumMod val="75000"/>
                  </a:schemeClr>
                </a:solidFill>
                <a:latin typeface="PingFang SC" panose="020B0400000000000000" charset="-122"/>
                <a:ea typeface="PingFang SC" panose="020B0400000000000000" charset="-122"/>
              </a:rPr>
              <a:t>对目标公司和岗位是否了解，会影响你面试的全流程 </a:t>
            </a:r>
            <a:endParaRPr lang="en-US" altLang="zh-CN" sz="6000">
              <a:solidFill>
                <a:schemeClr val="accent2">
                  <a:lumMod val="75000"/>
                </a:schemeClr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评估好你要投的公司和岗位，是不是适合你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朋友圈里，找类似岗位的人，了解详情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熟人圈里，找经验丰富的人，问问意见 </a:t>
            </a:r>
            <a:endParaRPr lang="zh-CN" altLang="en-US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kumimoji="1" lang="en-US" altLang="zh-CN" sz="6000" dirty="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找好推荐渠道 </a:t>
            </a:r>
            <a:endParaRPr lang="zh-CN" altLang="en-US" sz="8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8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795" y="5575274"/>
            <a:ext cx="14995765" cy="995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chemeClr val="accent2"/>
                </a:solidFill>
                <a:latin typeface="PingFang SC" panose="020B0400000000000000" charset="-122"/>
                <a:ea typeface="PingFang SC" panose="020B0400000000000000" charset="-122"/>
              </a:rPr>
              <a:t>目标团队负责人直接找的人 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&gt; </a:t>
            </a:r>
            <a:r>
              <a:rPr lang="zh-CN" altLang="en-US" sz="5400">
                <a:solidFill>
                  <a:srgbClr val="FF0071"/>
                </a:solidFill>
                <a:latin typeface="PingFang SC" panose="020B0400000000000000" charset="-122"/>
                <a:ea typeface="PingFang SC" panose="020B0400000000000000" charset="-122"/>
              </a:rPr>
              <a:t>同事朋友推荐 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&gt;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rgbClr val="FFC000"/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r>
              <a:rPr lang="zh-CN" altLang="en-US" sz="5400">
                <a:solidFill>
                  <a:srgbClr val="FFC000"/>
                </a:solidFill>
                <a:latin typeface="PingFang SC" panose="020B0400000000000000" charset="-122"/>
                <a:ea typeface="PingFang SC" panose="020B0400000000000000" charset="-122"/>
              </a:rPr>
              <a:t>猎头 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&gt; </a:t>
            </a:r>
            <a:r>
              <a:rPr lang="zh-CN" altLang="en-US" sz="5400">
                <a:solidFill>
                  <a:srgbClr val="FFD9EA"/>
                </a:solidFill>
                <a:latin typeface="PingFang SC" panose="020B0400000000000000" charset="-122"/>
                <a:ea typeface="PingFang SC" panose="020B0400000000000000" charset="-122"/>
              </a:rPr>
              <a:t>自己网投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为什么</a:t>
            </a: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 </a:t>
            </a:r>
            <a:endParaRPr lang="zh-CN" altLang="en-US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1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、减少沟通和考核成本 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2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、增加员工稳定性 </a:t>
            </a:r>
            <a:endParaRPr lang="en-US" altLang="zh-CN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3</a:t>
            </a:r>
            <a:r>
              <a:rPr lang="zh-CN" altLang="en-US" sz="54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、降低招聘费用 </a:t>
            </a:r>
            <a:endParaRPr lang="zh-CN" altLang="en-US" sz="54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准备好简历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795" y="5575274"/>
            <a:ext cx="1499576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简历写多还是写少</a:t>
            </a:r>
            <a:r>
              <a:rPr lang="en-US" altLang="zh-CN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</a:t>
            </a:r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打磨简历目的有二</a:t>
            </a:r>
            <a:r>
              <a:rPr lang="en-US" altLang="zh-CN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 b="1">
                <a:solidFill>
                  <a:srgbClr val="FF0071"/>
                </a:solidFill>
                <a:latin typeface="PingFang SC" panose="020B0400000000000000" charset="-122"/>
                <a:ea typeface="PingFang SC" panose="020B0400000000000000" charset="-122"/>
              </a:rPr>
              <a:t>筛简历时能存活，展示自己实力和经验</a:t>
            </a:r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机会是留给有准备的人的。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建议</a:t>
            </a:r>
            <a:r>
              <a:rPr lang="en-US" altLang="zh-CN" sz="60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 </a:t>
            </a:r>
            <a:endParaRPr lang="en-US" altLang="zh-CN" sz="60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准备一份非常全的简历，再准备一份最简单的简历。 如果自己有几个不同方向或领域的就业考虑，</a:t>
            </a:r>
            <a:r>
              <a:rPr lang="zh-CN" altLang="en-US" sz="6000" b="1">
                <a:solidFill>
                  <a:schemeClr val="accent2"/>
                </a:solidFill>
                <a:latin typeface="PingFang SC" panose="020B0400000000000000" charset="-122"/>
                <a:ea typeface="PingFang SC" panose="020B0400000000000000" charset="-122"/>
              </a:rPr>
              <a:t>可以多做几个不同侧重的简历</a:t>
            </a:r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每年不管怎么样，思考一下自己的职业发展，找前辈聊聊经验，更新自己的简历。 工作年限越长，我其实一般情况建议简历越简单。 </a:t>
            </a:r>
            <a:endParaRPr lang="zh-CN" altLang="en-US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准备好简历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795" y="5575274"/>
            <a:ext cx="14995765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简历怎么写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 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跟面试一样，</a:t>
            </a:r>
            <a:r>
              <a:rPr lang="zh-CN" altLang="en-US" sz="4800">
                <a:solidFill>
                  <a:srgbClr val="FFD9EA"/>
                </a:solidFill>
                <a:latin typeface="PingFang SC" panose="020B0400000000000000" charset="-122"/>
                <a:ea typeface="PingFang SC" panose="020B0400000000000000" charset="-122"/>
              </a:rPr>
              <a:t>守正出奇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 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建议</a:t>
            </a:r>
            <a:r>
              <a:rPr lang="en-US" altLang="zh-CN" sz="48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 </a:t>
            </a:r>
            <a:endParaRPr lang="zh-CN" altLang="en-US" sz="48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1.</a:t>
            </a:r>
            <a:r>
              <a:rPr lang="zh-CN" altLang="en-US" sz="4800">
                <a:solidFill>
                  <a:srgbClr val="FF0071"/>
                </a:solidFill>
                <a:latin typeface="PingFang SC" panose="020B0400000000000000" charset="-122"/>
                <a:ea typeface="PingFang SC" panose="020B0400000000000000" charset="-122"/>
              </a:rPr>
              <a:t>扬长避短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。不要直接写自己的短板和明显的缺点。人是感觉的动物，这是减分项。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2.</a:t>
            </a:r>
            <a:r>
              <a:rPr lang="zh-CN" altLang="en-US" sz="4800">
                <a:solidFill>
                  <a:schemeClr val="accent2"/>
                </a:solidFill>
                <a:latin typeface="PingFang SC" panose="020B0400000000000000" charset="-122"/>
                <a:ea typeface="PingFang SC" panose="020B0400000000000000" charset="-122"/>
              </a:rPr>
              <a:t>突出亮点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。突出业绩。突出深度和思考，比如开源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博客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奖励，跟其他简历有区分度。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3.</a:t>
            </a:r>
            <a:r>
              <a:rPr lang="zh-CN" altLang="en-US" sz="4800">
                <a:solidFill>
                  <a:srgbClr val="FFD9EA"/>
                </a:solidFill>
                <a:latin typeface="PingFang SC" panose="020B0400000000000000" charset="-122"/>
                <a:ea typeface="PingFang SC" panose="020B0400000000000000" charset="-122"/>
              </a:rPr>
              <a:t>找结合点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。对公司和部门，进行充分的事先调研，把自己经历和能力里，最契合部门和 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JD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需求的部分，加以详细描述。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4.</a:t>
            </a:r>
            <a:r>
              <a:rPr lang="zh-CN" altLang="en-US" sz="4800">
                <a:solidFill>
                  <a:srgbClr val="FFFF00"/>
                </a:solidFill>
                <a:latin typeface="PingFang SC" panose="020B0400000000000000" charset="-122"/>
                <a:ea typeface="PingFang SC" panose="020B0400000000000000" charset="-122"/>
              </a:rPr>
              <a:t>态度端正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。简历结构清晰，描述逻辑性强，字体排版格式工整，没有错别字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! 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sz="48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&gt; </a:t>
            </a:r>
            <a:r>
              <a:rPr lang="zh-CN" altLang="en-US" sz="48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小技巧</a:t>
            </a:r>
            <a:r>
              <a:rPr lang="en-US" altLang="zh-CN" sz="48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可以把你对自己的整体评价和对职位的认知，写几句话放到简历的最前面或者 是发送简历的邮件正文里。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准备好简历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795" y="5575274"/>
            <a:ext cx="1499576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rgbClr val="FF0000"/>
                </a:solidFill>
                <a:latin typeface="PingFang SC" panose="020B0400000000000000" charset="-122"/>
                <a:ea typeface="PingFang SC" panose="020B0400000000000000" charset="-122"/>
              </a:rPr>
              <a:t>永远不要简历造假</a:t>
            </a:r>
            <a:r>
              <a:rPr lang="en-US" altLang="zh-CN" sz="6000">
                <a:solidFill>
                  <a:srgbClr val="FF0000"/>
                </a:solidFill>
                <a:latin typeface="PingFang SC" panose="020B0400000000000000" charset="-122"/>
                <a:ea typeface="PingFang SC" panose="020B0400000000000000" charset="-122"/>
              </a:rPr>
              <a:t>! </a:t>
            </a:r>
            <a:endParaRPr lang="en-US" altLang="zh-CN" sz="6000">
              <a:solidFill>
                <a:srgbClr val="FF0000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长期来看，造假的后果，损失远大于收益。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学历不好怎么办</a:t>
            </a:r>
            <a:r>
              <a:rPr lang="en-US" altLang="zh-CN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zh-CN" altLang="en-US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实话实话，通过技术能力、职位匹配度等，弥补学历的短板。 如果连续几个目标公司都对学历这一块有要求，那就去搞个更好的学历。 </a:t>
            </a:r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想一想</a:t>
            </a:r>
            <a:r>
              <a:rPr lang="en-US" altLang="zh-CN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r>
              <a:rPr lang="zh-CN" altLang="en-US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为什么有些公司说我们卡学历</a:t>
            </a:r>
            <a:r>
              <a:rPr lang="en-US" altLang="zh-CN" sz="60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 </a:t>
            </a:r>
            <a:endParaRPr lang="zh-CN" altLang="en-US" sz="60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5"/>
          <p:cNvCxnSpPr/>
          <p:nvPr/>
        </p:nvCxnSpPr>
        <p:spPr>
          <a:xfrm>
            <a:off x="1960601" y="6029053"/>
            <a:ext cx="14119294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100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6"/>
          <p:cNvCxnSpPr/>
          <p:nvPr/>
        </p:nvCxnSpPr>
        <p:spPr>
          <a:xfrm>
            <a:off x="9723388" y="10692233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7"/>
          <p:cNvCxnSpPr/>
          <p:nvPr/>
        </p:nvCxnSpPr>
        <p:spPr>
          <a:xfrm flipH="1">
            <a:off x="1960601" y="10692233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三角形 8"/>
          <p:cNvSpPr/>
          <p:nvPr/>
        </p:nvSpPr>
        <p:spPr>
          <a:xfrm rot="10800000">
            <a:off x="8832561" y="10393294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91674" y="7607368"/>
            <a:ext cx="17408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技术面试环节注意什么</a:t>
            </a:r>
            <a:r>
              <a:rPr lang="en-US" altLang="zh-CN" sz="9600" b="1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? </a:t>
            </a:r>
            <a:endParaRPr lang="zh-CN" altLang="en-US" sz="96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9723388" y="4020497"/>
            <a:ext cx="6505925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1960601" y="4020497"/>
            <a:ext cx="6719688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1">
                    <a:alpha val="0"/>
                    <a:lumMod val="59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/>
          <p:cNvSpPr/>
          <p:nvPr/>
        </p:nvSpPr>
        <p:spPr>
          <a:xfrm rot="10800000">
            <a:off x="8832561" y="3721558"/>
            <a:ext cx="738554" cy="597877"/>
          </a:xfrm>
          <a:prstGeom prst="triangl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7982" y="1924657"/>
            <a:ext cx="13587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chemeClr val="bg1"/>
                </a:solidFill>
              </a:rPr>
              <a:t>准时参与</a:t>
            </a:r>
            <a:r>
              <a:rPr lang="en-US" altLang="zh-CN" sz="8000" b="1">
                <a:solidFill>
                  <a:schemeClr val="bg1"/>
                </a:solidFill>
              </a:rPr>
              <a:t>+</a:t>
            </a:r>
            <a:r>
              <a:rPr lang="zh-CN" altLang="en-US" sz="8000" b="1">
                <a:solidFill>
                  <a:schemeClr val="bg1"/>
                </a:solidFill>
              </a:rPr>
              <a:t>形象整洁 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4888" y="6045676"/>
            <a:ext cx="16637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面试需要在短时间内体现出我们的专业能力和素养，尽量做加分项，不要减分项。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候选人的准时与否，是给面试官和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HR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的第一印象。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见面后的第一印象就是，候选人是不是你的形象是否</a:t>
            </a:r>
            <a:r>
              <a:rPr lang="en-GB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OK? </a:t>
            </a:r>
            <a:endParaRPr lang="en-GB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我们对面试官做培训时有个说法就是</a:t>
            </a: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:</a:t>
            </a:r>
            <a:endParaRPr lang="en-US" altLang="zh-CN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b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&gt; </a:t>
            </a:r>
            <a:r>
              <a:rPr lang="zh-CN" altLang="en-US" sz="4800">
                <a:solidFill>
                  <a:schemeClr val="bg1"/>
                </a:solidFill>
                <a:latin typeface="PingFang SC" panose="020B0400000000000000" charset="-122"/>
                <a:ea typeface="PingFang SC" panose="020B0400000000000000" charset="-122"/>
              </a:rPr>
              <a:t>如果技能都满足要求，你可以思考一下，你是否愿意跟候选人成为同事 </a:t>
            </a:r>
            <a:endParaRPr lang="zh-CN" altLang="en-US" sz="4800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2206</Words>
  <Application>WPS 演示</Application>
  <PresentationFormat>自定义</PresentationFormat>
  <Paragraphs>147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方正书宋_GBK</vt:lpstr>
      <vt:lpstr>Wingdings</vt:lpstr>
      <vt:lpstr>PingFang SC</vt:lpstr>
      <vt:lpstr>PingFang SC Semibold</vt:lpstr>
      <vt:lpstr>微软雅黑</vt:lpstr>
      <vt:lpstr>汉仪旗黑</vt:lpstr>
      <vt:lpstr>PingFang SC Medium</vt:lpstr>
      <vt:lpstr>Calibri</vt:lpstr>
      <vt:lpstr>Helvetica Neue</vt:lpstr>
      <vt:lpstr>宋体</vt:lpstr>
      <vt:lpstr>Arial Unicode MS</vt:lpstr>
      <vt:lpstr>汉仪书宋二KW</vt:lpstr>
      <vt:lpstr>等线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terrysmao</cp:lastModifiedBy>
  <cp:revision>55</cp:revision>
  <dcterms:created xsi:type="dcterms:W3CDTF">2021-03-14T11:11:08Z</dcterms:created>
  <dcterms:modified xsi:type="dcterms:W3CDTF">2021-03-14T11:11:08Z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