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29" autoAdjust="0"/>
    <p:restoredTop sz="94660"/>
  </p:normalViewPr>
  <p:slideViewPr>
    <p:cSldViewPr snapToGrid="0">
      <p:cViewPr varScale="1">
        <p:scale>
          <a:sx n="72" d="100"/>
          <a:sy n="72"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t>6/27/2021</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265928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32637B58-87C1-446D-BDA9-B06F4BCF7782}" type="datetimeFigureOut">
              <a:rPr lang="en-US" smtClean="0"/>
              <a:t>6/27/2021</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247948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32637B58-87C1-446D-BDA9-B06F4BCF7782}" type="datetimeFigureOut">
              <a:rPr lang="en-US" smtClean="0"/>
              <a:t>6/27/2021</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01178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t>6/27/2021</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180284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32637B58-87C1-446D-BDA9-B06F4BCF7782}" type="datetimeFigureOut">
              <a:rPr lang="en-US" smtClean="0"/>
              <a:t>6/27/2021</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40490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32637B58-87C1-446D-BDA9-B06F4BCF7782}" type="datetimeFigureOut">
              <a:rPr lang="en-US" smtClean="0"/>
              <a:t>6/27/2021</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925923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32637B58-87C1-446D-BDA9-B06F4BCF7782}" type="datetimeFigureOut">
              <a:rPr lang="en-US" smtClean="0"/>
              <a:t>6/27/2021</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555280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32637B58-87C1-446D-BDA9-B06F4BCF7782}" type="datetimeFigureOut">
              <a:rPr lang="en-US" smtClean="0"/>
              <a:t>6/27/2021</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495476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32637B58-87C1-446D-BDA9-B06F4BCF7782}" type="datetimeFigureOut">
              <a:rPr lang="en-US" smtClean="0"/>
              <a:t>6/27/2021</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6141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32637B58-87C1-446D-BDA9-B06F4BCF7782}" type="datetimeFigureOut">
              <a:rPr lang="en-US" smtClean="0"/>
              <a:t>6/27/2021</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861517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32637B58-87C1-446D-BDA9-B06F4BCF7782}" type="datetimeFigureOut">
              <a:rPr lang="en-US" smtClean="0"/>
              <a:t>6/27/2021</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343260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32637B58-87C1-446D-BDA9-B06F4BCF7782}" type="datetimeFigureOut">
              <a:rPr lang="en-US" smtClean="0"/>
              <a:pPr/>
              <a:t>6/27/2021</a:t>
            </a:fld>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411523339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37D2F59-319C-4435-B2E2-6AE60A4F7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EF4046A-4981-4863-B165-152FBF7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1320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6D7AED-FC0D-4FB3-B75A-03C10B7922DD}"/>
              </a:ext>
            </a:extLst>
          </p:cNvPr>
          <p:cNvSpPr>
            <a:spLocks noGrp="1"/>
          </p:cNvSpPr>
          <p:nvPr>
            <p:ph type="ctrTitle"/>
          </p:nvPr>
        </p:nvSpPr>
        <p:spPr>
          <a:xfrm>
            <a:off x="1249327" y="919717"/>
            <a:ext cx="5761074" cy="3423684"/>
          </a:xfrm>
        </p:spPr>
        <p:txBody>
          <a:bodyPr>
            <a:normAutofit/>
          </a:bodyPr>
          <a:lstStyle/>
          <a:p>
            <a:r>
              <a:rPr lang="en-ZA" dirty="0">
                <a:solidFill>
                  <a:srgbClr val="FFFFFF"/>
                </a:solidFill>
              </a:rPr>
              <a:t>AOP</a:t>
            </a:r>
          </a:p>
        </p:txBody>
      </p:sp>
      <p:sp>
        <p:nvSpPr>
          <p:cNvPr id="3" name="Subtitle 2">
            <a:extLst>
              <a:ext uri="{FF2B5EF4-FFF2-40B4-BE49-F238E27FC236}">
                <a16:creationId xmlns:a16="http://schemas.microsoft.com/office/drawing/2014/main" id="{9296B2C9-208E-423F-BF12-44880B748CA1}"/>
              </a:ext>
            </a:extLst>
          </p:cNvPr>
          <p:cNvSpPr>
            <a:spLocks noGrp="1"/>
          </p:cNvSpPr>
          <p:nvPr>
            <p:ph type="subTitle" idx="1"/>
          </p:nvPr>
        </p:nvSpPr>
        <p:spPr>
          <a:xfrm>
            <a:off x="1249327" y="4795284"/>
            <a:ext cx="4846674" cy="1084522"/>
          </a:xfrm>
        </p:spPr>
        <p:txBody>
          <a:bodyPr>
            <a:normAutofit/>
          </a:bodyPr>
          <a:lstStyle/>
          <a:p>
            <a:r>
              <a:rPr lang="en-ZA" b="1" dirty="0">
                <a:solidFill>
                  <a:srgbClr val="FFFFFF"/>
                </a:solidFill>
              </a:rPr>
              <a:t>Aspect Oriented Programming</a:t>
            </a:r>
          </a:p>
        </p:txBody>
      </p:sp>
      <p:sp>
        <p:nvSpPr>
          <p:cNvPr id="22" name="Freeform: Shape 21">
            <a:extLst>
              <a:ext uri="{FF2B5EF4-FFF2-40B4-BE49-F238E27FC236}">
                <a16:creationId xmlns:a16="http://schemas.microsoft.com/office/drawing/2014/main" id="{05206A06-3741-4597-A321-66F7A9968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513861" y="3447061"/>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EFE9443E-6CA2-4833-92B3-E850992D7078}"/>
              </a:ext>
            </a:extLst>
          </p:cNvPr>
          <p:cNvPicPr>
            <a:picLocks noChangeAspect="1"/>
          </p:cNvPicPr>
          <p:nvPr/>
        </p:nvPicPr>
        <p:blipFill rotWithShape="1">
          <a:blip r:embed="rId2"/>
          <a:srcRect r="53333"/>
          <a:stretch/>
        </p:blipFill>
        <p:spPr>
          <a:xfrm>
            <a:off x="7924800" y="10"/>
            <a:ext cx="4267200" cy="6857990"/>
          </a:xfrm>
          <a:prstGeom prst="rect">
            <a:avLst/>
          </a:prstGeom>
        </p:spPr>
      </p:pic>
      <p:sp>
        <p:nvSpPr>
          <p:cNvPr id="24" name="Freeform: Shape 23">
            <a:extLst>
              <a:ext uri="{FF2B5EF4-FFF2-40B4-BE49-F238E27FC236}">
                <a16:creationId xmlns:a16="http://schemas.microsoft.com/office/drawing/2014/main" id="{09BCF989-255A-4CF6-AC6C-F7E46020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246663" y="-1789711"/>
            <a:ext cx="3354778" cy="6934200"/>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03B6CD95-D4DD-40EB-9FBB-C1323608C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246663" y="-1789711"/>
            <a:ext cx="3354778" cy="6934200"/>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4032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13097-78D9-4CEB-9DE9-F563FD482931}"/>
              </a:ext>
            </a:extLst>
          </p:cNvPr>
          <p:cNvSpPr>
            <a:spLocks noGrp="1"/>
          </p:cNvSpPr>
          <p:nvPr>
            <p:ph type="title"/>
          </p:nvPr>
        </p:nvSpPr>
        <p:spPr/>
        <p:txBody>
          <a:bodyPr/>
          <a:lstStyle/>
          <a:p>
            <a:pPr algn="ctr"/>
            <a:r>
              <a:rPr lang="en-ZA" dirty="0"/>
              <a:t>What is AOP</a:t>
            </a:r>
          </a:p>
        </p:txBody>
      </p:sp>
      <p:sp>
        <p:nvSpPr>
          <p:cNvPr id="3" name="Content Placeholder 2">
            <a:extLst>
              <a:ext uri="{FF2B5EF4-FFF2-40B4-BE49-F238E27FC236}">
                <a16:creationId xmlns:a16="http://schemas.microsoft.com/office/drawing/2014/main" id="{975B4E77-2F90-41C0-BC46-D8439725F40E}"/>
              </a:ext>
            </a:extLst>
          </p:cNvPr>
          <p:cNvSpPr>
            <a:spLocks noGrp="1"/>
          </p:cNvSpPr>
          <p:nvPr>
            <p:ph idx="1"/>
          </p:nvPr>
        </p:nvSpPr>
        <p:spPr>
          <a:xfrm>
            <a:off x="905256" y="2142121"/>
            <a:ext cx="9914860" cy="4123318"/>
          </a:xfrm>
        </p:spPr>
        <p:txBody>
          <a:bodyPr>
            <a:normAutofit/>
          </a:bodyPr>
          <a:lstStyle/>
          <a:p>
            <a:r>
              <a:rPr lang="en-ZA" sz="2400" dirty="0">
                <a:solidFill>
                  <a:schemeClr val="tx1"/>
                </a:solidFill>
              </a:rPr>
              <a:t>is a programming pattern that aims to increase modularity by allowing the separation of cross-cutting concerns.</a:t>
            </a:r>
          </a:p>
          <a:p>
            <a:r>
              <a:rPr lang="en-ZA" sz="2400" dirty="0">
                <a:solidFill>
                  <a:schemeClr val="tx1"/>
                </a:solidFill>
              </a:rPr>
              <a:t>I</a:t>
            </a:r>
            <a:r>
              <a:rPr lang="en-ZA" sz="2400" b="0" i="0" dirty="0">
                <a:solidFill>
                  <a:schemeClr val="tx1"/>
                </a:solidFill>
                <a:effectLst/>
              </a:rPr>
              <a:t>t allows the breaking of code into different modules which is known as modularization</a:t>
            </a:r>
          </a:p>
          <a:p>
            <a:r>
              <a:rPr lang="en-ZA" sz="2400" dirty="0"/>
              <a:t>It enable the modularization of concerns such as transaction management that cut across multiple types and objects. </a:t>
            </a:r>
          </a:p>
        </p:txBody>
      </p:sp>
    </p:spTree>
    <p:extLst>
      <p:ext uri="{BB962C8B-B14F-4D97-AF65-F5344CB8AC3E}">
        <p14:creationId xmlns:p14="http://schemas.microsoft.com/office/powerpoint/2010/main" val="31327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DCFD4-4892-40E1-828B-4EF76C60C843}"/>
              </a:ext>
            </a:extLst>
          </p:cNvPr>
          <p:cNvSpPr>
            <a:spLocks noGrp="1"/>
          </p:cNvSpPr>
          <p:nvPr>
            <p:ph type="title"/>
          </p:nvPr>
        </p:nvSpPr>
        <p:spPr/>
        <p:txBody>
          <a:bodyPr/>
          <a:lstStyle/>
          <a:p>
            <a:pPr algn="ctr"/>
            <a:r>
              <a:rPr lang="en-ZA" b="1" i="0" dirty="0">
                <a:solidFill>
                  <a:srgbClr val="610B4B"/>
                </a:solidFill>
                <a:effectLst/>
                <a:latin typeface="+mn-lt"/>
              </a:rPr>
              <a:t>Why use AOP?</a:t>
            </a:r>
            <a:br>
              <a:rPr lang="en-ZA" b="0" i="0" dirty="0">
                <a:solidFill>
                  <a:srgbClr val="610B4B"/>
                </a:solidFill>
                <a:effectLst/>
                <a:latin typeface="erdana"/>
              </a:rPr>
            </a:br>
            <a:endParaRPr lang="en-ZA" dirty="0"/>
          </a:p>
        </p:txBody>
      </p:sp>
      <p:sp>
        <p:nvSpPr>
          <p:cNvPr id="3" name="Content Placeholder 2">
            <a:extLst>
              <a:ext uri="{FF2B5EF4-FFF2-40B4-BE49-F238E27FC236}">
                <a16:creationId xmlns:a16="http://schemas.microsoft.com/office/drawing/2014/main" id="{09CBB113-54BE-419B-9701-A02BD27FEEDF}"/>
              </a:ext>
            </a:extLst>
          </p:cNvPr>
          <p:cNvSpPr>
            <a:spLocks noGrp="1"/>
          </p:cNvSpPr>
          <p:nvPr>
            <p:ph idx="1"/>
          </p:nvPr>
        </p:nvSpPr>
        <p:spPr/>
        <p:txBody>
          <a:bodyPr>
            <a:normAutofit/>
          </a:bodyPr>
          <a:lstStyle/>
          <a:p>
            <a:r>
              <a:rPr lang="en-ZA" sz="2400" dirty="0">
                <a:solidFill>
                  <a:schemeClr val="tx1"/>
                </a:solidFill>
              </a:rPr>
              <a:t>AOP module provides interceptors to intercept an application. For example, when a method is executed, you can add extra functionality before or after the method execution.</a:t>
            </a:r>
          </a:p>
          <a:p>
            <a:r>
              <a:rPr lang="en-ZA" sz="2400" dirty="0">
                <a:solidFill>
                  <a:schemeClr val="tx1"/>
                </a:solidFill>
              </a:rPr>
              <a:t>It provides the easy way to actively add additional concern before, after or around the actual logic</a:t>
            </a:r>
            <a:r>
              <a:rPr lang="en-ZA" sz="2400" dirty="0"/>
              <a:t>. </a:t>
            </a:r>
          </a:p>
          <a:p>
            <a:pPr algn="just"/>
            <a:r>
              <a:rPr lang="en-ZA" sz="2400" b="0" i="0" dirty="0">
                <a:solidFill>
                  <a:srgbClr val="333333"/>
                </a:solidFill>
                <a:effectLst/>
              </a:rPr>
              <a:t>For example if </a:t>
            </a:r>
            <a:r>
              <a:rPr lang="en-ZA" sz="2400" dirty="0">
                <a:solidFill>
                  <a:srgbClr val="333333"/>
                </a:solidFill>
              </a:rPr>
              <a:t>t</a:t>
            </a:r>
            <a:r>
              <a:rPr lang="en-ZA" sz="2400" b="0" i="0" dirty="0">
                <a:solidFill>
                  <a:srgbClr val="333333"/>
                </a:solidFill>
                <a:effectLst/>
              </a:rPr>
              <a:t>here are 2 methods that starts from m, 2 methods that starts from n and 3 methods that starts from p. I can maintain log and send notification after calling methods that starts from m</a:t>
            </a:r>
          </a:p>
          <a:p>
            <a:endParaRPr lang="en-ZA" sz="2400" dirty="0"/>
          </a:p>
        </p:txBody>
      </p:sp>
    </p:spTree>
    <p:extLst>
      <p:ext uri="{BB962C8B-B14F-4D97-AF65-F5344CB8AC3E}">
        <p14:creationId xmlns:p14="http://schemas.microsoft.com/office/powerpoint/2010/main" val="82420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230F-B469-4C49-835A-3A1C02452ACF}"/>
              </a:ext>
            </a:extLst>
          </p:cNvPr>
          <p:cNvSpPr>
            <a:spLocks noGrp="1"/>
          </p:cNvSpPr>
          <p:nvPr>
            <p:ph type="title"/>
          </p:nvPr>
        </p:nvSpPr>
        <p:spPr>
          <a:xfrm>
            <a:off x="914401" y="123056"/>
            <a:ext cx="9914859" cy="853819"/>
          </a:xfrm>
        </p:spPr>
        <p:txBody>
          <a:bodyPr/>
          <a:lstStyle/>
          <a:p>
            <a:pPr algn="ctr"/>
            <a:r>
              <a:rPr lang="en-ZA" b="1" dirty="0">
                <a:solidFill>
                  <a:srgbClr val="4D5968"/>
                </a:solidFill>
                <a:latin typeface="Nunito Sans"/>
              </a:rPr>
              <a:t>Common T</a:t>
            </a:r>
            <a:r>
              <a:rPr lang="en-ZA" b="1" i="0" dirty="0">
                <a:solidFill>
                  <a:srgbClr val="4D5968"/>
                </a:solidFill>
                <a:effectLst/>
                <a:latin typeface="Nunito Sans"/>
              </a:rPr>
              <a:t>erminology of </a:t>
            </a:r>
            <a:r>
              <a:rPr lang="en-ZA" b="1" dirty="0">
                <a:solidFill>
                  <a:srgbClr val="4D5968"/>
                </a:solidFill>
                <a:latin typeface="Nunito Sans"/>
              </a:rPr>
              <a:t>AOP</a:t>
            </a:r>
            <a:endParaRPr lang="en-ZA" b="1" dirty="0"/>
          </a:p>
        </p:txBody>
      </p:sp>
      <p:sp>
        <p:nvSpPr>
          <p:cNvPr id="3" name="Content Placeholder 2">
            <a:extLst>
              <a:ext uri="{FF2B5EF4-FFF2-40B4-BE49-F238E27FC236}">
                <a16:creationId xmlns:a16="http://schemas.microsoft.com/office/drawing/2014/main" id="{83076153-DA8A-4E66-AF2F-15A688123550}"/>
              </a:ext>
            </a:extLst>
          </p:cNvPr>
          <p:cNvSpPr>
            <a:spLocks noGrp="1"/>
          </p:cNvSpPr>
          <p:nvPr>
            <p:ph idx="1"/>
          </p:nvPr>
        </p:nvSpPr>
        <p:spPr>
          <a:xfrm>
            <a:off x="914400" y="1126435"/>
            <a:ext cx="9914860" cy="5343465"/>
          </a:xfrm>
        </p:spPr>
        <p:txBody>
          <a:bodyPr>
            <a:noAutofit/>
          </a:bodyPr>
          <a:lstStyle/>
          <a:p>
            <a:pPr algn="just"/>
            <a:r>
              <a:rPr lang="en-ZA" sz="2400" b="1" i="0" dirty="0">
                <a:solidFill>
                  <a:srgbClr val="000000"/>
                </a:solidFill>
                <a:effectLst/>
              </a:rPr>
              <a:t>Aspect - </a:t>
            </a:r>
            <a:r>
              <a:rPr lang="en-ZA" sz="2400" b="0" i="0" dirty="0">
                <a:solidFill>
                  <a:srgbClr val="000000"/>
                </a:solidFill>
                <a:effectLst/>
              </a:rPr>
              <a:t>is a </a:t>
            </a:r>
            <a:r>
              <a:rPr lang="en-ZA" sz="2400" dirty="0">
                <a:solidFill>
                  <a:srgbClr val="000000"/>
                </a:solidFill>
              </a:rPr>
              <a:t>modularization of concern that </a:t>
            </a:r>
            <a:r>
              <a:rPr lang="en-ZA" sz="2400" b="0" i="0" dirty="0">
                <a:solidFill>
                  <a:srgbClr val="000000"/>
                </a:solidFill>
                <a:effectLst/>
              </a:rPr>
              <a:t>provide cross-cutting requirements. An application can have any number of aspects depending on the requirement</a:t>
            </a:r>
          </a:p>
          <a:p>
            <a:pPr algn="just"/>
            <a:r>
              <a:rPr lang="en-ZA" sz="2400" b="1" i="0" dirty="0">
                <a:solidFill>
                  <a:srgbClr val="000000"/>
                </a:solidFill>
                <a:effectLst/>
              </a:rPr>
              <a:t>Join point </a:t>
            </a:r>
            <a:r>
              <a:rPr lang="en-ZA" sz="2400" b="0" i="0" dirty="0">
                <a:solidFill>
                  <a:srgbClr val="000000"/>
                </a:solidFill>
                <a:effectLst/>
              </a:rPr>
              <a:t>– is the point in the program that has to be put through an aspect. Join point can be method level, constructor level, field level</a:t>
            </a:r>
          </a:p>
          <a:p>
            <a:pPr algn="just"/>
            <a:r>
              <a:rPr lang="en-ZA" sz="2400" b="1" i="0" dirty="0">
                <a:solidFill>
                  <a:srgbClr val="000000"/>
                </a:solidFill>
                <a:effectLst/>
              </a:rPr>
              <a:t>Advice</a:t>
            </a:r>
            <a:r>
              <a:rPr lang="en-ZA" sz="2400" b="0" i="0" dirty="0">
                <a:solidFill>
                  <a:srgbClr val="000000"/>
                </a:solidFill>
                <a:effectLst/>
              </a:rPr>
              <a:t>: Specifies the action that should be executed on the join point and also specifies when should the action be executed, like should it be applied before entering the method, after returning from the method, after an exception from method , both before and after the method</a:t>
            </a:r>
          </a:p>
          <a:p>
            <a:r>
              <a:rPr lang="en-ZA" sz="2400" b="1" dirty="0"/>
              <a:t>Pointcuts</a:t>
            </a:r>
            <a:r>
              <a:rPr lang="en-ZA" sz="2400" dirty="0"/>
              <a:t>: </a:t>
            </a:r>
            <a:r>
              <a:rPr lang="en-ZA" sz="2400" dirty="0">
                <a:solidFill>
                  <a:schemeClr val="tx1"/>
                </a:solidFill>
              </a:rPr>
              <a:t>Pointcuts provides a set of join points on which the advice should be applied.</a:t>
            </a:r>
          </a:p>
        </p:txBody>
      </p:sp>
    </p:spTree>
    <p:extLst>
      <p:ext uri="{BB962C8B-B14F-4D97-AF65-F5344CB8AC3E}">
        <p14:creationId xmlns:p14="http://schemas.microsoft.com/office/powerpoint/2010/main" val="769893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D663D-EBDE-4AB3-8E41-331B0D23F470}"/>
              </a:ext>
            </a:extLst>
          </p:cNvPr>
          <p:cNvSpPr>
            <a:spLocks noGrp="1"/>
          </p:cNvSpPr>
          <p:nvPr>
            <p:ph type="title"/>
          </p:nvPr>
        </p:nvSpPr>
        <p:spPr/>
        <p:txBody>
          <a:bodyPr>
            <a:normAutofit/>
          </a:bodyPr>
          <a:lstStyle/>
          <a:p>
            <a:pPr algn="ctr"/>
            <a:r>
              <a:rPr lang="en-ZA" sz="3600" dirty="0"/>
              <a:t>Types of advice:</a:t>
            </a:r>
            <a:endParaRPr lang="en-ZA" dirty="0"/>
          </a:p>
        </p:txBody>
      </p:sp>
      <p:sp>
        <p:nvSpPr>
          <p:cNvPr id="3" name="Content Placeholder 2">
            <a:extLst>
              <a:ext uri="{FF2B5EF4-FFF2-40B4-BE49-F238E27FC236}">
                <a16:creationId xmlns:a16="http://schemas.microsoft.com/office/drawing/2014/main" id="{C46626C7-EBDB-4AB0-B3FB-A8787401B725}"/>
              </a:ext>
            </a:extLst>
          </p:cNvPr>
          <p:cNvSpPr>
            <a:spLocks noGrp="1"/>
          </p:cNvSpPr>
          <p:nvPr>
            <p:ph idx="1"/>
          </p:nvPr>
        </p:nvSpPr>
        <p:spPr/>
        <p:txBody>
          <a:bodyPr>
            <a:normAutofit/>
          </a:bodyPr>
          <a:lstStyle/>
          <a:p>
            <a:r>
              <a:rPr lang="en-ZA" sz="2400" b="1" dirty="0"/>
              <a:t>Before Advice</a:t>
            </a:r>
            <a:r>
              <a:rPr lang="en-ZA" sz="2400" dirty="0"/>
              <a:t>: it executes before a join point.</a:t>
            </a:r>
          </a:p>
          <a:p>
            <a:r>
              <a:rPr lang="en-ZA" sz="2400" b="1" dirty="0"/>
              <a:t>After Returning Advice</a:t>
            </a:r>
            <a:r>
              <a:rPr lang="en-ZA" sz="2400" dirty="0"/>
              <a:t>: it executes after a joint point completes normally.</a:t>
            </a:r>
          </a:p>
          <a:p>
            <a:r>
              <a:rPr lang="en-ZA" sz="2400" b="1" dirty="0"/>
              <a:t>After Throwing Advice</a:t>
            </a:r>
            <a:r>
              <a:rPr lang="en-ZA" sz="2400" dirty="0"/>
              <a:t>: it executes if method exits by throwing an exception.</a:t>
            </a:r>
          </a:p>
          <a:p>
            <a:r>
              <a:rPr lang="en-ZA" sz="2400" b="1" dirty="0"/>
              <a:t>After Advice</a:t>
            </a:r>
            <a:r>
              <a:rPr lang="en-ZA" sz="2400" dirty="0"/>
              <a:t>: it executes after a join point regardless of join point exit whether normally or exceptional return.</a:t>
            </a:r>
          </a:p>
          <a:p>
            <a:r>
              <a:rPr lang="en-ZA" sz="2400" b="1" dirty="0"/>
              <a:t>Around Advice</a:t>
            </a:r>
            <a:r>
              <a:rPr lang="en-ZA" sz="2400" dirty="0"/>
              <a:t>: It executes before and after a join point.</a:t>
            </a:r>
          </a:p>
          <a:p>
            <a:endParaRPr lang="en-ZA" dirty="0"/>
          </a:p>
        </p:txBody>
      </p:sp>
    </p:spTree>
    <p:extLst>
      <p:ext uri="{BB962C8B-B14F-4D97-AF65-F5344CB8AC3E}">
        <p14:creationId xmlns:p14="http://schemas.microsoft.com/office/powerpoint/2010/main" val="229030845"/>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docProps/app.xml><?xml version="1.0" encoding="utf-8"?>
<Properties xmlns="http://schemas.openxmlformats.org/officeDocument/2006/extended-properties" xmlns:vt="http://schemas.openxmlformats.org/officeDocument/2006/docPropsVTypes">
  <TotalTime>8118</TotalTime>
  <Words>349</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Nova Light</vt:lpstr>
      <vt:lpstr>Elephant</vt:lpstr>
      <vt:lpstr>erdana</vt:lpstr>
      <vt:lpstr>Nunito Sans</vt:lpstr>
      <vt:lpstr>ModOverlayVTI</vt:lpstr>
      <vt:lpstr>AOP</vt:lpstr>
      <vt:lpstr>What is AOP</vt:lpstr>
      <vt:lpstr>Why use AOP? </vt:lpstr>
      <vt:lpstr>Common Terminology of AOP</vt:lpstr>
      <vt:lpstr>Types of advice: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AOP</dc:title>
  <dc:creator>siphiwe mathebula</dc:creator>
  <cp:lastModifiedBy>siphiwe mathebula</cp:lastModifiedBy>
  <cp:revision>22</cp:revision>
  <dcterms:created xsi:type="dcterms:W3CDTF">2021-06-24T16:05:24Z</dcterms:created>
  <dcterms:modified xsi:type="dcterms:W3CDTF">2021-07-01T09:15:04Z</dcterms:modified>
</cp:coreProperties>
</file>