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Lst>
  <p:sldSz cx="6858000" cy="19805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543" autoAdjust="0"/>
  </p:normalViewPr>
  <p:slideViewPr>
    <p:cSldViewPr snapToGrid="0" snapToObjects="1" showGuides="1">
      <p:cViewPr>
        <p:scale>
          <a:sx n="100" d="100"/>
          <a:sy n="100" d="100"/>
        </p:scale>
        <p:origin x="-1480" y="3392"/>
      </p:cViewPr>
      <p:guideLst>
        <p:guide orient="horz" pos="6239"/>
        <p:guide pos="12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6152591"/>
            <a:ext cx="5829300" cy="4245377"/>
          </a:xfrm>
        </p:spPr>
        <p:txBody>
          <a:bodyPr/>
          <a:lstStyle/>
          <a:p>
            <a:r>
              <a:rPr lang="en-AU" smtClean="0"/>
              <a:t>Click to edit Master title style</a:t>
            </a:r>
            <a:endParaRPr lang="en-US"/>
          </a:p>
        </p:txBody>
      </p:sp>
      <p:sp>
        <p:nvSpPr>
          <p:cNvPr id="3" name="Subtitle 2"/>
          <p:cNvSpPr>
            <a:spLocks noGrp="1"/>
          </p:cNvSpPr>
          <p:nvPr>
            <p:ph type="subTitle" idx="1"/>
          </p:nvPr>
        </p:nvSpPr>
        <p:spPr>
          <a:xfrm>
            <a:off x="1028700" y="11223203"/>
            <a:ext cx="4800600" cy="506144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46BA78-4CFF-3440-A0B7-597DA1993E01}" type="datetimeFigureOut">
              <a:rPr lang="en-US" smtClean="0"/>
              <a:t>8/08/14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334979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46BA78-4CFF-3440-A0B7-597DA1993E01}" type="datetimeFigureOut">
              <a:rPr lang="en-US" smtClean="0"/>
              <a:t>8/08/14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188521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1875121"/>
            <a:ext cx="1157288" cy="39927639"/>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7176" y="1875121"/>
            <a:ext cx="3357563" cy="3992763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46BA78-4CFF-3440-A0B7-597DA1993E01}" type="datetimeFigureOut">
              <a:rPr lang="en-US" smtClean="0"/>
              <a:t>8/08/14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342365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46BA78-4CFF-3440-A0B7-597DA1993E01}" type="datetimeFigureOut">
              <a:rPr lang="en-US" smtClean="0"/>
              <a:t>8/08/14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226140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12726965"/>
            <a:ext cx="5829300" cy="3933623"/>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541735" y="8394482"/>
            <a:ext cx="5829300" cy="433248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46BA78-4CFF-3440-A0B7-597DA1993E01}" type="datetimeFigureOut">
              <a:rPr lang="en-US" smtClean="0"/>
              <a:t>8/08/14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41116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7176" y="10920615"/>
            <a:ext cx="2257425" cy="30882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2628901" y="10920615"/>
            <a:ext cx="2257425" cy="30882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46BA78-4CFF-3440-A0B7-597DA1993E01}" type="datetimeFigureOut">
              <a:rPr lang="en-US" smtClean="0"/>
              <a:t>8/08/14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147803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793145"/>
            <a:ext cx="6172200" cy="3300941"/>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342900" y="4433350"/>
            <a:ext cx="3030141" cy="18476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342900" y="6280959"/>
            <a:ext cx="3030141" cy="114111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3483770" y="4433350"/>
            <a:ext cx="3031331" cy="184760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3483770" y="6280959"/>
            <a:ext cx="3031331" cy="114111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46BA78-4CFF-3440-A0B7-597DA1993E01}" type="datetimeFigureOut">
              <a:rPr lang="en-US" smtClean="0"/>
              <a:t>8/08/14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35953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46BA78-4CFF-3440-A0B7-597DA1993E01}" type="datetimeFigureOut">
              <a:rPr lang="en-US" smtClean="0"/>
              <a:t>8/08/14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15974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6BA78-4CFF-3440-A0B7-597DA1993E01}" type="datetimeFigureOut">
              <a:rPr lang="en-US" smtClean="0"/>
              <a:t>8/08/14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105636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788559"/>
            <a:ext cx="2256235" cy="335595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2681288" y="788560"/>
            <a:ext cx="3833813" cy="16903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342901" y="4144517"/>
            <a:ext cx="2256235" cy="13547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46BA78-4CFF-3440-A0B7-597DA1993E01}" type="datetimeFigureOut">
              <a:rPr lang="en-US" smtClean="0"/>
              <a:t>8/08/14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348992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13863955"/>
            <a:ext cx="4114800" cy="1636719"/>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344216" y="1769672"/>
            <a:ext cx="4114800" cy="1188339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15500674"/>
            <a:ext cx="4114800" cy="2324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46BA78-4CFF-3440-A0B7-597DA1993E01}" type="datetimeFigureOut">
              <a:rPr lang="en-US" smtClean="0"/>
              <a:t>8/08/14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E95B2-8C71-274A-BCDC-E1A76E8195FD}" type="slidenum">
              <a:rPr lang="en-US" smtClean="0"/>
              <a:t>‹#›</a:t>
            </a:fld>
            <a:endParaRPr lang="en-US"/>
          </a:p>
        </p:txBody>
      </p:sp>
    </p:spTree>
    <p:extLst>
      <p:ext uri="{BB962C8B-B14F-4D97-AF65-F5344CB8AC3E}">
        <p14:creationId xmlns:p14="http://schemas.microsoft.com/office/powerpoint/2010/main" val="40479487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793145"/>
            <a:ext cx="6172200" cy="3300941"/>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342900" y="4621320"/>
            <a:ext cx="6172200" cy="13070814"/>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342900" y="18356905"/>
            <a:ext cx="1600200" cy="1054467"/>
          </a:xfrm>
          <a:prstGeom prst="rect">
            <a:avLst/>
          </a:prstGeom>
        </p:spPr>
        <p:txBody>
          <a:bodyPr vert="horz" lIns="91440" tIns="45720" rIns="91440" bIns="45720" rtlCol="0" anchor="ctr"/>
          <a:lstStyle>
            <a:lvl1pPr algn="l">
              <a:defRPr sz="1200">
                <a:solidFill>
                  <a:schemeClr val="tx1">
                    <a:tint val="75000"/>
                  </a:schemeClr>
                </a:solidFill>
              </a:defRPr>
            </a:lvl1pPr>
          </a:lstStyle>
          <a:p>
            <a:fld id="{DA46BA78-4CFF-3440-A0B7-597DA1993E01}" type="datetimeFigureOut">
              <a:rPr lang="en-US" smtClean="0"/>
              <a:t>8/08/14</a:t>
            </a:fld>
            <a:endParaRPr lang="en-US"/>
          </a:p>
        </p:txBody>
      </p:sp>
      <p:sp>
        <p:nvSpPr>
          <p:cNvPr id="5" name="Footer Placeholder 4"/>
          <p:cNvSpPr>
            <a:spLocks noGrp="1"/>
          </p:cNvSpPr>
          <p:nvPr>
            <p:ph type="ftr" sz="quarter" idx="3"/>
          </p:nvPr>
        </p:nvSpPr>
        <p:spPr>
          <a:xfrm>
            <a:off x="2343150" y="18356905"/>
            <a:ext cx="2171700" cy="1054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18356905"/>
            <a:ext cx="1600200" cy="1054467"/>
          </a:xfrm>
          <a:prstGeom prst="rect">
            <a:avLst/>
          </a:prstGeom>
        </p:spPr>
        <p:txBody>
          <a:bodyPr vert="horz" lIns="91440" tIns="45720" rIns="91440" bIns="45720" rtlCol="0" anchor="ctr"/>
          <a:lstStyle>
            <a:lvl1pPr algn="r">
              <a:defRPr sz="1200">
                <a:solidFill>
                  <a:schemeClr val="tx1">
                    <a:tint val="75000"/>
                  </a:schemeClr>
                </a:solidFill>
              </a:defRPr>
            </a:lvl1pPr>
          </a:lstStyle>
          <a:p>
            <a:fld id="{041E95B2-8C71-274A-BCDC-E1A76E8195FD}" type="slidenum">
              <a:rPr lang="en-US" smtClean="0"/>
              <a:t>‹#›</a:t>
            </a:fld>
            <a:endParaRPr lang="en-US"/>
          </a:p>
        </p:txBody>
      </p:sp>
    </p:spTree>
    <p:extLst>
      <p:ext uri="{BB962C8B-B14F-4D97-AF65-F5344CB8AC3E}">
        <p14:creationId xmlns:p14="http://schemas.microsoft.com/office/powerpoint/2010/main" val="225355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883"/>
            <a:ext cx="6858000" cy="12067507"/>
          </a:xfrm>
          <a:prstGeom prst="rect">
            <a:avLst/>
          </a:prstGeom>
        </p:spPr>
      </p:pic>
      <p:sp>
        <p:nvSpPr>
          <p:cNvPr id="7" name="Rectangle 6"/>
          <p:cNvSpPr/>
          <p:nvPr/>
        </p:nvSpPr>
        <p:spPr>
          <a:xfrm>
            <a:off x="372533" y="10837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2878" y="1862668"/>
            <a:ext cx="6299200" cy="226516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43677" y="4549644"/>
            <a:ext cx="2128056" cy="755844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2948" y="4327828"/>
            <a:ext cx="6299200" cy="791877"/>
          </a:xfrm>
          <a:prstGeom prst="rect">
            <a:avLst/>
          </a:prstGeom>
          <a:solidFill>
            <a:schemeClr val="bg1"/>
          </a:solidFill>
        </p:spPr>
        <p:txBody>
          <a:bodyPr wrap="square" rtlCol="0">
            <a:noAutofit/>
          </a:bodyPr>
          <a:lstStyle/>
          <a:p>
            <a:pPr>
              <a:spcBef>
                <a:spcPts val="600"/>
              </a:spcBef>
            </a:pPr>
            <a:r>
              <a:rPr lang="en-US" sz="1200" dirty="0" err="1" smtClean="0">
                <a:latin typeface="Gotham Narrow Book"/>
                <a:cs typeface="Gotham Narrow Book"/>
              </a:rPr>
              <a:t>Entropolis</a:t>
            </a:r>
            <a:r>
              <a:rPr lang="en-US" sz="1200" dirty="0" smtClean="0">
                <a:latin typeface="Gotham Narrow Book"/>
                <a:cs typeface="Gotham Narrow Book"/>
              </a:rPr>
              <a:t> </a:t>
            </a:r>
            <a:r>
              <a:rPr lang="en-US" sz="1200" dirty="0">
                <a:latin typeface="Gotham Narrow Book"/>
                <a:cs typeface="Gotham Narrow Book"/>
              </a:rPr>
              <a:t>is a fully curated online ecosystem and powerful private business network for entrepreneurs, providing an enabling environment and fast access to a curated collection of vital resources to help build successful, fast growth businesses in the real world</a:t>
            </a:r>
            <a:r>
              <a:rPr lang="en-US" sz="1200" dirty="0" smtClean="0">
                <a:latin typeface="Gotham Narrow Book"/>
                <a:cs typeface="Gotham Narrow Book"/>
              </a:rPr>
              <a:t>.</a:t>
            </a:r>
          </a:p>
        </p:txBody>
      </p:sp>
      <p:cxnSp>
        <p:nvCxnSpPr>
          <p:cNvPr id="9" name="Straight Connector 8"/>
          <p:cNvCxnSpPr/>
          <p:nvPr/>
        </p:nvCxnSpPr>
        <p:spPr>
          <a:xfrm>
            <a:off x="0" y="5860606"/>
            <a:ext cx="68580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75909" y="6042663"/>
            <a:ext cx="1813317" cy="307777"/>
          </a:xfrm>
          <a:prstGeom prst="rect">
            <a:avLst/>
          </a:prstGeom>
          <a:noFill/>
        </p:spPr>
        <p:txBody>
          <a:bodyPr wrap="none" rtlCol="0">
            <a:spAutoFit/>
          </a:bodyPr>
          <a:lstStyle/>
          <a:p>
            <a:r>
              <a:rPr lang="en-US" sz="1400" dirty="0" smtClean="0"/>
              <a:t>INFOGRAPHICS PANEL</a:t>
            </a:r>
            <a:endParaRPr lang="en-US" sz="1400" dirty="0"/>
          </a:p>
        </p:txBody>
      </p:sp>
      <p:sp>
        <p:nvSpPr>
          <p:cNvPr id="12" name="TextBox 11"/>
          <p:cNvSpPr txBox="1"/>
          <p:nvPr/>
        </p:nvSpPr>
        <p:spPr>
          <a:xfrm>
            <a:off x="2575612" y="6001269"/>
            <a:ext cx="3919688" cy="307777"/>
          </a:xfrm>
          <a:prstGeom prst="rect">
            <a:avLst/>
          </a:prstGeom>
          <a:noFill/>
        </p:spPr>
        <p:txBody>
          <a:bodyPr wrap="none" rtlCol="0">
            <a:spAutoFit/>
          </a:bodyPr>
          <a:lstStyle/>
          <a:p>
            <a:r>
              <a:rPr lang="en-US" sz="1400" dirty="0" smtClean="0"/>
              <a:t>Total Population | Sage Advice | Hindsight Wisdom </a:t>
            </a:r>
            <a:endParaRPr lang="en-US" sz="1400" dirty="0"/>
          </a:p>
        </p:txBody>
      </p:sp>
      <p:pic>
        <p:nvPicPr>
          <p:cNvPr id="15" name="Picture 14" descr="Screen Shot 2014-08-04 at 10.56.19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9072086"/>
            <a:ext cx="6858000" cy="725241"/>
          </a:xfrm>
          <a:prstGeom prst="rect">
            <a:avLst/>
          </a:prstGeom>
        </p:spPr>
      </p:pic>
      <p:grpSp>
        <p:nvGrpSpPr>
          <p:cNvPr id="61" name="Group 60"/>
          <p:cNvGrpSpPr/>
          <p:nvPr/>
        </p:nvGrpSpPr>
        <p:grpSpPr>
          <a:xfrm>
            <a:off x="51538" y="6509535"/>
            <a:ext cx="6858000" cy="2844604"/>
            <a:chOff x="147767" y="16137172"/>
            <a:chExt cx="6858000" cy="2844604"/>
          </a:xfrm>
        </p:grpSpPr>
        <p:sp>
          <p:nvSpPr>
            <p:cNvPr id="19" name="Rectangle 18"/>
            <p:cNvSpPr/>
            <p:nvPr/>
          </p:nvSpPr>
          <p:spPr>
            <a:xfrm>
              <a:off x="4952821" y="17166577"/>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endParaRPr lang="en-US" sz="1200" dirty="0">
                <a:solidFill>
                  <a:schemeClr val="bg1"/>
                </a:solidFill>
                <a:latin typeface="Gotham Narrow Medium"/>
                <a:cs typeface="Gotham Narrow Medium"/>
              </a:endParaRPr>
            </a:p>
            <a:p>
              <a:r>
                <a:rPr lang="en-US" sz="1050" dirty="0" smtClean="0">
                  <a:solidFill>
                    <a:schemeClr val="bg1"/>
                  </a:solidFill>
                  <a:latin typeface="Gotham Narrow Light"/>
                  <a:cs typeface="Gotham Narrow Light"/>
                </a:rPr>
                <a:t>Rotator Panel for </a:t>
              </a:r>
              <a:r>
                <a:rPr lang="en-US" sz="1050" dirty="0" err="1" smtClean="0">
                  <a:solidFill>
                    <a:schemeClr val="bg1"/>
                  </a:solidFill>
                  <a:latin typeface="Gotham Narrow Light"/>
                  <a:cs typeface="Gotham Narrow Light"/>
                </a:rPr>
                <a:t>e|Luminati</a:t>
              </a:r>
              <a:r>
                <a:rPr lang="en-US" sz="1050" dirty="0" smtClean="0">
                  <a:solidFill>
                    <a:schemeClr val="bg1"/>
                  </a:solidFill>
                  <a:latin typeface="Gotham Narrow Light"/>
                  <a:cs typeface="Gotham Narrow Light"/>
                </a:rPr>
                <a:t> head shots and testimonial only. When you click on a head you will go to the </a:t>
              </a:r>
              <a:r>
                <a:rPr lang="en-US" sz="1050" dirty="0" err="1" smtClean="0">
                  <a:solidFill>
                    <a:schemeClr val="bg1"/>
                  </a:solidFill>
                  <a:latin typeface="Gotham Narrow Light"/>
                  <a:cs typeface="Gotham Narrow Light"/>
                </a:rPr>
                <a:t>e|Luminati</a:t>
              </a:r>
              <a:r>
                <a:rPr lang="en-US" sz="1050" dirty="0" smtClean="0">
                  <a:solidFill>
                    <a:schemeClr val="bg1"/>
                  </a:solidFill>
                  <a:latin typeface="Gotham Narrow Light"/>
                  <a:cs typeface="Gotham Narrow Light"/>
                </a:rPr>
                <a:t> profile page.</a:t>
              </a:r>
              <a:endParaRPr lang="en-US" sz="1050" dirty="0">
                <a:solidFill>
                  <a:schemeClr val="bg1"/>
                </a:solidFill>
                <a:latin typeface="Gotham Narrow Light"/>
                <a:cs typeface="Gotham Narrow Light"/>
              </a:endParaRPr>
            </a:p>
          </p:txBody>
        </p:sp>
        <p:grpSp>
          <p:nvGrpSpPr>
            <p:cNvPr id="23" name="Group 22"/>
            <p:cNvGrpSpPr/>
            <p:nvPr/>
          </p:nvGrpSpPr>
          <p:grpSpPr>
            <a:xfrm>
              <a:off x="187469" y="17163182"/>
              <a:ext cx="4453918" cy="1818594"/>
              <a:chOff x="349687" y="8456163"/>
              <a:chExt cx="3789871" cy="1337733"/>
            </a:xfrm>
          </p:grpSpPr>
          <p:sp>
            <p:nvSpPr>
              <p:cNvPr id="24" name="Rectangle 23"/>
              <p:cNvSpPr/>
              <p:nvPr/>
            </p:nvSpPr>
            <p:spPr>
              <a:xfrm>
                <a:off x="349687" y="8456163"/>
                <a:ext cx="1202629" cy="1337733"/>
              </a:xfrm>
              <a:prstGeom prst="rect">
                <a:avLst/>
              </a:prstGeom>
              <a:solidFill>
                <a:schemeClr val="bg1">
                  <a:lumMod val="9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spcBef>
                    <a:spcPts val="600"/>
                  </a:spcBef>
                </a:pPr>
                <a:r>
                  <a:rPr lang="en-US" sz="1200" dirty="0" smtClean="0">
                    <a:solidFill>
                      <a:schemeClr val="tx1">
                        <a:lumMod val="75000"/>
                        <a:lumOff val="25000"/>
                      </a:schemeClr>
                    </a:solidFill>
                    <a:latin typeface="Gotham Narrow Medium"/>
                    <a:cs typeface="Gotham Narrow Medium"/>
                  </a:rPr>
                  <a:t>E|LUMINATI</a:t>
                </a:r>
              </a:p>
              <a:p>
                <a:pPr algn="ctr">
                  <a:spcBef>
                    <a:spcPts val="600"/>
                  </a:spcBef>
                </a:pPr>
                <a:r>
                  <a:rPr lang="en-AU" sz="1000" dirty="0">
                    <a:solidFill>
                      <a:srgbClr val="404040"/>
                    </a:solidFill>
                    <a:latin typeface="Gotham Narrow Book"/>
                    <a:cs typeface="Gotham Narrow Book"/>
                    <a:sym typeface="Symbol" panose="05050102010706020507" pitchFamily="18" charset="2"/>
                  </a:rPr>
                  <a:t>Invited as patrons of </a:t>
                </a:r>
                <a:r>
                  <a:rPr lang="en-AU" sz="1000" dirty="0" err="1">
                    <a:solidFill>
                      <a:srgbClr val="404040"/>
                    </a:solidFill>
                    <a:latin typeface="Gotham Narrow Book"/>
                    <a:cs typeface="Gotham Narrow Book"/>
                    <a:sym typeface="Symbol" panose="05050102010706020507" pitchFamily="18" charset="2"/>
                  </a:rPr>
                  <a:t>Entropolis</a:t>
                </a:r>
                <a:r>
                  <a:rPr lang="en-AU" sz="1000" dirty="0">
                    <a:solidFill>
                      <a:srgbClr val="404040"/>
                    </a:solidFill>
                    <a:latin typeface="Gotham Narrow Book"/>
                    <a:cs typeface="Gotham Narrow Book"/>
                    <a:sym typeface="Symbol" panose="05050102010706020507" pitchFamily="18" charset="2"/>
                  </a:rPr>
                  <a:t>, these are </a:t>
                </a:r>
                <a:r>
                  <a:rPr lang="en-AU" sz="1000" dirty="0" smtClean="0">
                    <a:solidFill>
                      <a:srgbClr val="404040"/>
                    </a:solidFill>
                    <a:latin typeface="Gotham Narrow Book"/>
                    <a:cs typeface="Gotham Narrow Book"/>
                    <a:sym typeface="Symbol" panose="05050102010706020507" pitchFamily="18" charset="2"/>
                  </a:rPr>
                  <a:t>true legends </a:t>
                </a:r>
                <a:r>
                  <a:rPr lang="en-AU" sz="1000" dirty="0">
                    <a:solidFill>
                      <a:srgbClr val="404040"/>
                    </a:solidFill>
                    <a:latin typeface="Gotham Narrow Book"/>
                    <a:cs typeface="Gotham Narrow Book"/>
                    <a:sym typeface="Symbol" panose="05050102010706020507" pitchFamily="18" charset="2"/>
                  </a:rPr>
                  <a:t>of the entrepreneurial world. </a:t>
                </a:r>
                <a:endParaRPr lang="en-AU" sz="1000" dirty="0" smtClean="0">
                  <a:solidFill>
                    <a:srgbClr val="404040"/>
                  </a:solidFill>
                  <a:latin typeface="Gotham Narrow Book"/>
                  <a:cs typeface="Gotham Narrow Book"/>
                  <a:sym typeface="Symbol" panose="05050102010706020507" pitchFamily="18" charset="2"/>
                </a:endParaRPr>
              </a:p>
              <a:p>
                <a:pPr algn="ctr">
                  <a:spcBef>
                    <a:spcPts val="600"/>
                  </a:spcBef>
                </a:pPr>
                <a:r>
                  <a:rPr lang="en-AU" sz="1000" dirty="0" smtClean="0">
                    <a:solidFill>
                      <a:srgbClr val="404040"/>
                    </a:solidFill>
                    <a:latin typeface="Gotham Narrow Book"/>
                    <a:cs typeface="Gotham Narrow Book"/>
                    <a:sym typeface="Symbol" panose="05050102010706020507" pitchFamily="18" charset="2"/>
                  </a:rPr>
                  <a:t>With </a:t>
                </a:r>
                <a:r>
                  <a:rPr lang="en-AU" sz="1000" dirty="0">
                    <a:solidFill>
                      <a:srgbClr val="404040"/>
                    </a:solidFill>
                    <a:latin typeface="Gotham Narrow Book"/>
                    <a:cs typeface="Gotham Narrow Book"/>
                    <a:sym typeface="Symbol" panose="05050102010706020507" pitchFamily="18" charset="2"/>
                  </a:rPr>
                  <a:t>an abundance of experience and wisdom, they are our inspiration.</a:t>
                </a:r>
                <a:endParaRPr lang="en-AU" sz="1000" dirty="0">
                  <a:solidFill>
                    <a:srgbClr val="404040"/>
                  </a:solidFill>
                  <a:latin typeface="Gotham Narrow Book"/>
                  <a:cs typeface="Gotham Narrow Book"/>
                </a:endParaRPr>
              </a:p>
              <a:p>
                <a:pPr algn="ctr">
                  <a:spcBef>
                    <a:spcPts val="600"/>
                  </a:spcBef>
                </a:pPr>
                <a:endParaRPr lang="en-US" sz="1000" dirty="0">
                  <a:solidFill>
                    <a:srgbClr val="404040"/>
                  </a:solidFill>
                  <a:latin typeface="Gotham Narrow Book"/>
                  <a:cs typeface="Gotham Narrow Book"/>
                </a:endParaRPr>
              </a:p>
            </p:txBody>
          </p:sp>
          <p:sp>
            <p:nvSpPr>
              <p:cNvPr id="25" name="Rectangle 24"/>
              <p:cNvSpPr/>
              <p:nvPr/>
            </p:nvSpPr>
            <p:spPr>
              <a:xfrm>
                <a:off x="1638709" y="8456163"/>
                <a:ext cx="1202629" cy="1337733"/>
              </a:xfrm>
              <a:prstGeom prst="rect">
                <a:avLst/>
              </a:prstGeom>
              <a:solidFill>
                <a:schemeClr val="accent6">
                  <a:lumMod val="20000"/>
                  <a:lumOff val="8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spcBef>
                    <a:spcPts val="600"/>
                  </a:spcBef>
                </a:pPr>
                <a:r>
                  <a:rPr lang="en-US" sz="1200" dirty="0" smtClean="0">
                    <a:solidFill>
                      <a:schemeClr val="accent6"/>
                    </a:solidFill>
                    <a:latin typeface="Gotham Narrow Medium"/>
                    <a:cs typeface="Gotham Narrow Medium"/>
                  </a:rPr>
                  <a:t>SAGES</a:t>
                </a:r>
              </a:p>
              <a:p>
                <a:pPr algn="ctr">
                  <a:spcBef>
                    <a:spcPts val="600"/>
                  </a:spcBef>
                </a:pPr>
                <a:r>
                  <a:rPr lang="en-AU" sz="1000" dirty="0">
                    <a:solidFill>
                      <a:srgbClr val="F79646"/>
                    </a:solidFill>
                    <a:latin typeface="Gotham Narrow Book"/>
                    <a:cs typeface="Gotham Narrow Book"/>
                  </a:rPr>
                  <a:t>With notable success these are the entrepreneurs and expert </a:t>
                </a:r>
                <a:r>
                  <a:rPr lang="en-AU" sz="1000" dirty="0" smtClean="0">
                    <a:solidFill>
                      <a:srgbClr val="F79646"/>
                    </a:solidFill>
                    <a:latin typeface="Gotham Narrow Book"/>
                    <a:cs typeface="Gotham Narrow Book"/>
                  </a:rPr>
                  <a:t>advisors </a:t>
                </a:r>
                <a:r>
                  <a:rPr lang="en-AU" sz="1000" dirty="0">
                    <a:solidFill>
                      <a:srgbClr val="F79646"/>
                    </a:solidFill>
                    <a:latin typeface="Gotham Narrow Book"/>
                    <a:cs typeface="Gotham Narrow Book"/>
                  </a:rPr>
                  <a:t>who can advise and </a:t>
                </a:r>
                <a:r>
                  <a:rPr lang="en-AU" sz="1000" dirty="0" smtClean="0">
                    <a:solidFill>
                      <a:srgbClr val="F79646"/>
                    </a:solidFill>
                    <a:latin typeface="Gotham Narrow Book"/>
                    <a:cs typeface="Gotham Narrow Book"/>
                  </a:rPr>
                  <a:t>support entrepreneurs </a:t>
                </a:r>
                <a:r>
                  <a:rPr lang="en-AU" sz="1000" dirty="0">
                    <a:solidFill>
                      <a:srgbClr val="F79646"/>
                    </a:solidFill>
                    <a:latin typeface="Gotham Narrow Book"/>
                    <a:cs typeface="Gotham Narrow Book"/>
                  </a:rPr>
                  <a:t>to achieve </a:t>
                </a:r>
                <a:r>
                  <a:rPr lang="en-AU" sz="1000" dirty="0" smtClean="0">
                    <a:solidFill>
                      <a:srgbClr val="F79646"/>
                    </a:solidFill>
                    <a:latin typeface="Gotham Narrow Book"/>
                    <a:cs typeface="Gotham Narrow Book"/>
                  </a:rPr>
                  <a:t>high performance and fast growth businesses</a:t>
                </a:r>
                <a:endParaRPr lang="en-AU" sz="1000" dirty="0">
                  <a:solidFill>
                    <a:srgbClr val="F79646"/>
                  </a:solidFill>
                  <a:latin typeface="Gotham Narrow Book"/>
                  <a:cs typeface="Gotham Narrow Book"/>
                </a:endParaRPr>
              </a:p>
            </p:txBody>
          </p:sp>
          <p:sp>
            <p:nvSpPr>
              <p:cNvPr id="26" name="Rectangle 25"/>
              <p:cNvSpPr/>
              <p:nvPr/>
            </p:nvSpPr>
            <p:spPr>
              <a:xfrm>
                <a:off x="2936929" y="8456163"/>
                <a:ext cx="1202629" cy="1337733"/>
              </a:xfrm>
              <a:prstGeom prst="rect">
                <a:avLst/>
              </a:prstGeom>
              <a:solidFill>
                <a:schemeClr val="accent4">
                  <a:lumMod val="20000"/>
                  <a:lumOff val="80000"/>
                </a:schemeClr>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lIns="36000" rIns="36000" rtlCol="0" anchor="t"/>
              <a:lstStyle/>
              <a:p>
                <a:pPr algn="ctr">
                  <a:spcBef>
                    <a:spcPts val="600"/>
                  </a:spcBef>
                </a:pPr>
                <a:r>
                  <a:rPr lang="en-US" sz="1200" dirty="0" smtClean="0">
                    <a:solidFill>
                      <a:srgbClr val="660066"/>
                    </a:solidFill>
                    <a:latin typeface="Gotham Narrow Medium"/>
                    <a:cs typeface="Gotham Narrow Medium"/>
                  </a:rPr>
                  <a:t>SEEKERS</a:t>
                </a:r>
              </a:p>
              <a:p>
                <a:pPr algn="ctr">
                  <a:spcBef>
                    <a:spcPts val="600"/>
                  </a:spcBef>
                </a:pPr>
                <a:r>
                  <a:rPr lang="en-US" sz="1000" dirty="0" smtClean="0">
                    <a:solidFill>
                      <a:schemeClr val="accent4">
                        <a:lumMod val="75000"/>
                      </a:schemeClr>
                    </a:solidFill>
                    <a:latin typeface="Gotham Narrow Book"/>
                    <a:cs typeface="Gotham Narrow Book"/>
                  </a:rPr>
                  <a:t>The future </a:t>
                </a:r>
                <a:r>
                  <a:rPr lang="en-US" sz="1000" dirty="0" err="1" smtClean="0">
                    <a:solidFill>
                      <a:schemeClr val="accent4">
                        <a:lumMod val="75000"/>
                      </a:schemeClr>
                    </a:solidFill>
                    <a:latin typeface="Gotham Narrow Book"/>
                    <a:cs typeface="Gotham Narrow Book"/>
                  </a:rPr>
                  <a:t>rockstar</a:t>
                </a:r>
                <a:r>
                  <a:rPr lang="en-US" sz="1000" dirty="0" smtClean="0">
                    <a:solidFill>
                      <a:schemeClr val="accent4">
                        <a:lumMod val="75000"/>
                      </a:schemeClr>
                    </a:solidFill>
                    <a:latin typeface="Gotham Narrow Book"/>
                    <a:cs typeface="Gotham Narrow Book"/>
                  </a:rPr>
                  <a:t> entrepreneurs! </a:t>
                </a:r>
              </a:p>
              <a:p>
                <a:pPr algn="ctr">
                  <a:spcBef>
                    <a:spcPts val="600"/>
                  </a:spcBef>
                </a:pPr>
                <a:r>
                  <a:rPr lang="en-AU" sz="1000" dirty="0" smtClean="0">
                    <a:solidFill>
                      <a:schemeClr val="accent4">
                        <a:lumMod val="75000"/>
                      </a:schemeClr>
                    </a:solidFill>
                    <a:latin typeface="Gotham Narrow Book"/>
                    <a:cs typeface="Gotham Narrow Book"/>
                  </a:rPr>
                  <a:t>These </a:t>
                </a:r>
                <a:r>
                  <a:rPr lang="en-AU" sz="1000" dirty="0">
                    <a:solidFill>
                      <a:schemeClr val="accent4">
                        <a:lumMod val="75000"/>
                      </a:schemeClr>
                    </a:solidFill>
                    <a:latin typeface="Gotham Narrow Book"/>
                    <a:cs typeface="Gotham Narrow Book"/>
                  </a:rPr>
                  <a:t>citizens have joined </a:t>
                </a:r>
                <a:r>
                  <a:rPr lang="en-AU" sz="1000" dirty="0" err="1">
                    <a:solidFill>
                      <a:schemeClr val="accent4">
                        <a:lumMod val="75000"/>
                      </a:schemeClr>
                    </a:solidFill>
                    <a:latin typeface="Gotham Narrow Book"/>
                    <a:cs typeface="Gotham Narrow Book"/>
                  </a:rPr>
                  <a:t>Entropolis</a:t>
                </a:r>
                <a:r>
                  <a:rPr lang="en-AU" sz="1000" dirty="0">
                    <a:solidFill>
                      <a:schemeClr val="accent4">
                        <a:lumMod val="75000"/>
                      </a:schemeClr>
                    </a:solidFill>
                    <a:latin typeface="Gotham Narrow Book"/>
                    <a:cs typeface="Gotham Narrow Book"/>
                  </a:rPr>
                  <a:t> to contribute but also to </a:t>
                </a:r>
                <a:r>
                  <a:rPr lang="en-AU" sz="1000" dirty="0" smtClean="0">
                    <a:solidFill>
                      <a:schemeClr val="accent4">
                        <a:lumMod val="75000"/>
                      </a:schemeClr>
                    </a:solidFill>
                    <a:latin typeface="Gotham Narrow Book"/>
                    <a:cs typeface="Gotham Narrow Book"/>
                  </a:rPr>
                  <a:t>learn from the best. </a:t>
                </a:r>
              </a:p>
              <a:p>
                <a:pPr algn="ctr">
                  <a:spcBef>
                    <a:spcPts val="600"/>
                  </a:spcBef>
                </a:pPr>
                <a:r>
                  <a:rPr lang="en-AU" sz="1000" dirty="0" smtClean="0">
                    <a:solidFill>
                      <a:schemeClr val="accent4">
                        <a:lumMod val="75000"/>
                      </a:schemeClr>
                    </a:solidFill>
                    <a:latin typeface="Gotham Narrow Book"/>
                    <a:cs typeface="Gotham Narrow Book"/>
                  </a:rPr>
                  <a:t>They </a:t>
                </a:r>
                <a:r>
                  <a:rPr lang="en-AU" sz="1000" dirty="0">
                    <a:solidFill>
                      <a:schemeClr val="accent4">
                        <a:lumMod val="75000"/>
                      </a:schemeClr>
                    </a:solidFill>
                    <a:latin typeface="Gotham Narrow Book"/>
                    <a:cs typeface="Gotham Narrow Book"/>
                  </a:rPr>
                  <a:t>are still on their entrepreneurial journey</a:t>
                </a:r>
                <a:r>
                  <a:rPr lang="en-AU" sz="1000" dirty="0" smtClean="0">
                    <a:solidFill>
                      <a:schemeClr val="accent4">
                        <a:lumMod val="75000"/>
                      </a:schemeClr>
                    </a:solidFill>
                    <a:latin typeface="Gotham Narrow Book"/>
                    <a:cs typeface="Gotham Narrow Book"/>
                  </a:rPr>
                  <a:t>.</a:t>
                </a:r>
                <a:endParaRPr lang="en-AU" sz="1000" dirty="0">
                  <a:solidFill>
                    <a:schemeClr val="accent4">
                      <a:lumMod val="75000"/>
                    </a:schemeClr>
                  </a:solidFill>
                  <a:latin typeface="Gotham Narrow Book"/>
                  <a:cs typeface="Gotham Narrow Book"/>
                </a:endParaRPr>
              </a:p>
            </p:txBody>
          </p:sp>
        </p:grpSp>
        <p:cxnSp>
          <p:nvCxnSpPr>
            <p:cNvPr id="28" name="Straight Connector 27"/>
            <p:cNvCxnSpPr/>
            <p:nvPr/>
          </p:nvCxnSpPr>
          <p:spPr>
            <a:xfrm>
              <a:off x="147767" y="16137172"/>
              <a:ext cx="68580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3332028" y="520691"/>
            <a:ext cx="80291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Citizenship</a:t>
            </a:r>
            <a:endParaRPr lang="en-US" sz="1000" dirty="0">
              <a:solidFill>
                <a:srgbClr val="595959"/>
              </a:solidFill>
              <a:latin typeface="Gotham Narrow Medium"/>
              <a:cs typeface="Gotham Narrow Medium"/>
            </a:endParaRPr>
          </a:p>
        </p:txBody>
      </p:sp>
      <p:sp>
        <p:nvSpPr>
          <p:cNvPr id="49" name="Rectangle 48"/>
          <p:cNvSpPr/>
          <p:nvPr/>
        </p:nvSpPr>
        <p:spPr>
          <a:xfrm>
            <a:off x="375071" y="1273277"/>
            <a:ext cx="6197006" cy="400110"/>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WELCOME</a:t>
            </a:r>
            <a:r>
              <a:rPr lang="en-US" sz="2000" dirty="0" smtClean="0">
                <a:solidFill>
                  <a:schemeClr val="accent6"/>
                </a:solidFill>
                <a:latin typeface="Gotham Narrow Book"/>
                <a:cs typeface="Gotham Narrow Book"/>
              </a:rPr>
              <a:t> </a:t>
            </a:r>
            <a:r>
              <a:rPr lang="en-US" sz="1500" dirty="0" smtClean="0">
                <a:solidFill>
                  <a:schemeClr val="accent6"/>
                </a:solidFill>
                <a:latin typeface="Gotham Narrow Light"/>
                <a:cs typeface="Gotham Narrow Light"/>
              </a:rPr>
              <a:t>TO THE ULTIMATE HIVE OF ENTREPRENEURIAL ACTIVITY</a:t>
            </a:r>
            <a:r>
              <a:rPr lang="en-US" sz="1500" baseline="30000" dirty="0" smtClean="0">
                <a:solidFill>
                  <a:schemeClr val="accent6"/>
                </a:solidFill>
                <a:latin typeface="Gotham Narrow Light"/>
                <a:cs typeface="Gotham Narrow Light"/>
              </a:rPr>
              <a:t>TM</a:t>
            </a:r>
            <a:endParaRPr lang="en-AU" sz="1500" dirty="0">
              <a:latin typeface="Gotham Narrow Light"/>
              <a:cs typeface="Gotham Narrow Light"/>
            </a:endParaRPr>
          </a:p>
        </p:txBody>
      </p:sp>
      <p:cxnSp>
        <p:nvCxnSpPr>
          <p:cNvPr id="10" name="Straight Connector 9"/>
          <p:cNvCxnSpPr/>
          <p:nvPr/>
        </p:nvCxnSpPr>
        <p:spPr>
          <a:xfrm>
            <a:off x="0" y="9538458"/>
            <a:ext cx="68580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30070" y="9669242"/>
            <a:ext cx="6555101" cy="179573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69042" y="9889309"/>
            <a:ext cx="6109989" cy="321829"/>
          </a:xfrm>
          <a:prstGeom prst="rect">
            <a:avLst/>
          </a:prstGeom>
          <a:noFill/>
        </p:spPr>
        <p:txBody>
          <a:bodyPr wrap="square" rtlCol="0">
            <a:noAutofit/>
          </a:bodyPr>
          <a:lstStyle/>
          <a:p>
            <a:pPr>
              <a:spcBef>
                <a:spcPts val="600"/>
              </a:spcBef>
            </a:pPr>
            <a:r>
              <a:rPr lang="en-AU" sz="1200" dirty="0" smtClean="0">
                <a:solidFill>
                  <a:schemeClr val="accent6"/>
                </a:solidFill>
                <a:latin typeface="Gotham Narrow Medium"/>
                <a:cs typeface="Gotham Narrow Medium"/>
              </a:rPr>
              <a:t>HELP US PIONEER THE FUTURE COLONY FOR ENTREPRENEURS ...</a:t>
            </a:r>
            <a:endParaRPr lang="en-AU" sz="1200" dirty="0">
              <a:latin typeface="Gotham Narrow Book"/>
              <a:cs typeface="Gotham Narrow Book"/>
            </a:endParaRPr>
          </a:p>
        </p:txBody>
      </p:sp>
      <p:sp>
        <p:nvSpPr>
          <p:cNvPr id="16" name="Rectangle 15"/>
          <p:cNvSpPr/>
          <p:nvPr/>
        </p:nvSpPr>
        <p:spPr>
          <a:xfrm>
            <a:off x="243928" y="12816902"/>
            <a:ext cx="1552913" cy="31999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latin typeface="Gotham Narrow Book"/>
                <a:cs typeface="Gotham Narrow Book"/>
              </a:rPr>
              <a:t>REGISTER | EMAIL</a:t>
            </a:r>
            <a:endParaRPr lang="en-US" sz="900" dirty="0">
              <a:latin typeface="Gotham Narrow Book"/>
              <a:cs typeface="Gotham Narrow Book"/>
            </a:endParaRPr>
          </a:p>
        </p:txBody>
      </p:sp>
      <p:sp>
        <p:nvSpPr>
          <p:cNvPr id="17" name="Rectangle 16"/>
          <p:cNvSpPr/>
          <p:nvPr/>
        </p:nvSpPr>
        <p:spPr>
          <a:xfrm>
            <a:off x="1933271" y="12816902"/>
            <a:ext cx="1552913" cy="319994"/>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latin typeface="Gotham Narrow Book"/>
                <a:cs typeface="Gotham Narrow Book"/>
              </a:rPr>
              <a:t>REGISTER | LINKEDIN</a:t>
            </a:r>
            <a:endParaRPr lang="en-US" sz="900" dirty="0">
              <a:latin typeface="Gotham Narrow Book"/>
              <a:cs typeface="Gotham Narrow Book"/>
            </a:endParaRPr>
          </a:p>
        </p:txBody>
      </p:sp>
      <p:sp>
        <p:nvSpPr>
          <p:cNvPr id="20" name="Rectangle 19"/>
          <p:cNvSpPr/>
          <p:nvPr/>
        </p:nvSpPr>
        <p:spPr>
          <a:xfrm>
            <a:off x="4883734" y="12811433"/>
            <a:ext cx="1839537" cy="2564418"/>
          </a:xfrm>
          <a:prstGeom prst="rect">
            <a:avLst/>
          </a:prstGeom>
          <a:solidFill>
            <a:schemeClr val="accent6">
              <a:lumMod val="20000"/>
              <a:lumOff val="8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accent6"/>
                </a:solidFill>
                <a:latin typeface="Gotham Narrow Medium"/>
                <a:cs typeface="Gotham Narrow Medium"/>
              </a:rPr>
              <a:t>SAGE ADVICE</a:t>
            </a:r>
          </a:p>
          <a:p>
            <a:endParaRPr lang="en-US" sz="1200" dirty="0">
              <a:solidFill>
                <a:schemeClr val="accent6"/>
              </a:solidFill>
              <a:latin typeface="Gotham Narrow Medium"/>
              <a:cs typeface="Gotham Narrow Medium"/>
            </a:endParaRPr>
          </a:p>
          <a:p>
            <a:r>
              <a:rPr lang="en-US" sz="1200" dirty="0" smtClean="0">
                <a:solidFill>
                  <a:schemeClr val="accent6"/>
                </a:solidFill>
                <a:latin typeface="Gotham Narrow Medium"/>
                <a:cs typeface="Gotham Narrow Medium"/>
              </a:rPr>
              <a:t>Rotator panel for advice flowing into the system. This will update in real time advice entering the system via the </a:t>
            </a:r>
            <a:r>
              <a:rPr lang="en-US" sz="1200" dirty="0" err="1" smtClean="0">
                <a:solidFill>
                  <a:schemeClr val="accent6"/>
                </a:solidFill>
                <a:latin typeface="Gotham Narrow Medium"/>
                <a:cs typeface="Gotham Narrow Medium"/>
              </a:rPr>
              <a:t>advice|market</a:t>
            </a:r>
            <a:r>
              <a:rPr lang="en-US" sz="1200" dirty="0" smtClean="0">
                <a:solidFill>
                  <a:schemeClr val="accent6"/>
                </a:solidFill>
                <a:latin typeface="Gotham Narrow Medium"/>
                <a:cs typeface="Gotham Narrow Medium"/>
              </a:rPr>
              <a:t> publishing tool or back end feed</a:t>
            </a:r>
            <a:endParaRPr lang="en-US" sz="1200" dirty="0">
              <a:solidFill>
                <a:schemeClr val="accent6"/>
              </a:solidFill>
              <a:latin typeface="Gotham Narrow Medium"/>
              <a:cs typeface="Gotham Narrow Medium"/>
            </a:endParaRPr>
          </a:p>
        </p:txBody>
      </p:sp>
      <p:sp>
        <p:nvSpPr>
          <p:cNvPr id="21" name="Rectangle 20"/>
          <p:cNvSpPr/>
          <p:nvPr/>
        </p:nvSpPr>
        <p:spPr>
          <a:xfrm>
            <a:off x="4896434" y="15503909"/>
            <a:ext cx="1839537" cy="2432925"/>
          </a:xfrm>
          <a:prstGeom prst="rect">
            <a:avLst/>
          </a:prstGeom>
          <a:solidFill>
            <a:schemeClr val="accent4">
              <a:lumMod val="20000"/>
              <a:lumOff val="80000"/>
            </a:schemeClr>
          </a:solidFill>
          <a:ln>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rgbClr val="660066"/>
                </a:solidFill>
                <a:latin typeface="Gotham Narrow Medium"/>
                <a:cs typeface="Gotham Narrow Medium"/>
              </a:rPr>
              <a:t>SEEKER WISDOM</a:t>
            </a:r>
          </a:p>
          <a:p>
            <a:endParaRPr lang="en-US" sz="1200" dirty="0">
              <a:solidFill>
                <a:srgbClr val="660066"/>
              </a:solidFill>
              <a:latin typeface="Gotham Narrow Medium"/>
              <a:cs typeface="Gotham Narrow Medium"/>
            </a:endParaRPr>
          </a:p>
          <a:p>
            <a:r>
              <a:rPr lang="en-US" sz="1200" dirty="0" smtClean="0">
                <a:solidFill>
                  <a:srgbClr val="604A7B"/>
                </a:solidFill>
                <a:latin typeface="Gotham Narrow Medium"/>
                <a:cs typeface="Gotham Narrow Medium"/>
              </a:rPr>
              <a:t>Rotator panel for new HINDSIGHT flowing into the system. This will update in real time hindsight entering the system via the </a:t>
            </a:r>
            <a:r>
              <a:rPr lang="en-US" sz="1200" dirty="0" err="1" smtClean="0">
                <a:solidFill>
                  <a:srgbClr val="604A7B"/>
                </a:solidFill>
                <a:latin typeface="Gotham Narrow Medium"/>
                <a:cs typeface="Gotham Narrow Medium"/>
              </a:rPr>
              <a:t>decision|bank</a:t>
            </a:r>
            <a:r>
              <a:rPr lang="en-US" sz="1200" dirty="0" smtClean="0">
                <a:solidFill>
                  <a:srgbClr val="604A7B"/>
                </a:solidFill>
                <a:latin typeface="Gotham Narrow Medium"/>
                <a:cs typeface="Gotham Narrow Medium"/>
              </a:rPr>
              <a:t> tool or back end feed</a:t>
            </a:r>
          </a:p>
          <a:p>
            <a:endParaRPr lang="en-US" sz="1200" dirty="0">
              <a:solidFill>
                <a:srgbClr val="604A7B"/>
              </a:solidFill>
              <a:latin typeface="Gotham Narrow Medium"/>
              <a:cs typeface="Gotham Narrow Medium"/>
            </a:endParaRPr>
          </a:p>
        </p:txBody>
      </p:sp>
      <p:sp>
        <p:nvSpPr>
          <p:cNvPr id="34" name="Rectangle 33"/>
          <p:cNvSpPr/>
          <p:nvPr/>
        </p:nvSpPr>
        <p:spPr>
          <a:xfrm>
            <a:off x="74384" y="6573204"/>
            <a:ext cx="6485466" cy="815608"/>
          </a:xfrm>
          <a:prstGeom prst="rect">
            <a:avLst/>
          </a:prstGeom>
        </p:spPr>
        <p:txBody>
          <a:bodyPr wrap="square">
            <a:spAutoFit/>
          </a:bodyPr>
          <a:lstStyle/>
          <a:p>
            <a:pPr>
              <a:spcBef>
                <a:spcPts val="600"/>
              </a:spcBef>
            </a:pPr>
            <a:r>
              <a:rPr lang="en-AU" sz="1200" dirty="0" smtClean="0">
                <a:solidFill>
                  <a:schemeClr val="tx1">
                    <a:lumMod val="75000"/>
                    <a:lumOff val="25000"/>
                  </a:schemeClr>
                </a:solidFill>
                <a:latin typeface="Gotham Narrow Medium"/>
                <a:cs typeface="Gotham Narrow Medium"/>
              </a:rPr>
              <a:t>MEET OUR CITIZENS</a:t>
            </a:r>
          </a:p>
          <a:p>
            <a:pPr>
              <a:spcBef>
                <a:spcPts val="600"/>
              </a:spcBef>
            </a:pPr>
            <a:r>
              <a:rPr lang="en-AU" sz="1000" dirty="0" err="1" smtClean="0">
                <a:solidFill>
                  <a:schemeClr val="tx1">
                    <a:lumMod val="75000"/>
                    <a:lumOff val="25000"/>
                  </a:schemeClr>
                </a:solidFill>
                <a:latin typeface="Gotham Narrow Light"/>
                <a:cs typeface="Gotham Narrow Light"/>
              </a:rPr>
              <a:t>Entropolis</a:t>
            </a:r>
            <a:r>
              <a:rPr lang="en-AU" sz="1000" dirty="0" smtClean="0">
                <a:solidFill>
                  <a:schemeClr val="tx1">
                    <a:lumMod val="75000"/>
                    <a:lumOff val="25000"/>
                  </a:schemeClr>
                </a:solidFill>
                <a:latin typeface="Gotham Narrow Light"/>
                <a:cs typeface="Gotham Narrow Light"/>
              </a:rPr>
              <a:t> </a:t>
            </a:r>
            <a:r>
              <a:rPr lang="en-AU" sz="1000" dirty="0">
                <a:solidFill>
                  <a:schemeClr val="tx1">
                    <a:lumMod val="75000"/>
                    <a:lumOff val="25000"/>
                  </a:schemeClr>
                </a:solidFill>
                <a:latin typeface="Gotham Narrow Light"/>
                <a:cs typeface="Gotham Narrow Light"/>
              </a:rPr>
              <a:t>is a colony built by entrepreneurs for </a:t>
            </a:r>
            <a:r>
              <a:rPr lang="en-AU" sz="1000" dirty="0" smtClean="0">
                <a:solidFill>
                  <a:schemeClr val="tx1">
                    <a:lumMod val="75000"/>
                    <a:lumOff val="25000"/>
                  </a:schemeClr>
                </a:solidFill>
                <a:latin typeface="Gotham Narrow Light"/>
                <a:cs typeface="Gotham Narrow Light"/>
              </a:rPr>
              <a:t>entrepreneurs. Here you can connect and collaborate with game</a:t>
            </a:r>
            <a:r>
              <a:rPr lang="en-AU" sz="1000" dirty="0">
                <a:solidFill>
                  <a:schemeClr val="tx1">
                    <a:lumMod val="75000"/>
                    <a:lumOff val="25000"/>
                  </a:schemeClr>
                </a:solidFill>
                <a:latin typeface="Gotham Narrow Light"/>
                <a:cs typeface="Gotham Narrow Light"/>
              </a:rPr>
              <a:t>-changers, visionaries, innovators, </a:t>
            </a:r>
            <a:r>
              <a:rPr lang="en-AU" sz="1000" dirty="0" smtClean="0">
                <a:solidFill>
                  <a:schemeClr val="tx1">
                    <a:lumMod val="75000"/>
                    <a:lumOff val="25000"/>
                  </a:schemeClr>
                </a:solidFill>
                <a:latin typeface="Gotham Narrow Light"/>
                <a:cs typeface="Gotham Narrow Light"/>
              </a:rPr>
              <a:t>entrepreneurship experts and </a:t>
            </a:r>
            <a:r>
              <a:rPr lang="en-AU" sz="1000" dirty="0">
                <a:solidFill>
                  <a:schemeClr val="tx1">
                    <a:lumMod val="75000"/>
                    <a:lumOff val="25000"/>
                  </a:schemeClr>
                </a:solidFill>
                <a:latin typeface="Gotham Narrow Light"/>
                <a:cs typeface="Gotham Narrow Light"/>
              </a:rPr>
              <a:t>thought </a:t>
            </a:r>
            <a:r>
              <a:rPr lang="en-AU" sz="1000" dirty="0" smtClean="0">
                <a:solidFill>
                  <a:schemeClr val="tx1">
                    <a:lumMod val="75000"/>
                    <a:lumOff val="25000"/>
                  </a:schemeClr>
                </a:solidFill>
                <a:latin typeface="Gotham Narrow Light"/>
                <a:cs typeface="Gotham Narrow Light"/>
              </a:rPr>
              <a:t>leaders from around the globe.  With your fellow citizens, you </a:t>
            </a:r>
            <a:r>
              <a:rPr lang="en-AU" sz="1000" dirty="0">
                <a:solidFill>
                  <a:schemeClr val="tx1">
                    <a:lumMod val="75000"/>
                    <a:lumOff val="25000"/>
                  </a:schemeClr>
                </a:solidFill>
                <a:latin typeface="Gotham Narrow Light"/>
                <a:cs typeface="Gotham Narrow Light"/>
              </a:rPr>
              <a:t>will </a:t>
            </a:r>
            <a:r>
              <a:rPr lang="en-AU" sz="1000" dirty="0" smtClean="0">
                <a:solidFill>
                  <a:schemeClr val="tx1">
                    <a:lumMod val="75000"/>
                    <a:lumOff val="25000"/>
                  </a:schemeClr>
                </a:solidFill>
                <a:latin typeface="Gotham Narrow Light"/>
                <a:cs typeface="Gotham Narrow Light"/>
              </a:rPr>
              <a:t>share wisdom, ideate</a:t>
            </a:r>
            <a:r>
              <a:rPr lang="en-AU" sz="1000" dirty="0">
                <a:solidFill>
                  <a:schemeClr val="tx1">
                    <a:lumMod val="75000"/>
                    <a:lumOff val="25000"/>
                  </a:schemeClr>
                </a:solidFill>
                <a:latin typeface="Gotham Narrow Light"/>
                <a:cs typeface="Gotham Narrow Light"/>
              </a:rPr>
              <a:t>, test, </a:t>
            </a:r>
            <a:r>
              <a:rPr lang="en-AU" sz="1000" dirty="0" smtClean="0">
                <a:solidFill>
                  <a:schemeClr val="tx1">
                    <a:lumMod val="75000"/>
                    <a:lumOff val="25000"/>
                  </a:schemeClr>
                </a:solidFill>
                <a:latin typeface="Gotham Narrow Light"/>
                <a:cs typeface="Gotham Narrow Light"/>
              </a:rPr>
              <a:t>learn discuss</a:t>
            </a:r>
            <a:r>
              <a:rPr lang="en-AU" sz="1000" dirty="0">
                <a:solidFill>
                  <a:schemeClr val="tx1">
                    <a:lumMod val="75000"/>
                    <a:lumOff val="25000"/>
                  </a:schemeClr>
                </a:solidFill>
                <a:latin typeface="Gotham Narrow Light"/>
                <a:cs typeface="Gotham Narrow Light"/>
              </a:rPr>
              <a:t>, collaborate and </a:t>
            </a:r>
            <a:r>
              <a:rPr lang="en-AU" sz="1000" dirty="0" smtClean="0">
                <a:solidFill>
                  <a:schemeClr val="tx1">
                    <a:lumMod val="75000"/>
                    <a:lumOff val="25000"/>
                  </a:schemeClr>
                </a:solidFill>
                <a:latin typeface="Gotham Narrow Light"/>
                <a:cs typeface="Gotham Narrow Light"/>
              </a:rPr>
              <a:t>build out your business ideas.  </a:t>
            </a:r>
            <a:endParaRPr lang="en-AU" sz="1000" dirty="0">
              <a:solidFill>
                <a:schemeClr val="tx1">
                  <a:lumMod val="75000"/>
                  <a:lumOff val="25000"/>
                </a:schemeClr>
              </a:solidFill>
              <a:latin typeface="Gotham Narrow Light"/>
              <a:cs typeface="Gotham Narrow Light"/>
            </a:endParaRPr>
          </a:p>
        </p:txBody>
      </p:sp>
      <p:sp>
        <p:nvSpPr>
          <p:cNvPr id="35" name="Rectangle 34"/>
          <p:cNvSpPr/>
          <p:nvPr/>
        </p:nvSpPr>
        <p:spPr>
          <a:xfrm>
            <a:off x="354708" y="10271032"/>
            <a:ext cx="4103365" cy="861774"/>
          </a:xfrm>
          <a:prstGeom prst="rect">
            <a:avLst/>
          </a:prstGeom>
        </p:spPr>
        <p:txBody>
          <a:bodyPr wrap="square">
            <a:spAutoFit/>
          </a:bodyPr>
          <a:lstStyle/>
          <a:p>
            <a:pPr>
              <a:spcBef>
                <a:spcPts val="600"/>
              </a:spcBef>
            </a:pPr>
            <a:r>
              <a:rPr lang="en-US" sz="1000" dirty="0">
                <a:solidFill>
                  <a:schemeClr val="bg1"/>
                </a:solidFill>
                <a:latin typeface="Gotham Narrow Book"/>
                <a:cs typeface="Gotham Narrow Book"/>
              </a:rPr>
              <a:t>We invite you to help us build this colony and reap boundless rewards</a:t>
            </a:r>
            <a:r>
              <a:rPr lang="en-US" sz="1000" dirty="0" smtClean="0">
                <a:solidFill>
                  <a:schemeClr val="bg1"/>
                </a:solidFill>
                <a:latin typeface="Gotham Narrow Book"/>
                <a:cs typeface="Gotham Narrow Book"/>
              </a:rPr>
              <a:t>.</a:t>
            </a:r>
            <a:endParaRPr lang="en-AU" sz="1000" dirty="0">
              <a:solidFill>
                <a:schemeClr val="bg1"/>
              </a:solidFill>
              <a:latin typeface="Gotham Narrow Book"/>
              <a:cs typeface="Gotham Narrow Book"/>
            </a:endParaRPr>
          </a:p>
          <a:p>
            <a:pPr>
              <a:spcBef>
                <a:spcPts val="600"/>
              </a:spcBef>
            </a:pPr>
            <a:r>
              <a:rPr lang="en-US" sz="1000" dirty="0">
                <a:solidFill>
                  <a:schemeClr val="bg1"/>
                </a:solidFill>
                <a:latin typeface="Gotham Narrow Book"/>
                <a:cs typeface="Gotham Narrow Book"/>
              </a:rPr>
              <a:t>As one of the first </a:t>
            </a:r>
            <a:r>
              <a:rPr lang="en-US" sz="1000" dirty="0" smtClean="0">
                <a:solidFill>
                  <a:schemeClr val="bg1"/>
                </a:solidFill>
                <a:latin typeface="Gotham Narrow Book"/>
                <a:cs typeface="Gotham Narrow Book"/>
              </a:rPr>
              <a:t>1500 </a:t>
            </a:r>
            <a:r>
              <a:rPr lang="en-US" sz="1000" dirty="0">
                <a:solidFill>
                  <a:schemeClr val="bg1"/>
                </a:solidFill>
                <a:latin typeface="Gotham Narrow Book"/>
                <a:cs typeface="Gotham Narrow Book"/>
              </a:rPr>
              <a:t>successful applicants, you will be recognized </a:t>
            </a:r>
            <a:r>
              <a:rPr lang="en-US" sz="1000" dirty="0" smtClean="0">
                <a:solidFill>
                  <a:schemeClr val="bg1"/>
                </a:solidFill>
                <a:latin typeface="Gotham Narrow Book"/>
                <a:cs typeface="Gotham Narrow Book"/>
              </a:rPr>
              <a:t>as a Pioneer Seeker or Sage. </a:t>
            </a:r>
            <a:r>
              <a:rPr lang="en-US" sz="1000" dirty="0">
                <a:solidFill>
                  <a:schemeClr val="bg1"/>
                </a:solidFill>
                <a:latin typeface="Gotham Narrow Book"/>
                <a:cs typeface="Gotham Narrow Book"/>
              </a:rPr>
              <a:t>the founding Citizens of </a:t>
            </a:r>
            <a:r>
              <a:rPr lang="en-US" sz="1000" dirty="0" err="1">
                <a:solidFill>
                  <a:schemeClr val="bg1"/>
                </a:solidFill>
                <a:latin typeface="Gotham Narrow Book"/>
                <a:cs typeface="Gotham Narrow Book"/>
              </a:rPr>
              <a:t>Entropolis</a:t>
            </a:r>
            <a:r>
              <a:rPr lang="en-US" sz="1000" dirty="0">
                <a:solidFill>
                  <a:schemeClr val="bg1"/>
                </a:solidFill>
                <a:latin typeface="Gotham Narrow Book"/>
                <a:cs typeface="Gotham Narrow Book"/>
              </a:rPr>
              <a:t>. </a:t>
            </a:r>
            <a:endParaRPr lang="en-AU" sz="1000" dirty="0">
              <a:solidFill>
                <a:schemeClr val="bg1"/>
              </a:solidFill>
              <a:latin typeface="Gotham Narrow Book"/>
              <a:cs typeface="Gotham Narrow Book"/>
            </a:endParaRPr>
          </a:p>
          <a:p>
            <a:pPr>
              <a:spcBef>
                <a:spcPts val="600"/>
              </a:spcBef>
            </a:pPr>
            <a:r>
              <a:rPr lang="en-US" sz="1000" dirty="0">
                <a:solidFill>
                  <a:schemeClr val="bg1"/>
                </a:solidFill>
                <a:latin typeface="Gotham Narrow Book"/>
                <a:cs typeface="Gotham Narrow Book"/>
              </a:rPr>
              <a:t>And for the first 6 months you will enjoy free membership. </a:t>
            </a:r>
            <a:endParaRPr lang="en-AU" sz="1000" dirty="0">
              <a:solidFill>
                <a:schemeClr val="bg1"/>
              </a:solidFill>
              <a:latin typeface="Gotham Narrow Book"/>
              <a:cs typeface="Gotham Narrow Book"/>
            </a:endParaRPr>
          </a:p>
        </p:txBody>
      </p:sp>
      <p:sp>
        <p:nvSpPr>
          <p:cNvPr id="37" name="Rectangle 36"/>
          <p:cNvSpPr/>
          <p:nvPr/>
        </p:nvSpPr>
        <p:spPr>
          <a:xfrm>
            <a:off x="144785" y="12190037"/>
            <a:ext cx="4072361" cy="3785652"/>
          </a:xfrm>
          <a:prstGeom prst="rect">
            <a:avLst/>
          </a:prstGeom>
        </p:spPr>
        <p:txBody>
          <a:bodyPr wrap="square">
            <a:spAutoFit/>
          </a:bodyPr>
          <a:lstStyle/>
          <a:p>
            <a:r>
              <a:rPr lang="en-AU" sz="1200" dirty="0" smtClean="0">
                <a:latin typeface="Gotham Narrow Medium"/>
                <a:cs typeface="Gotham Narrow Medium"/>
              </a:rPr>
              <a:t>HOW TO BE A PIONEER</a:t>
            </a:r>
          </a:p>
          <a:p>
            <a:endParaRPr lang="en-AU" sz="1200" dirty="0">
              <a:latin typeface="Gotham Narrow Medium"/>
              <a:cs typeface="Gotham Narrow Medium"/>
            </a:endParaRPr>
          </a:p>
          <a:p>
            <a:r>
              <a:rPr lang="en-AU" sz="1000" dirty="0" smtClean="0">
                <a:latin typeface="Gotham Narrow Medium"/>
                <a:cs typeface="Gotham Narrow Medium"/>
              </a:rPr>
              <a:t>REGISTER</a:t>
            </a:r>
            <a:r>
              <a:rPr lang="en-AU" sz="1000" dirty="0" smtClean="0">
                <a:latin typeface="Gotham Narrow Book"/>
                <a:cs typeface="Gotham Narrow Book"/>
              </a:rPr>
              <a:t> </a:t>
            </a:r>
          </a:p>
          <a:p>
            <a:pPr>
              <a:spcBef>
                <a:spcPts val="1200"/>
              </a:spcBef>
            </a:pPr>
            <a:endParaRPr lang="en-AU" sz="1000" dirty="0" smtClean="0">
              <a:latin typeface="Gotham Narrow Book"/>
              <a:cs typeface="Gotham Narrow Book"/>
            </a:endParaRPr>
          </a:p>
          <a:p>
            <a:pPr>
              <a:spcBef>
                <a:spcPts val="1200"/>
              </a:spcBef>
            </a:pPr>
            <a:r>
              <a:rPr lang="en-AU" sz="800" dirty="0" smtClean="0">
                <a:latin typeface="Gotham Narrow Book"/>
                <a:cs typeface="Gotham Narrow Book"/>
              </a:rPr>
              <a:t>Normally there will be a number of hurdles to step over before you are accepted as a citizen. As a pioneer you will be awarded citizenship immediately and the first 6 months of membership will be free.</a:t>
            </a:r>
            <a:endParaRPr lang="en-AU" sz="1000" dirty="0" smtClean="0">
              <a:latin typeface="Gotham Narrow Book"/>
              <a:cs typeface="Gotham Narrow Book"/>
            </a:endParaRPr>
          </a:p>
          <a:p>
            <a:pPr>
              <a:spcBef>
                <a:spcPts val="600"/>
              </a:spcBef>
            </a:pPr>
            <a:r>
              <a:rPr lang="en-AU" sz="1000" dirty="0" smtClean="0">
                <a:latin typeface="Gotham Narrow Medium"/>
                <a:cs typeface="Gotham Narrow Medium"/>
              </a:rPr>
              <a:t>SHARE YOUR HINDSIGHT WISDOM</a:t>
            </a:r>
            <a:endParaRPr lang="en-AU" sz="1000" dirty="0" smtClean="0">
              <a:latin typeface="Gotham Narrow Book"/>
              <a:cs typeface="Gotham Narrow Book"/>
            </a:endParaRPr>
          </a:p>
          <a:p>
            <a:pPr>
              <a:spcBef>
                <a:spcPts val="600"/>
              </a:spcBef>
            </a:pPr>
            <a:r>
              <a:rPr lang="en-AU" sz="800" dirty="0" smtClean="0">
                <a:latin typeface="Gotham Narrow Book"/>
                <a:cs typeface="Gotham Narrow Book"/>
              </a:rPr>
              <a:t>Combined </a:t>
            </a:r>
            <a:r>
              <a:rPr lang="en-AU" sz="800" dirty="0">
                <a:latin typeface="Gotham Narrow Book"/>
                <a:cs typeface="Gotham Narrow Book"/>
              </a:rPr>
              <a:t>experience and wisdom are the powerhouse of Entropolis.  </a:t>
            </a:r>
            <a:r>
              <a:rPr lang="en-AU" sz="800" dirty="0" smtClean="0">
                <a:latin typeface="Gotham Narrow Book"/>
                <a:cs typeface="Gotham Narrow Book"/>
              </a:rPr>
              <a:t>Enter </a:t>
            </a:r>
            <a:r>
              <a:rPr lang="en-AU" sz="800" dirty="0">
                <a:latin typeface="Gotham Narrow Book"/>
                <a:cs typeface="Gotham Narrow Book"/>
              </a:rPr>
              <a:t>the decisions you have had to make </a:t>
            </a:r>
            <a:r>
              <a:rPr lang="en-AU" sz="800" dirty="0" smtClean="0">
                <a:latin typeface="Gotham Narrow Book"/>
                <a:cs typeface="Gotham Narrow Book"/>
              </a:rPr>
              <a:t>as an entrepreneur – </a:t>
            </a:r>
            <a:r>
              <a:rPr lang="en-AU" sz="800" dirty="0">
                <a:latin typeface="Gotham Narrow Book"/>
                <a:cs typeface="Gotham Narrow Book"/>
              </a:rPr>
              <a:t>the good, the bad and the downright ugly – and your corresponding hindsight wisdom into Decision Bank for the benefit of all.</a:t>
            </a:r>
          </a:p>
          <a:p>
            <a:pPr>
              <a:spcBef>
                <a:spcPts val="600"/>
              </a:spcBef>
            </a:pPr>
            <a:r>
              <a:rPr lang="en-AU" sz="1000" dirty="0" smtClean="0">
                <a:latin typeface="Gotham Narrow Medium"/>
                <a:cs typeface="Gotham Narrow Medium"/>
              </a:rPr>
              <a:t>OR SHARE YOUR SAGE ADVICE</a:t>
            </a:r>
            <a:endParaRPr lang="en-AU" sz="1000" dirty="0" smtClean="0">
              <a:latin typeface="Gotham Narrow Book"/>
              <a:cs typeface="Gotham Narrow Book"/>
            </a:endParaRPr>
          </a:p>
          <a:p>
            <a:pPr>
              <a:spcBef>
                <a:spcPts val="600"/>
              </a:spcBef>
            </a:pPr>
            <a:r>
              <a:rPr lang="en-AU" sz="800" dirty="0" smtClean="0">
                <a:latin typeface="Gotham Narrow Book"/>
                <a:cs typeface="Gotham Narrow Book"/>
              </a:rPr>
              <a:t>If </a:t>
            </a:r>
            <a:r>
              <a:rPr lang="en-AU" sz="800" dirty="0">
                <a:latin typeface="Gotham Narrow Book"/>
                <a:cs typeface="Gotham Narrow Book"/>
              </a:rPr>
              <a:t>you are an expert, go to the Advice Publishing App to share your insights and </a:t>
            </a:r>
            <a:r>
              <a:rPr lang="en-AU" sz="800" dirty="0" smtClean="0">
                <a:latin typeface="Gotham Narrow Book"/>
                <a:cs typeface="Gotham Narrow Book"/>
              </a:rPr>
              <a:t>expertise.</a:t>
            </a:r>
            <a:endParaRPr lang="en-AU" sz="800" dirty="0">
              <a:latin typeface="Gotham Narrow Book"/>
              <a:cs typeface="Gotham Narrow Book"/>
            </a:endParaRPr>
          </a:p>
          <a:p>
            <a:pPr>
              <a:spcBef>
                <a:spcPts val="600"/>
              </a:spcBef>
            </a:pPr>
            <a:r>
              <a:rPr lang="en-AU" sz="1000" dirty="0" smtClean="0">
                <a:latin typeface="Gotham Narrow Medium"/>
                <a:cs typeface="Gotham Narrow Medium"/>
              </a:rPr>
              <a:t>SHAMELESSLY PROMOTE</a:t>
            </a:r>
          </a:p>
          <a:p>
            <a:pPr>
              <a:spcBef>
                <a:spcPts val="600"/>
              </a:spcBef>
            </a:pPr>
            <a:r>
              <a:rPr lang="en-AU" sz="800" dirty="0" smtClean="0">
                <a:latin typeface="Gotham Narrow Book"/>
                <a:cs typeface="Gotham Narrow Book"/>
              </a:rPr>
              <a:t>Don’t be </a:t>
            </a:r>
            <a:r>
              <a:rPr lang="en-AU" sz="800" dirty="0">
                <a:latin typeface="Gotham Narrow Book"/>
                <a:cs typeface="Gotham Narrow Book"/>
              </a:rPr>
              <a:t>shy! </a:t>
            </a:r>
            <a:r>
              <a:rPr lang="en-AU" sz="800" dirty="0" smtClean="0">
                <a:latin typeface="Gotham Narrow Book"/>
                <a:cs typeface="Gotham Narrow Book"/>
              </a:rPr>
              <a:t>Please </a:t>
            </a:r>
            <a:r>
              <a:rPr lang="en-AU" sz="800" dirty="0">
                <a:latin typeface="Gotham Narrow Book"/>
                <a:cs typeface="Gotham Narrow Book"/>
              </a:rPr>
              <a:t>introduce Entropolis to your network </a:t>
            </a:r>
            <a:r>
              <a:rPr lang="en-AU" sz="800" dirty="0" smtClean="0">
                <a:latin typeface="Gotham Narrow Book"/>
                <a:cs typeface="Gotham Narrow Book"/>
              </a:rPr>
              <a:t>so </a:t>
            </a:r>
            <a:r>
              <a:rPr lang="en-AU" sz="800" dirty="0">
                <a:latin typeface="Gotham Narrow Book"/>
                <a:cs typeface="Gotham Narrow Book"/>
              </a:rPr>
              <a:t>they can </a:t>
            </a:r>
            <a:r>
              <a:rPr lang="en-AU" sz="800" dirty="0" smtClean="0">
                <a:latin typeface="Gotham Narrow Book"/>
                <a:cs typeface="Gotham Narrow Book"/>
              </a:rPr>
              <a:t>all be pioneers of this entrepreneurial </a:t>
            </a:r>
            <a:r>
              <a:rPr lang="en-AU" sz="800" dirty="0">
                <a:latin typeface="Gotham Narrow Book"/>
                <a:cs typeface="Gotham Narrow Book"/>
              </a:rPr>
              <a:t>crusade</a:t>
            </a:r>
            <a:r>
              <a:rPr lang="en-AU" sz="800" dirty="0" smtClean="0">
                <a:latin typeface="Gotham Narrow Book"/>
                <a:cs typeface="Gotham Narrow Book"/>
              </a:rPr>
              <a:t>.</a:t>
            </a:r>
          </a:p>
          <a:p>
            <a:endParaRPr lang="en-AU" sz="1000" dirty="0" smtClean="0">
              <a:latin typeface="Gotham Narrow Book"/>
              <a:cs typeface="Gotham Narrow Book"/>
            </a:endParaRPr>
          </a:p>
          <a:p>
            <a:r>
              <a:rPr lang="en-AU" sz="1000" dirty="0" smtClean="0">
                <a:latin typeface="Gotham Narrow Medium"/>
                <a:cs typeface="Gotham Narrow Medium"/>
              </a:rPr>
              <a:t>BE HONEST </a:t>
            </a:r>
          </a:p>
          <a:p>
            <a:r>
              <a:rPr lang="en-AU" sz="800" dirty="0" smtClean="0">
                <a:latin typeface="Gotham Narrow Book"/>
                <a:cs typeface="Gotham Narrow Book"/>
              </a:rPr>
              <a:t>We need your feedback through this iterative development phase. This is your chance to mould the city’s infrastructure to your needs.  </a:t>
            </a:r>
          </a:p>
        </p:txBody>
      </p:sp>
      <p:sp>
        <p:nvSpPr>
          <p:cNvPr id="36" name="Rectangle 35"/>
          <p:cNvSpPr/>
          <p:nvPr/>
        </p:nvSpPr>
        <p:spPr>
          <a:xfrm>
            <a:off x="284487" y="16642957"/>
            <a:ext cx="3932660" cy="707886"/>
          </a:xfrm>
          <a:prstGeom prst="rect">
            <a:avLst/>
          </a:prstGeom>
        </p:spPr>
        <p:txBody>
          <a:bodyPr wrap="square">
            <a:spAutoFit/>
          </a:bodyPr>
          <a:lstStyle/>
          <a:p>
            <a:r>
              <a:rPr lang="en-AU" sz="1000" dirty="0" err="1" smtClean="0">
                <a:latin typeface="Gotham Narrow Book"/>
                <a:cs typeface="Gotham Narrow Book"/>
              </a:rPr>
              <a:t>Entropolis</a:t>
            </a:r>
            <a:r>
              <a:rPr lang="en-AU" sz="1000" dirty="0" smtClean="0">
                <a:latin typeface="Gotham Narrow Book"/>
                <a:cs typeface="Gotham Narrow Book"/>
              </a:rPr>
              <a:t> is a start-up and we are in Beta. That means you are looking at our MVP.  As pioneers we know you are used to roughing it, but we really want you to join the colony.  So, we’ve added a bit of extra incentive.  Consider this a technology version of ‘</a:t>
            </a:r>
            <a:r>
              <a:rPr lang="en-AU" sz="1000" dirty="0" err="1" smtClean="0">
                <a:latin typeface="Gotham Narrow Book"/>
                <a:cs typeface="Gotham Narrow Book"/>
              </a:rPr>
              <a:t>glamping</a:t>
            </a:r>
            <a:r>
              <a:rPr lang="en-AU" sz="1000" dirty="0" smtClean="0">
                <a:latin typeface="Gotham Narrow Book"/>
                <a:cs typeface="Gotham Narrow Book"/>
              </a:rPr>
              <a:t>’!</a:t>
            </a:r>
          </a:p>
        </p:txBody>
      </p:sp>
      <p:sp>
        <p:nvSpPr>
          <p:cNvPr id="39" name="Rectangle 38"/>
          <p:cNvSpPr/>
          <p:nvPr/>
        </p:nvSpPr>
        <p:spPr>
          <a:xfrm>
            <a:off x="284486" y="16254781"/>
            <a:ext cx="4457294" cy="276999"/>
          </a:xfrm>
          <a:prstGeom prst="rect">
            <a:avLst/>
          </a:prstGeom>
        </p:spPr>
        <p:txBody>
          <a:bodyPr wrap="square">
            <a:spAutoFit/>
          </a:bodyPr>
          <a:lstStyle/>
          <a:p>
            <a:r>
              <a:rPr lang="en-AU" sz="1200" dirty="0" smtClean="0">
                <a:latin typeface="Gotham Narrow Medium"/>
                <a:cs typeface="Gotham Narrow Medium"/>
              </a:rPr>
              <a:t>PIONEER BENEFITS</a:t>
            </a:r>
          </a:p>
        </p:txBody>
      </p:sp>
      <p:sp>
        <p:nvSpPr>
          <p:cNvPr id="40" name="Rectangle 39"/>
          <p:cNvSpPr/>
          <p:nvPr/>
        </p:nvSpPr>
        <p:spPr>
          <a:xfrm>
            <a:off x="288871" y="18523441"/>
            <a:ext cx="6434400" cy="646331"/>
          </a:xfrm>
          <a:prstGeom prst="rect">
            <a:avLst/>
          </a:prstGeom>
        </p:spPr>
        <p:txBody>
          <a:bodyPr wrap="square">
            <a:spAutoFit/>
          </a:bodyPr>
          <a:lstStyle/>
          <a:p>
            <a:r>
              <a:rPr lang="en-AU" sz="1200" dirty="0" smtClean="0">
                <a:latin typeface="Gotham Narrow Book"/>
                <a:cs typeface="Gotham Narrow Book"/>
              </a:rPr>
              <a:t>We will launch </a:t>
            </a:r>
            <a:r>
              <a:rPr lang="en-AU" sz="1200" dirty="0" err="1" smtClean="0">
                <a:latin typeface="Gotham Narrow Book"/>
                <a:cs typeface="Gotham Narrow Book"/>
              </a:rPr>
              <a:t>Entropolis</a:t>
            </a:r>
            <a:r>
              <a:rPr lang="en-AU" sz="1200" dirty="0" smtClean="0">
                <a:latin typeface="Gotham Narrow Book"/>
                <a:cs typeface="Gotham Narrow Book"/>
              </a:rPr>
              <a:t> with full functionality on 7 January 2015.  However, this is your colony and we need your help building it so it can truly add value to the global community of entrepreneurs.  </a:t>
            </a:r>
          </a:p>
        </p:txBody>
      </p:sp>
      <p:cxnSp>
        <p:nvCxnSpPr>
          <p:cNvPr id="50" name="Straight Connector 49"/>
          <p:cNvCxnSpPr/>
          <p:nvPr/>
        </p:nvCxnSpPr>
        <p:spPr>
          <a:xfrm>
            <a:off x="74384" y="16129170"/>
            <a:ext cx="4142763"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69382" y="18408455"/>
            <a:ext cx="6740156"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34428" y="17600705"/>
            <a:ext cx="3114012" cy="647479"/>
            <a:chOff x="187469" y="14332599"/>
            <a:chExt cx="4397751" cy="914400"/>
          </a:xfrm>
        </p:grpSpPr>
        <p:sp>
          <p:nvSpPr>
            <p:cNvPr id="55" name="Oval 54"/>
            <p:cNvSpPr/>
            <p:nvPr/>
          </p:nvSpPr>
          <p:spPr>
            <a:xfrm>
              <a:off x="187469" y="14332599"/>
              <a:ext cx="914400" cy="914400"/>
            </a:xfrm>
            <a:prstGeom prst="ellipse">
              <a:avLst/>
            </a:pr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Gotham Narrow Medium"/>
                  <a:cs typeface="Gotham Narrow Medium"/>
                </a:rPr>
                <a:t>1</a:t>
              </a:r>
              <a:endParaRPr lang="en-US" dirty="0">
                <a:solidFill>
                  <a:schemeClr val="tx1">
                    <a:lumMod val="75000"/>
                    <a:lumOff val="25000"/>
                  </a:schemeClr>
                </a:solidFill>
                <a:latin typeface="Gotham Narrow Medium"/>
                <a:cs typeface="Gotham Narrow Medium"/>
              </a:endParaRPr>
            </a:p>
          </p:txBody>
        </p:sp>
        <p:sp>
          <p:nvSpPr>
            <p:cNvPr id="56" name="Oval 55"/>
            <p:cNvSpPr/>
            <p:nvPr/>
          </p:nvSpPr>
          <p:spPr>
            <a:xfrm>
              <a:off x="1348587" y="14332599"/>
              <a:ext cx="914400" cy="914400"/>
            </a:xfrm>
            <a:prstGeom prst="ellipse">
              <a:avLst/>
            </a:pr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Gotham Narrow Medium"/>
                  <a:cs typeface="Gotham Narrow Medium"/>
                </a:rPr>
                <a:t>2</a:t>
              </a:r>
              <a:endParaRPr lang="en-US" dirty="0">
                <a:solidFill>
                  <a:schemeClr val="tx1">
                    <a:lumMod val="75000"/>
                    <a:lumOff val="25000"/>
                  </a:schemeClr>
                </a:solidFill>
                <a:latin typeface="Gotham Narrow Medium"/>
                <a:cs typeface="Gotham Narrow Medium"/>
              </a:endParaRPr>
            </a:p>
          </p:txBody>
        </p:sp>
        <p:sp>
          <p:nvSpPr>
            <p:cNvPr id="57" name="Oval 56"/>
            <p:cNvSpPr/>
            <p:nvPr/>
          </p:nvSpPr>
          <p:spPr>
            <a:xfrm>
              <a:off x="2509703" y="14332599"/>
              <a:ext cx="914400" cy="914400"/>
            </a:xfrm>
            <a:prstGeom prst="ellipse">
              <a:avLst/>
            </a:pr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Gotham Narrow Medium"/>
                  <a:cs typeface="Gotham Narrow Medium"/>
                </a:rPr>
                <a:t>3</a:t>
              </a:r>
              <a:endParaRPr lang="en-US" dirty="0">
                <a:solidFill>
                  <a:schemeClr val="tx1">
                    <a:lumMod val="75000"/>
                    <a:lumOff val="25000"/>
                  </a:schemeClr>
                </a:solidFill>
                <a:latin typeface="Gotham Narrow Medium"/>
                <a:cs typeface="Gotham Narrow Medium"/>
              </a:endParaRPr>
            </a:p>
          </p:txBody>
        </p:sp>
        <p:sp>
          <p:nvSpPr>
            <p:cNvPr id="58" name="Oval 57"/>
            <p:cNvSpPr/>
            <p:nvPr/>
          </p:nvSpPr>
          <p:spPr>
            <a:xfrm>
              <a:off x="3670820" y="14332599"/>
              <a:ext cx="914400" cy="914400"/>
            </a:xfrm>
            <a:prstGeom prst="ellipse">
              <a:avLst/>
            </a:prstGeom>
            <a:solidFill>
              <a:srgbClr val="FFFFFF"/>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75000"/>
                      <a:lumOff val="25000"/>
                    </a:schemeClr>
                  </a:solidFill>
                  <a:latin typeface="Gotham Narrow Medium"/>
                  <a:cs typeface="Gotham Narrow Medium"/>
                </a:rPr>
                <a:t>4</a:t>
              </a:r>
              <a:endParaRPr lang="en-US" dirty="0">
                <a:solidFill>
                  <a:schemeClr val="tx1">
                    <a:lumMod val="75000"/>
                    <a:lumOff val="25000"/>
                  </a:schemeClr>
                </a:solidFill>
                <a:latin typeface="Gotham Narrow Medium"/>
                <a:cs typeface="Gotham Narrow Medium"/>
              </a:endParaRPr>
            </a:p>
          </p:txBody>
        </p:sp>
      </p:grpSp>
      <p:sp>
        <p:nvSpPr>
          <p:cNvPr id="62" name="TextBox 61"/>
          <p:cNvSpPr txBox="1"/>
          <p:nvPr/>
        </p:nvSpPr>
        <p:spPr>
          <a:xfrm>
            <a:off x="2753089" y="520691"/>
            <a:ext cx="518091" cy="246221"/>
          </a:xfrm>
          <a:prstGeom prst="rect">
            <a:avLst/>
          </a:prstGeom>
          <a:solidFill>
            <a:schemeClr val="bg1"/>
          </a:solidFill>
        </p:spPr>
        <p:txBody>
          <a:bodyPr wrap="none" rtlCol="0">
            <a:spAutoFit/>
          </a:bodyPr>
          <a:lstStyle/>
          <a:p>
            <a:r>
              <a:rPr lang="en-US" sz="1000" dirty="0" smtClean="0">
                <a:solidFill>
                  <a:srgbClr val="F79646"/>
                </a:solidFill>
                <a:latin typeface="Gotham Narrow Medium"/>
                <a:cs typeface="Gotham Narrow Medium"/>
              </a:rPr>
              <a:t>Home</a:t>
            </a:r>
            <a:endParaRPr lang="en-US" sz="1000" dirty="0">
              <a:solidFill>
                <a:srgbClr val="F79646"/>
              </a:solidFill>
              <a:latin typeface="Gotham Narrow Medium"/>
              <a:cs typeface="Gotham Narrow Medium"/>
            </a:endParaRPr>
          </a:p>
        </p:txBody>
      </p:sp>
      <p:sp>
        <p:nvSpPr>
          <p:cNvPr id="63" name="Rectangle 62"/>
          <p:cNvSpPr/>
          <p:nvPr/>
        </p:nvSpPr>
        <p:spPr>
          <a:xfrm>
            <a:off x="130069" y="11537895"/>
            <a:ext cx="6593201" cy="553998"/>
          </a:xfrm>
          <a:prstGeom prst="rect">
            <a:avLst/>
          </a:prstGeom>
        </p:spPr>
        <p:txBody>
          <a:bodyPr wrap="square">
            <a:spAutoFit/>
          </a:bodyPr>
          <a:lstStyle/>
          <a:p>
            <a:r>
              <a:rPr lang="en-AU" sz="1000" dirty="0" smtClean="0">
                <a:solidFill>
                  <a:schemeClr val="tx1">
                    <a:lumMod val="75000"/>
                    <a:lumOff val="25000"/>
                  </a:schemeClr>
                </a:solidFill>
                <a:latin typeface="Gotham Narrow Book"/>
                <a:cs typeface="Gotham Narrow Book"/>
              </a:rPr>
              <a:t>Before we launch globally, we are looking for trailblazing Australian entrepreneurs and entrepreneurship experts to be our Founding Citizens of </a:t>
            </a:r>
            <a:r>
              <a:rPr lang="en-AU" sz="1000" dirty="0" err="1" smtClean="0">
                <a:solidFill>
                  <a:schemeClr val="tx1">
                    <a:lumMod val="75000"/>
                    <a:lumOff val="25000"/>
                  </a:schemeClr>
                </a:solidFill>
                <a:latin typeface="Gotham Narrow Book"/>
                <a:cs typeface="Gotham Narrow Book"/>
              </a:rPr>
              <a:t>Entropolis</a:t>
            </a:r>
            <a:r>
              <a:rPr lang="en-AU" sz="1000" dirty="0" smtClean="0">
                <a:solidFill>
                  <a:schemeClr val="tx1">
                    <a:lumMod val="75000"/>
                    <a:lumOff val="25000"/>
                  </a:schemeClr>
                </a:solidFill>
                <a:latin typeface="Gotham Narrow Book"/>
                <a:cs typeface="Gotham Narrow Book"/>
              </a:rPr>
              <a:t>. This our chance to profile the massive talent in our ecosystem and take your awesomeness to the world!</a:t>
            </a:r>
            <a:endParaRPr lang="en-AU" sz="1000" dirty="0">
              <a:solidFill>
                <a:schemeClr val="tx1">
                  <a:lumMod val="75000"/>
                  <a:lumOff val="25000"/>
                </a:schemeClr>
              </a:solidFill>
              <a:latin typeface="Gotham Narrow Book"/>
              <a:cs typeface="Gotham Narrow Book"/>
            </a:endParaRPr>
          </a:p>
        </p:txBody>
      </p:sp>
      <p:sp>
        <p:nvSpPr>
          <p:cNvPr id="64" name="Rectangle 63"/>
          <p:cNvSpPr/>
          <p:nvPr/>
        </p:nvSpPr>
        <p:spPr>
          <a:xfrm>
            <a:off x="287289" y="5260829"/>
            <a:ext cx="1552913" cy="31999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latin typeface="Gotham Narrow Book"/>
                <a:cs typeface="Gotham Narrow Book"/>
              </a:rPr>
              <a:t>REGISTER | EMAIL</a:t>
            </a:r>
            <a:endParaRPr lang="en-US" sz="900" dirty="0">
              <a:latin typeface="Gotham Narrow Book"/>
              <a:cs typeface="Gotham Narrow Book"/>
            </a:endParaRPr>
          </a:p>
        </p:txBody>
      </p:sp>
      <p:sp>
        <p:nvSpPr>
          <p:cNvPr id="65" name="Rectangle 64"/>
          <p:cNvSpPr/>
          <p:nvPr/>
        </p:nvSpPr>
        <p:spPr>
          <a:xfrm>
            <a:off x="1976632" y="5260829"/>
            <a:ext cx="1552913" cy="319994"/>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latin typeface="Gotham Narrow Book"/>
                <a:cs typeface="Gotham Narrow Book"/>
              </a:rPr>
              <a:t>REGISTER | LINKEDIN</a:t>
            </a:r>
            <a:endParaRPr lang="en-US" sz="900" dirty="0">
              <a:latin typeface="Gotham Narrow Book"/>
              <a:cs typeface="Gotham Narrow Book"/>
            </a:endParaRPr>
          </a:p>
        </p:txBody>
      </p:sp>
    </p:spTree>
    <p:extLst>
      <p:ext uri="{BB962C8B-B14F-4D97-AF65-F5344CB8AC3E}">
        <p14:creationId xmlns:p14="http://schemas.microsoft.com/office/powerpoint/2010/main" val="230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883"/>
            <a:ext cx="6858000" cy="12067507"/>
          </a:xfrm>
          <a:prstGeom prst="rect">
            <a:avLst/>
          </a:prstGeom>
        </p:spPr>
      </p:pic>
      <p:sp>
        <p:nvSpPr>
          <p:cNvPr id="7" name="Rectangle 6"/>
          <p:cNvSpPr/>
          <p:nvPr/>
        </p:nvSpPr>
        <p:spPr>
          <a:xfrm>
            <a:off x="372533" y="12234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43677" y="4549644"/>
            <a:ext cx="2128056" cy="755844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75071" y="1787992"/>
            <a:ext cx="6299200" cy="791877"/>
          </a:xfrm>
          <a:prstGeom prst="rect">
            <a:avLst/>
          </a:prstGeom>
          <a:solidFill>
            <a:schemeClr val="bg1"/>
          </a:solidFill>
        </p:spPr>
        <p:txBody>
          <a:bodyPr wrap="square" rtlCol="0">
            <a:noAutofit/>
          </a:bodyPr>
          <a:lstStyle/>
          <a:p>
            <a:pPr>
              <a:spcBef>
                <a:spcPts val="600"/>
              </a:spcBef>
            </a:pPr>
            <a:r>
              <a:rPr lang="en-US" sz="1200" dirty="0" err="1" smtClean="0">
                <a:solidFill>
                  <a:srgbClr val="FF0000"/>
                </a:solidFill>
                <a:latin typeface="Gotham Narrow Book"/>
                <a:cs typeface="Gotham Narrow Book"/>
              </a:rPr>
              <a:t>Entropolis</a:t>
            </a:r>
            <a:r>
              <a:rPr lang="en-US" sz="1200" dirty="0" smtClean="0">
                <a:solidFill>
                  <a:srgbClr val="FF0000"/>
                </a:solidFill>
                <a:latin typeface="Gotham Narrow Book"/>
                <a:cs typeface="Gotham Narrow Book"/>
              </a:rPr>
              <a:t> </a:t>
            </a:r>
            <a:r>
              <a:rPr lang="en-US" sz="1200" dirty="0">
                <a:solidFill>
                  <a:srgbClr val="FF0000"/>
                </a:solidFill>
                <a:latin typeface="Gotham Narrow Book"/>
                <a:cs typeface="Gotham Narrow Book"/>
              </a:rPr>
              <a:t>is a fully curated online ecosystem and powerful private business network for entrepreneurs, providing an enabling environment and fast access to a curated collection of vital resources to help build successful, fast growth businesses in the real world</a:t>
            </a:r>
            <a:r>
              <a:rPr lang="en-US" sz="1200" dirty="0" smtClean="0">
                <a:solidFill>
                  <a:srgbClr val="FF0000"/>
                </a:solidFill>
                <a:latin typeface="Gotham Narrow Book"/>
                <a:cs typeface="Gotham Narrow Book"/>
              </a:rPr>
              <a:t>.</a:t>
            </a:r>
          </a:p>
        </p:txBody>
      </p:sp>
      <p:pic>
        <p:nvPicPr>
          <p:cNvPr id="15" name="Picture 14" descr="Screen Shot 2014-08-04 at 10.56.19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5309232"/>
            <a:ext cx="6858000" cy="725241"/>
          </a:xfrm>
          <a:prstGeom prst="rect">
            <a:avLst/>
          </a:prstGeom>
        </p:spPr>
      </p:pic>
      <p:sp>
        <p:nvSpPr>
          <p:cNvPr id="49" name="Rectangle 48"/>
          <p:cNvSpPr/>
          <p:nvPr/>
        </p:nvSpPr>
        <p:spPr>
          <a:xfrm>
            <a:off x="375071" y="1273277"/>
            <a:ext cx="6197006" cy="369332"/>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MEET OUR CITIZENS</a:t>
            </a:r>
            <a:endParaRPr lang="en-AU" sz="1500" dirty="0">
              <a:latin typeface="Gotham Narrow Light"/>
              <a:cs typeface="Gotham Narrow Light"/>
            </a:endParaRPr>
          </a:p>
        </p:txBody>
      </p:sp>
      <p:sp>
        <p:nvSpPr>
          <p:cNvPr id="48" name="Rectangle 47"/>
          <p:cNvSpPr/>
          <p:nvPr/>
        </p:nvSpPr>
        <p:spPr>
          <a:xfrm>
            <a:off x="404857" y="11189527"/>
            <a:ext cx="3138443" cy="1431161"/>
          </a:xfrm>
          <a:prstGeom prst="rect">
            <a:avLst/>
          </a:prstGeom>
        </p:spPr>
        <p:txBody>
          <a:bodyPr wrap="square">
            <a:spAutoFit/>
          </a:bodyPr>
          <a:lstStyle/>
          <a:p>
            <a:r>
              <a:rPr lang="en-AU" sz="1200" dirty="0" smtClean="0">
                <a:latin typeface="Gotham Narrow Medium"/>
                <a:cs typeface="Gotham Narrow Medium"/>
              </a:rPr>
              <a:t>HOW TO BE A PIONEER CITIZEN</a:t>
            </a:r>
          </a:p>
          <a:p>
            <a:pPr>
              <a:spcBef>
                <a:spcPts val="1200"/>
              </a:spcBef>
            </a:pPr>
            <a:r>
              <a:rPr lang="en-AU" sz="1000" dirty="0" smtClean="0">
                <a:latin typeface="Gotham Narrow Medium"/>
                <a:cs typeface="Gotham Narrow Medium"/>
              </a:rPr>
              <a:t>1. REGISTER</a:t>
            </a:r>
            <a:r>
              <a:rPr lang="en-AU" sz="1000" dirty="0" smtClean="0">
                <a:latin typeface="Gotham Narrow Book"/>
                <a:cs typeface="Gotham Narrow Book"/>
              </a:rPr>
              <a:t> </a:t>
            </a:r>
          </a:p>
          <a:p>
            <a:pPr>
              <a:spcBef>
                <a:spcPts val="600"/>
              </a:spcBef>
            </a:pPr>
            <a:r>
              <a:rPr lang="en-AU" sz="1000" dirty="0" smtClean="0">
                <a:latin typeface="Gotham Narrow Book"/>
                <a:cs typeface="Gotham Narrow Book"/>
              </a:rPr>
              <a:t>The first thing to do is click through and register! Normally there will be a number of hurdles to step over before you are accepted as a citizen. As a pioneer you will be awarded citizenship immediately and the first 6 months of membership will be free.</a:t>
            </a:r>
          </a:p>
        </p:txBody>
      </p:sp>
      <p:sp>
        <p:nvSpPr>
          <p:cNvPr id="51" name="TextBox 50"/>
          <p:cNvSpPr txBox="1"/>
          <p:nvPr/>
        </p:nvSpPr>
        <p:spPr>
          <a:xfrm>
            <a:off x="3332028" y="520691"/>
            <a:ext cx="802911" cy="246221"/>
          </a:xfrm>
          <a:prstGeom prst="rect">
            <a:avLst/>
          </a:prstGeom>
          <a:solidFill>
            <a:schemeClr val="bg1"/>
          </a:solidFill>
        </p:spPr>
        <p:txBody>
          <a:bodyPr wrap="none" rtlCol="0">
            <a:spAutoFit/>
          </a:bodyPr>
          <a:lstStyle/>
          <a:p>
            <a:r>
              <a:rPr lang="en-US" sz="1000" dirty="0" smtClean="0">
                <a:solidFill>
                  <a:srgbClr val="F79646"/>
                </a:solidFill>
                <a:latin typeface="Gotham Narrow Medium"/>
                <a:cs typeface="Gotham Narrow Medium"/>
              </a:rPr>
              <a:t>Citizenship</a:t>
            </a:r>
            <a:endParaRPr lang="en-US" sz="1000" dirty="0">
              <a:solidFill>
                <a:srgbClr val="F79646"/>
              </a:solidFill>
              <a:latin typeface="Gotham Narrow Medium"/>
              <a:cs typeface="Gotham Narrow Medium"/>
            </a:endParaRPr>
          </a:p>
        </p:txBody>
      </p:sp>
      <p:sp>
        <p:nvSpPr>
          <p:cNvPr id="52" name="TextBox 51"/>
          <p:cNvSpPr txBox="1"/>
          <p:nvPr/>
        </p:nvSpPr>
        <p:spPr>
          <a:xfrm>
            <a:off x="2753089" y="520691"/>
            <a:ext cx="51809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Home</a:t>
            </a:r>
            <a:endParaRPr lang="en-US" sz="1000" dirty="0">
              <a:solidFill>
                <a:srgbClr val="595959"/>
              </a:solidFill>
              <a:latin typeface="Gotham Narrow Medium"/>
              <a:cs typeface="Gotham Narrow Medium"/>
            </a:endParaRPr>
          </a:p>
        </p:txBody>
      </p:sp>
      <p:grpSp>
        <p:nvGrpSpPr>
          <p:cNvPr id="3" name="Group 2"/>
          <p:cNvGrpSpPr/>
          <p:nvPr/>
        </p:nvGrpSpPr>
        <p:grpSpPr>
          <a:xfrm>
            <a:off x="372533" y="3745856"/>
            <a:ext cx="6299200" cy="1337293"/>
            <a:chOff x="-387706" y="2274116"/>
            <a:chExt cx="9326598" cy="1818327"/>
          </a:xfrm>
        </p:grpSpPr>
        <p:sp>
          <p:nvSpPr>
            <p:cNvPr id="54" name="Rectangle 53"/>
            <p:cNvSpPr/>
            <p:nvPr/>
          </p:nvSpPr>
          <p:spPr>
            <a:xfrm>
              <a:off x="-387706" y="2277244"/>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62" name="Rectangle 61"/>
            <p:cNvSpPr/>
            <p:nvPr/>
          </p:nvSpPr>
          <p:spPr>
            <a:xfrm>
              <a:off x="1502002"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68" name="Rectangle 67"/>
            <p:cNvSpPr/>
            <p:nvPr/>
          </p:nvSpPr>
          <p:spPr>
            <a:xfrm>
              <a:off x="3391710"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p>
          </p:txBody>
        </p:sp>
        <p:sp>
          <p:nvSpPr>
            <p:cNvPr id="69" name="Rectangle 68"/>
            <p:cNvSpPr/>
            <p:nvPr/>
          </p:nvSpPr>
          <p:spPr>
            <a:xfrm>
              <a:off x="5281418" y="2277244"/>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70" name="Rectangle 69"/>
            <p:cNvSpPr/>
            <p:nvPr/>
          </p:nvSpPr>
          <p:spPr>
            <a:xfrm>
              <a:off x="7171125"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grpSp>
      <p:grpSp>
        <p:nvGrpSpPr>
          <p:cNvPr id="71" name="Group 70"/>
          <p:cNvGrpSpPr/>
          <p:nvPr/>
        </p:nvGrpSpPr>
        <p:grpSpPr>
          <a:xfrm>
            <a:off x="372533" y="5193656"/>
            <a:ext cx="6299200" cy="1337293"/>
            <a:chOff x="-387706" y="2274116"/>
            <a:chExt cx="9326598" cy="1818327"/>
          </a:xfrm>
        </p:grpSpPr>
        <p:sp>
          <p:nvSpPr>
            <p:cNvPr id="72" name="Rectangle 71"/>
            <p:cNvSpPr/>
            <p:nvPr/>
          </p:nvSpPr>
          <p:spPr>
            <a:xfrm>
              <a:off x="-387706" y="2277244"/>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73" name="Rectangle 72"/>
            <p:cNvSpPr/>
            <p:nvPr/>
          </p:nvSpPr>
          <p:spPr>
            <a:xfrm>
              <a:off x="1502002"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74" name="Rectangle 73"/>
            <p:cNvSpPr/>
            <p:nvPr/>
          </p:nvSpPr>
          <p:spPr>
            <a:xfrm>
              <a:off x="3391710"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p>
          </p:txBody>
        </p:sp>
        <p:sp>
          <p:nvSpPr>
            <p:cNvPr id="75" name="Rectangle 74"/>
            <p:cNvSpPr/>
            <p:nvPr/>
          </p:nvSpPr>
          <p:spPr>
            <a:xfrm>
              <a:off x="5281418" y="2277244"/>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sp>
          <p:nvSpPr>
            <p:cNvPr id="76" name="Rectangle 75"/>
            <p:cNvSpPr/>
            <p:nvPr/>
          </p:nvSpPr>
          <p:spPr>
            <a:xfrm>
              <a:off x="7171125" y="2274116"/>
              <a:ext cx="1767767" cy="1815199"/>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smtClean="0">
                  <a:solidFill>
                    <a:schemeClr val="bg1"/>
                  </a:solidFill>
                  <a:latin typeface="Gotham Narrow Medium"/>
                  <a:cs typeface="Gotham Narrow Medium"/>
                </a:rPr>
                <a:t>E|LUMINATI</a:t>
              </a:r>
            </a:p>
            <a:p>
              <a:r>
                <a:rPr lang="en-US" sz="1000" dirty="0" smtClean="0">
                  <a:solidFill>
                    <a:schemeClr val="bg1"/>
                  </a:solidFill>
                  <a:latin typeface="Gotham Narrow Light"/>
                  <a:cs typeface="Gotham Narrow Light"/>
                </a:rPr>
                <a:t>Head shot and testimonial only. When you click on a head you will go to the profile page.</a:t>
              </a:r>
              <a:endParaRPr lang="en-US" sz="1000" dirty="0">
                <a:solidFill>
                  <a:schemeClr val="bg1"/>
                </a:solidFill>
                <a:latin typeface="Gotham Narrow Light"/>
                <a:cs typeface="Gotham Narrow Light"/>
              </a:endParaRPr>
            </a:p>
          </p:txBody>
        </p:sp>
      </p:grpSp>
      <p:sp>
        <p:nvSpPr>
          <p:cNvPr id="77" name="Rectangle 76"/>
          <p:cNvSpPr/>
          <p:nvPr/>
        </p:nvSpPr>
        <p:spPr>
          <a:xfrm>
            <a:off x="1396999" y="2728824"/>
            <a:ext cx="5175077" cy="892552"/>
          </a:xfrm>
          <a:prstGeom prst="rect">
            <a:avLst/>
          </a:prstGeom>
        </p:spPr>
        <p:txBody>
          <a:bodyPr wrap="square">
            <a:spAutoFit/>
          </a:bodyPr>
          <a:lstStyle/>
          <a:p>
            <a:pPr>
              <a:spcBef>
                <a:spcPts val="600"/>
              </a:spcBef>
            </a:pPr>
            <a:r>
              <a:rPr lang="en-US" sz="1400" dirty="0" smtClean="0">
                <a:solidFill>
                  <a:schemeClr val="tx1">
                    <a:lumMod val="75000"/>
                    <a:lumOff val="25000"/>
                  </a:schemeClr>
                </a:solidFill>
                <a:latin typeface="Gotham Narrow Book"/>
                <a:cs typeface="Gotham Narrow Book"/>
              </a:rPr>
              <a:t>E|LUMINATI</a:t>
            </a:r>
          </a:p>
          <a:p>
            <a:pPr>
              <a:spcBef>
                <a:spcPts val="600"/>
              </a:spcBef>
            </a:pPr>
            <a:endParaRPr lang="en-US" sz="1400" dirty="0">
              <a:solidFill>
                <a:schemeClr val="accent6"/>
              </a:solidFill>
              <a:latin typeface="Gotham Narrow Book"/>
              <a:cs typeface="Gotham Narrow Book"/>
            </a:endParaRPr>
          </a:p>
          <a:p>
            <a:pPr>
              <a:spcBef>
                <a:spcPts val="600"/>
              </a:spcBef>
            </a:pPr>
            <a:endParaRPr lang="en-AU" sz="1400" dirty="0">
              <a:latin typeface="Gotham Narrow Light"/>
              <a:cs typeface="Gotham Narrow Light"/>
            </a:endParaRPr>
          </a:p>
        </p:txBody>
      </p:sp>
      <p:sp>
        <p:nvSpPr>
          <p:cNvPr id="78" name="TextBox 77"/>
          <p:cNvSpPr txBox="1"/>
          <p:nvPr/>
        </p:nvSpPr>
        <p:spPr>
          <a:xfrm>
            <a:off x="1396999" y="3045293"/>
            <a:ext cx="5277271" cy="576083"/>
          </a:xfrm>
          <a:prstGeom prst="rect">
            <a:avLst/>
          </a:prstGeom>
          <a:solidFill>
            <a:schemeClr val="bg1"/>
          </a:solidFill>
        </p:spPr>
        <p:txBody>
          <a:bodyPr wrap="square" rtlCol="0">
            <a:noAutofit/>
          </a:bodyPr>
          <a:lstStyle/>
          <a:p>
            <a:pPr>
              <a:spcBef>
                <a:spcPts val="600"/>
              </a:spcBef>
            </a:pPr>
            <a:r>
              <a:rPr lang="en-US" sz="1000" dirty="0" err="1" smtClean="0">
                <a:solidFill>
                  <a:srgbClr val="FF0000"/>
                </a:solidFill>
                <a:latin typeface="Gotham Narrow Book"/>
                <a:cs typeface="Gotham Narrow Book"/>
              </a:rPr>
              <a:t>Entropolis</a:t>
            </a:r>
            <a:r>
              <a:rPr lang="en-US" sz="1000" dirty="0" smtClean="0">
                <a:solidFill>
                  <a:srgbClr val="FF0000"/>
                </a:solidFill>
                <a:latin typeface="Gotham Narrow Book"/>
                <a:cs typeface="Gotham Narrow Book"/>
              </a:rPr>
              <a:t> </a:t>
            </a:r>
            <a:r>
              <a:rPr lang="en-US" sz="1000" dirty="0">
                <a:solidFill>
                  <a:srgbClr val="FF0000"/>
                </a:solidFill>
                <a:latin typeface="Gotham Narrow Book"/>
                <a:cs typeface="Gotham Narrow Book"/>
              </a:rPr>
              <a:t>is a fully curated online ecosystem and powerful private business network for entrepreneurs, providing an enabling environment and fast access to a curated collection of vital resources to help build successful, fast growth businesses in the real world</a:t>
            </a:r>
            <a:r>
              <a:rPr lang="en-US" sz="1000" dirty="0" smtClean="0">
                <a:solidFill>
                  <a:srgbClr val="FF0000"/>
                </a:solidFill>
                <a:latin typeface="Gotham Narrow Book"/>
                <a:cs typeface="Gotham Narrow Book"/>
              </a:rPr>
              <a:t>.</a:t>
            </a:r>
          </a:p>
        </p:txBody>
      </p:sp>
      <p:sp>
        <p:nvSpPr>
          <p:cNvPr id="79" name="Rectangle 78"/>
          <p:cNvSpPr/>
          <p:nvPr/>
        </p:nvSpPr>
        <p:spPr>
          <a:xfrm>
            <a:off x="375071" y="6932524"/>
            <a:ext cx="6197006" cy="892552"/>
          </a:xfrm>
          <a:prstGeom prst="rect">
            <a:avLst/>
          </a:prstGeom>
        </p:spPr>
        <p:txBody>
          <a:bodyPr wrap="square">
            <a:spAutoFit/>
          </a:bodyPr>
          <a:lstStyle/>
          <a:p>
            <a:pPr>
              <a:spcBef>
                <a:spcPts val="600"/>
              </a:spcBef>
            </a:pPr>
            <a:r>
              <a:rPr lang="en-US" sz="1400" dirty="0" smtClean="0">
                <a:solidFill>
                  <a:schemeClr val="accent4">
                    <a:lumMod val="75000"/>
                  </a:schemeClr>
                </a:solidFill>
                <a:latin typeface="Gotham Narrow Book"/>
                <a:cs typeface="Gotham Narrow Book"/>
              </a:rPr>
              <a:t>SEEKERS</a:t>
            </a:r>
          </a:p>
          <a:p>
            <a:pPr>
              <a:spcBef>
                <a:spcPts val="600"/>
              </a:spcBef>
            </a:pPr>
            <a:endParaRPr lang="en-US" sz="1400" dirty="0">
              <a:solidFill>
                <a:schemeClr val="accent6"/>
              </a:solidFill>
              <a:latin typeface="Gotham Narrow Book"/>
              <a:cs typeface="Gotham Narrow Book"/>
            </a:endParaRPr>
          </a:p>
          <a:p>
            <a:pPr>
              <a:spcBef>
                <a:spcPts val="600"/>
              </a:spcBef>
            </a:pPr>
            <a:endParaRPr lang="en-AU" sz="1400" dirty="0">
              <a:latin typeface="Gotham Narrow Light"/>
              <a:cs typeface="Gotham Narrow Light"/>
            </a:endParaRPr>
          </a:p>
        </p:txBody>
      </p:sp>
      <p:sp>
        <p:nvSpPr>
          <p:cNvPr id="81" name="TextBox 80"/>
          <p:cNvSpPr txBox="1"/>
          <p:nvPr/>
        </p:nvSpPr>
        <p:spPr>
          <a:xfrm>
            <a:off x="404857" y="7233586"/>
            <a:ext cx="3138443" cy="1478614"/>
          </a:xfrm>
          <a:prstGeom prst="rect">
            <a:avLst/>
          </a:prstGeom>
          <a:solidFill>
            <a:schemeClr val="bg1"/>
          </a:solidFill>
        </p:spPr>
        <p:txBody>
          <a:bodyPr wrap="square" rtlCol="0">
            <a:noAutofit/>
          </a:bodyPr>
          <a:lstStyle/>
          <a:p>
            <a:pPr>
              <a:spcBef>
                <a:spcPts val="600"/>
              </a:spcBef>
            </a:pPr>
            <a:r>
              <a:rPr lang="en-US" sz="1000" dirty="0" err="1" smtClean="0">
                <a:solidFill>
                  <a:srgbClr val="FF0000"/>
                </a:solidFill>
                <a:latin typeface="Gotham Narrow Book"/>
                <a:cs typeface="Gotham Narrow Book"/>
              </a:rPr>
              <a:t>Entropolis</a:t>
            </a:r>
            <a:r>
              <a:rPr lang="en-US" sz="1000" dirty="0" smtClean="0">
                <a:solidFill>
                  <a:srgbClr val="FF0000"/>
                </a:solidFill>
                <a:latin typeface="Gotham Narrow Book"/>
                <a:cs typeface="Gotham Narrow Book"/>
              </a:rPr>
              <a:t> </a:t>
            </a:r>
            <a:r>
              <a:rPr lang="en-US" sz="1000" dirty="0">
                <a:solidFill>
                  <a:srgbClr val="FF0000"/>
                </a:solidFill>
                <a:latin typeface="Gotham Narrow Book"/>
                <a:cs typeface="Gotham Narrow Book"/>
              </a:rPr>
              <a:t>is a fully curated online ecosystem and powerful private business network for entrepreneurs, providing an enabling environment and fast access to a curated collection of vital resources to help build successful, fast growth businesses in the real world</a:t>
            </a:r>
            <a:r>
              <a:rPr lang="en-US" sz="1000" dirty="0" smtClean="0">
                <a:solidFill>
                  <a:srgbClr val="FF0000"/>
                </a:solidFill>
                <a:latin typeface="Gotham Narrow Book"/>
                <a:cs typeface="Gotham Narrow Book"/>
              </a:rPr>
              <a:t>.</a:t>
            </a:r>
          </a:p>
        </p:txBody>
      </p:sp>
      <p:sp>
        <p:nvSpPr>
          <p:cNvPr id="82" name="TextBox 81"/>
          <p:cNvSpPr txBox="1"/>
          <p:nvPr/>
        </p:nvSpPr>
        <p:spPr>
          <a:xfrm>
            <a:off x="4119110" y="7182786"/>
            <a:ext cx="2562633" cy="1478614"/>
          </a:xfrm>
          <a:prstGeom prst="rect">
            <a:avLst/>
          </a:prstGeom>
          <a:solidFill>
            <a:schemeClr val="accent4">
              <a:lumMod val="50000"/>
            </a:schemeClr>
          </a:solidFill>
        </p:spPr>
        <p:txBody>
          <a:bodyPr wrap="square" rtlCol="0">
            <a:noAutofit/>
          </a:bodyPr>
          <a:lstStyle/>
          <a:p>
            <a:pPr>
              <a:spcBef>
                <a:spcPts val="600"/>
              </a:spcBef>
            </a:pPr>
            <a:r>
              <a:rPr lang="en-US" sz="1000" dirty="0" smtClean="0">
                <a:solidFill>
                  <a:srgbClr val="FFFFFF"/>
                </a:solidFill>
                <a:latin typeface="Gotham Narrow Book"/>
                <a:cs typeface="Gotham Narrow Book"/>
              </a:rPr>
              <a:t>ROLE AND RESPONSIBILITIES</a:t>
            </a:r>
          </a:p>
          <a:p>
            <a:pPr>
              <a:spcBef>
                <a:spcPts val="600"/>
              </a:spcBef>
            </a:pPr>
            <a:endParaRPr lang="en-US" sz="1000" dirty="0" smtClean="0">
              <a:solidFill>
                <a:srgbClr val="FFFFFF"/>
              </a:solidFill>
              <a:latin typeface="Gotham Narrow Book"/>
              <a:cs typeface="Gotham Narrow Book"/>
            </a:endParaRPr>
          </a:p>
        </p:txBody>
      </p:sp>
      <p:sp>
        <p:nvSpPr>
          <p:cNvPr id="18" name="Rectangle 17"/>
          <p:cNvSpPr/>
          <p:nvPr/>
        </p:nvSpPr>
        <p:spPr>
          <a:xfrm>
            <a:off x="372533" y="2818847"/>
            <a:ext cx="732366" cy="732366"/>
          </a:xfrm>
          <a:prstGeom prst="rect">
            <a:avLst/>
          </a:prstGeom>
          <a:blipFill rotWithShape="1">
            <a:blip r:embed="rId4"/>
            <a:tile tx="0" ty="0" sx="100000" sy="100000" flip="none" algn="tl"/>
          </a:blipFill>
          <a:ln>
            <a:solidFill>
              <a:srgbClr val="40404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404857" y="8875582"/>
            <a:ext cx="6197006" cy="892552"/>
          </a:xfrm>
          <a:prstGeom prst="rect">
            <a:avLst/>
          </a:prstGeom>
        </p:spPr>
        <p:txBody>
          <a:bodyPr wrap="square">
            <a:spAutoFit/>
          </a:bodyPr>
          <a:lstStyle/>
          <a:p>
            <a:pPr>
              <a:spcBef>
                <a:spcPts val="600"/>
              </a:spcBef>
            </a:pPr>
            <a:r>
              <a:rPr lang="en-US" sz="1400" dirty="0" smtClean="0">
                <a:solidFill>
                  <a:schemeClr val="accent6"/>
                </a:solidFill>
                <a:latin typeface="Gotham Narrow Book"/>
                <a:cs typeface="Gotham Narrow Book"/>
              </a:rPr>
              <a:t>SAGES</a:t>
            </a:r>
          </a:p>
          <a:p>
            <a:pPr>
              <a:spcBef>
                <a:spcPts val="600"/>
              </a:spcBef>
            </a:pPr>
            <a:endParaRPr lang="en-US" sz="1400" dirty="0">
              <a:solidFill>
                <a:schemeClr val="accent6"/>
              </a:solidFill>
              <a:latin typeface="Gotham Narrow Book"/>
              <a:cs typeface="Gotham Narrow Book"/>
            </a:endParaRPr>
          </a:p>
          <a:p>
            <a:pPr>
              <a:spcBef>
                <a:spcPts val="600"/>
              </a:spcBef>
            </a:pPr>
            <a:endParaRPr lang="en-AU" sz="1400" dirty="0">
              <a:latin typeface="Gotham Narrow Light"/>
              <a:cs typeface="Gotham Narrow Light"/>
            </a:endParaRPr>
          </a:p>
        </p:txBody>
      </p:sp>
      <p:sp>
        <p:nvSpPr>
          <p:cNvPr id="84" name="TextBox 83"/>
          <p:cNvSpPr txBox="1"/>
          <p:nvPr/>
        </p:nvSpPr>
        <p:spPr>
          <a:xfrm>
            <a:off x="434643" y="9176644"/>
            <a:ext cx="3138443" cy="1478614"/>
          </a:xfrm>
          <a:prstGeom prst="rect">
            <a:avLst/>
          </a:prstGeom>
          <a:solidFill>
            <a:schemeClr val="bg1"/>
          </a:solidFill>
        </p:spPr>
        <p:txBody>
          <a:bodyPr wrap="square" rtlCol="0">
            <a:noAutofit/>
          </a:bodyPr>
          <a:lstStyle/>
          <a:p>
            <a:pPr>
              <a:spcBef>
                <a:spcPts val="600"/>
              </a:spcBef>
            </a:pPr>
            <a:r>
              <a:rPr lang="en-US" sz="1000" dirty="0" err="1" smtClean="0">
                <a:solidFill>
                  <a:srgbClr val="FF0000"/>
                </a:solidFill>
                <a:latin typeface="Gotham Narrow Book"/>
                <a:cs typeface="Gotham Narrow Book"/>
              </a:rPr>
              <a:t>Entropolis</a:t>
            </a:r>
            <a:r>
              <a:rPr lang="en-US" sz="1000" dirty="0" smtClean="0">
                <a:solidFill>
                  <a:srgbClr val="FF0000"/>
                </a:solidFill>
                <a:latin typeface="Gotham Narrow Book"/>
                <a:cs typeface="Gotham Narrow Book"/>
              </a:rPr>
              <a:t> </a:t>
            </a:r>
            <a:r>
              <a:rPr lang="en-US" sz="1000" dirty="0">
                <a:solidFill>
                  <a:srgbClr val="FF0000"/>
                </a:solidFill>
                <a:latin typeface="Gotham Narrow Book"/>
                <a:cs typeface="Gotham Narrow Book"/>
              </a:rPr>
              <a:t>is a fully curated online ecosystem and powerful private business network for entrepreneurs, providing an enabling environment and fast access to a curated collection of vital resources to help build successful, fast growth businesses in the real world</a:t>
            </a:r>
            <a:r>
              <a:rPr lang="en-US" sz="1000" dirty="0" smtClean="0">
                <a:solidFill>
                  <a:srgbClr val="FF0000"/>
                </a:solidFill>
                <a:latin typeface="Gotham Narrow Book"/>
                <a:cs typeface="Gotham Narrow Book"/>
              </a:rPr>
              <a:t>.</a:t>
            </a:r>
          </a:p>
        </p:txBody>
      </p:sp>
      <p:sp>
        <p:nvSpPr>
          <p:cNvPr id="85" name="TextBox 84"/>
          <p:cNvSpPr txBox="1"/>
          <p:nvPr/>
        </p:nvSpPr>
        <p:spPr>
          <a:xfrm>
            <a:off x="4148896" y="9125844"/>
            <a:ext cx="2562633" cy="1478614"/>
          </a:xfrm>
          <a:prstGeom prst="rect">
            <a:avLst/>
          </a:prstGeom>
          <a:solidFill>
            <a:schemeClr val="accent6"/>
          </a:solidFill>
        </p:spPr>
        <p:txBody>
          <a:bodyPr wrap="square" rtlCol="0">
            <a:noAutofit/>
          </a:bodyPr>
          <a:lstStyle/>
          <a:p>
            <a:pPr>
              <a:spcBef>
                <a:spcPts val="600"/>
              </a:spcBef>
            </a:pPr>
            <a:r>
              <a:rPr lang="en-US" sz="1000" dirty="0" smtClean="0">
                <a:solidFill>
                  <a:srgbClr val="FFFFFF"/>
                </a:solidFill>
                <a:latin typeface="Gotham Narrow Book"/>
                <a:cs typeface="Gotham Narrow Book"/>
              </a:rPr>
              <a:t>ROLE AND RESPONSIBILITIES</a:t>
            </a:r>
          </a:p>
          <a:p>
            <a:pPr>
              <a:spcBef>
                <a:spcPts val="600"/>
              </a:spcBef>
            </a:pPr>
            <a:endParaRPr lang="en-US" sz="1000" dirty="0" smtClean="0">
              <a:solidFill>
                <a:srgbClr val="FFFFFF"/>
              </a:solidFill>
              <a:latin typeface="Gotham Narrow Book"/>
              <a:cs typeface="Gotham Narrow Book"/>
            </a:endParaRPr>
          </a:p>
        </p:txBody>
      </p:sp>
      <p:sp>
        <p:nvSpPr>
          <p:cNvPr id="86" name="Rectangle 85"/>
          <p:cNvSpPr/>
          <p:nvPr/>
        </p:nvSpPr>
        <p:spPr>
          <a:xfrm>
            <a:off x="3835400" y="11523580"/>
            <a:ext cx="2846343" cy="3785652"/>
          </a:xfrm>
          <a:prstGeom prst="rect">
            <a:avLst/>
          </a:prstGeom>
        </p:spPr>
        <p:txBody>
          <a:bodyPr wrap="square">
            <a:spAutoFit/>
          </a:bodyPr>
          <a:lstStyle/>
          <a:p>
            <a:pPr>
              <a:spcBef>
                <a:spcPts val="600"/>
              </a:spcBef>
            </a:pPr>
            <a:r>
              <a:rPr lang="en-AU" sz="1000" dirty="0" smtClean="0">
                <a:latin typeface="Gotham Narrow Medium"/>
                <a:cs typeface="Gotham Narrow Medium"/>
              </a:rPr>
              <a:t>2. SHARE YOUR WISDOM</a:t>
            </a:r>
            <a:endParaRPr lang="en-AU" sz="1000" dirty="0" smtClean="0">
              <a:latin typeface="Gotham Narrow Book"/>
              <a:cs typeface="Gotham Narrow Book"/>
            </a:endParaRPr>
          </a:p>
          <a:p>
            <a:pPr>
              <a:spcBef>
                <a:spcPts val="600"/>
              </a:spcBef>
            </a:pPr>
            <a:r>
              <a:rPr lang="en-AU" sz="1000" dirty="0" smtClean="0">
                <a:latin typeface="Gotham Narrow Book"/>
                <a:cs typeface="Gotham Narrow Book"/>
              </a:rPr>
              <a:t>Combined </a:t>
            </a:r>
            <a:r>
              <a:rPr lang="en-AU" sz="1000" dirty="0">
                <a:latin typeface="Gotham Narrow Book"/>
                <a:cs typeface="Gotham Narrow Book"/>
              </a:rPr>
              <a:t>experience and wisdom are the powerhouse of Entropolis.  </a:t>
            </a:r>
            <a:endParaRPr lang="en-AU" sz="1000" dirty="0" smtClean="0">
              <a:latin typeface="Gotham Narrow Book"/>
              <a:cs typeface="Gotham Narrow Book"/>
            </a:endParaRPr>
          </a:p>
          <a:p>
            <a:pPr>
              <a:spcBef>
                <a:spcPts val="600"/>
              </a:spcBef>
            </a:pPr>
            <a:r>
              <a:rPr lang="en-AU" sz="1000" dirty="0" smtClean="0">
                <a:latin typeface="Gotham Narrow Book"/>
                <a:cs typeface="Gotham Narrow Book"/>
              </a:rPr>
              <a:t>Enter </a:t>
            </a:r>
            <a:r>
              <a:rPr lang="en-AU" sz="1000" dirty="0">
                <a:latin typeface="Gotham Narrow Book"/>
                <a:cs typeface="Gotham Narrow Book"/>
              </a:rPr>
              <a:t>the decisions you have had to make </a:t>
            </a:r>
            <a:r>
              <a:rPr lang="en-AU" sz="1000" dirty="0" smtClean="0">
                <a:latin typeface="Gotham Narrow Book"/>
                <a:cs typeface="Gotham Narrow Book"/>
              </a:rPr>
              <a:t>as an entrepreneur – </a:t>
            </a:r>
            <a:r>
              <a:rPr lang="en-AU" sz="1000" dirty="0">
                <a:latin typeface="Gotham Narrow Book"/>
                <a:cs typeface="Gotham Narrow Book"/>
              </a:rPr>
              <a:t>the good, the bad and the downright ugly – and your corresponding hindsight wisdom into Decision Bank for the benefit of all</a:t>
            </a:r>
            <a:r>
              <a:rPr lang="en-AU" sz="1000" dirty="0" smtClean="0">
                <a:latin typeface="Gotham Narrow Book"/>
                <a:cs typeface="Gotham Narrow Book"/>
              </a:rPr>
              <a:t>.</a:t>
            </a:r>
          </a:p>
          <a:p>
            <a:pPr>
              <a:spcBef>
                <a:spcPts val="600"/>
              </a:spcBef>
            </a:pPr>
            <a:r>
              <a:rPr lang="en-AU" sz="1000" dirty="0" smtClean="0">
                <a:latin typeface="Gotham Narrow Book"/>
                <a:cs typeface="Gotham Narrow Book"/>
              </a:rPr>
              <a:t>OR</a:t>
            </a:r>
          </a:p>
          <a:p>
            <a:pPr>
              <a:spcBef>
                <a:spcPts val="600"/>
              </a:spcBef>
            </a:pPr>
            <a:r>
              <a:rPr lang="en-AU" sz="1000" dirty="0" smtClean="0">
                <a:latin typeface="Gotham Narrow Book"/>
                <a:cs typeface="Gotham Narrow Book"/>
              </a:rPr>
              <a:t>If </a:t>
            </a:r>
            <a:r>
              <a:rPr lang="en-AU" sz="1000" dirty="0">
                <a:latin typeface="Gotham Narrow Book"/>
                <a:cs typeface="Gotham Narrow Book"/>
              </a:rPr>
              <a:t>you are an expert, go to the Advice Publishing App to share your insights and </a:t>
            </a:r>
            <a:r>
              <a:rPr lang="en-AU" sz="1000" dirty="0" smtClean="0">
                <a:latin typeface="Gotham Narrow Book"/>
                <a:cs typeface="Gotham Narrow Book"/>
              </a:rPr>
              <a:t>expertise.</a:t>
            </a:r>
          </a:p>
          <a:p>
            <a:pPr>
              <a:spcBef>
                <a:spcPts val="1200"/>
              </a:spcBef>
            </a:pPr>
            <a:r>
              <a:rPr lang="en-AU" sz="1000" dirty="0" smtClean="0">
                <a:latin typeface="Gotham Narrow Medium"/>
                <a:cs typeface="Gotham Narrow Medium"/>
              </a:rPr>
              <a:t>3. SHAMELESSLY PROMOTE</a:t>
            </a:r>
          </a:p>
          <a:p>
            <a:pPr>
              <a:spcBef>
                <a:spcPts val="600"/>
              </a:spcBef>
            </a:pPr>
            <a:r>
              <a:rPr lang="en-AU" sz="1000" dirty="0" smtClean="0">
                <a:latin typeface="Gotham Narrow Book"/>
                <a:cs typeface="Gotham Narrow Book"/>
              </a:rPr>
              <a:t>Don’t be </a:t>
            </a:r>
            <a:r>
              <a:rPr lang="en-AU" sz="1000" dirty="0">
                <a:latin typeface="Gotham Narrow Book"/>
                <a:cs typeface="Gotham Narrow Book"/>
              </a:rPr>
              <a:t>shy! </a:t>
            </a:r>
            <a:r>
              <a:rPr lang="en-AU" sz="1000" dirty="0" smtClean="0">
                <a:latin typeface="Gotham Narrow Book"/>
                <a:cs typeface="Gotham Narrow Book"/>
              </a:rPr>
              <a:t>Please </a:t>
            </a:r>
            <a:r>
              <a:rPr lang="en-AU" sz="1000" dirty="0">
                <a:latin typeface="Gotham Narrow Book"/>
                <a:cs typeface="Gotham Narrow Book"/>
              </a:rPr>
              <a:t>introduce Entropolis to your network </a:t>
            </a:r>
            <a:r>
              <a:rPr lang="en-AU" sz="1000" dirty="0" smtClean="0">
                <a:latin typeface="Gotham Narrow Book"/>
                <a:cs typeface="Gotham Narrow Book"/>
              </a:rPr>
              <a:t>so </a:t>
            </a:r>
            <a:r>
              <a:rPr lang="en-AU" sz="1000" dirty="0">
                <a:latin typeface="Gotham Narrow Book"/>
                <a:cs typeface="Gotham Narrow Book"/>
              </a:rPr>
              <a:t>they can </a:t>
            </a:r>
            <a:r>
              <a:rPr lang="en-AU" sz="1000" dirty="0" smtClean="0">
                <a:latin typeface="Gotham Narrow Book"/>
                <a:cs typeface="Gotham Narrow Book"/>
              </a:rPr>
              <a:t>all be pioneers of this entrepreneurial </a:t>
            </a:r>
            <a:r>
              <a:rPr lang="en-AU" sz="1000" dirty="0">
                <a:latin typeface="Gotham Narrow Book"/>
                <a:cs typeface="Gotham Narrow Book"/>
              </a:rPr>
              <a:t>crusade</a:t>
            </a:r>
            <a:r>
              <a:rPr lang="en-AU" sz="1000" dirty="0" smtClean="0">
                <a:latin typeface="Gotham Narrow Book"/>
                <a:cs typeface="Gotham Narrow Book"/>
              </a:rPr>
              <a:t>.</a:t>
            </a:r>
          </a:p>
          <a:p>
            <a:pPr>
              <a:spcBef>
                <a:spcPts val="1200"/>
              </a:spcBef>
            </a:pPr>
            <a:r>
              <a:rPr lang="en-AU" sz="1000" dirty="0" smtClean="0">
                <a:latin typeface="Gotham Narrow Medium"/>
                <a:cs typeface="Gotham Narrow Medium"/>
              </a:rPr>
              <a:t>4. BE HONEST </a:t>
            </a:r>
          </a:p>
          <a:p>
            <a:pPr>
              <a:spcBef>
                <a:spcPts val="600"/>
              </a:spcBef>
            </a:pPr>
            <a:r>
              <a:rPr lang="en-AU" sz="1000" dirty="0" smtClean="0">
                <a:latin typeface="Gotham Narrow Book"/>
                <a:cs typeface="Gotham Narrow Book"/>
              </a:rPr>
              <a:t>We need your feedback through this iterative development phase. This is your chance to mould the city’s infrastructure to your needs.  </a:t>
            </a:r>
          </a:p>
        </p:txBody>
      </p:sp>
      <p:sp>
        <p:nvSpPr>
          <p:cNvPr id="87" name="Rectangle 86"/>
          <p:cNvSpPr/>
          <p:nvPr/>
        </p:nvSpPr>
        <p:spPr>
          <a:xfrm>
            <a:off x="701128" y="12946555"/>
            <a:ext cx="2051961" cy="4418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EMAIL</a:t>
            </a:r>
            <a:endParaRPr lang="en-US" sz="1000" dirty="0">
              <a:latin typeface="Gotham Narrow Book"/>
              <a:cs typeface="Gotham Narrow Book"/>
            </a:endParaRPr>
          </a:p>
        </p:txBody>
      </p:sp>
      <p:sp>
        <p:nvSpPr>
          <p:cNvPr id="88" name="Rectangle 87"/>
          <p:cNvSpPr/>
          <p:nvPr/>
        </p:nvSpPr>
        <p:spPr>
          <a:xfrm>
            <a:off x="701128" y="13490002"/>
            <a:ext cx="2051961" cy="441898"/>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LINKEDIN</a:t>
            </a:r>
            <a:endParaRPr lang="en-US" sz="1000" dirty="0">
              <a:latin typeface="Gotham Narrow Book"/>
              <a:cs typeface="Gotham Narrow Book"/>
            </a:endParaRPr>
          </a:p>
        </p:txBody>
      </p:sp>
    </p:spTree>
    <p:extLst>
      <p:ext uri="{BB962C8B-B14F-4D97-AF65-F5344CB8AC3E}">
        <p14:creationId xmlns:p14="http://schemas.microsoft.com/office/powerpoint/2010/main" val="148106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883"/>
            <a:ext cx="6858000" cy="12067507"/>
          </a:xfrm>
          <a:prstGeom prst="rect">
            <a:avLst/>
          </a:prstGeom>
        </p:spPr>
      </p:pic>
      <p:sp>
        <p:nvSpPr>
          <p:cNvPr id="7" name="Rectangle 6"/>
          <p:cNvSpPr/>
          <p:nvPr/>
        </p:nvSpPr>
        <p:spPr>
          <a:xfrm>
            <a:off x="372533" y="12234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1699" y="2559947"/>
            <a:ext cx="6199544" cy="63290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AU" sz="1200" dirty="0" smtClean="0">
                <a:solidFill>
                  <a:srgbClr val="F79646"/>
                </a:solidFill>
                <a:latin typeface="Gotham Narrow Light"/>
                <a:cs typeface="Gotham Narrow Light"/>
              </a:rPr>
              <a:t>We are a start-up! This is a gorgeous MVP, but it is still our MVP. Your constructive feedback as Founding Citizens will help us to finesse the four ultimate precincts of the </a:t>
            </a:r>
            <a:r>
              <a:rPr lang="en-AU" sz="1200" dirty="0" err="1" smtClean="0">
                <a:solidFill>
                  <a:srgbClr val="F79646"/>
                </a:solidFill>
                <a:latin typeface="Gotham Narrow Light"/>
                <a:cs typeface="Gotham Narrow Light"/>
              </a:rPr>
              <a:t>Entropolis</a:t>
            </a:r>
            <a:r>
              <a:rPr lang="en-AU" sz="1200" dirty="0" smtClean="0">
                <a:solidFill>
                  <a:srgbClr val="F79646"/>
                </a:solidFill>
                <a:latin typeface="Gotham Narrow Light"/>
                <a:cs typeface="Gotham Narrow Light"/>
              </a:rPr>
              <a:t>, laying the foundations for what will ultimately be the ultimate global hive of entrepreneurial activity. </a:t>
            </a:r>
          </a:p>
        </p:txBody>
      </p:sp>
      <p:sp>
        <p:nvSpPr>
          <p:cNvPr id="8" name="TextBox 7"/>
          <p:cNvSpPr txBox="1"/>
          <p:nvPr/>
        </p:nvSpPr>
        <p:spPr>
          <a:xfrm>
            <a:off x="375071" y="1787992"/>
            <a:ext cx="6299200" cy="663108"/>
          </a:xfrm>
          <a:prstGeom prst="rect">
            <a:avLst/>
          </a:prstGeom>
          <a:solidFill>
            <a:schemeClr val="bg1"/>
          </a:solidFill>
        </p:spPr>
        <p:txBody>
          <a:bodyPr wrap="square" rtlCol="0">
            <a:noAutofit/>
          </a:bodyPr>
          <a:lstStyle/>
          <a:p>
            <a:r>
              <a:rPr lang="en-AU" sz="1200" dirty="0" err="1">
                <a:latin typeface="Gotham Narrow Book"/>
                <a:cs typeface="Gotham Narrow Book"/>
              </a:rPr>
              <a:t>Entropolis</a:t>
            </a:r>
            <a:r>
              <a:rPr lang="en-AU" sz="1200" dirty="0">
                <a:latin typeface="Gotham Narrow Book"/>
                <a:cs typeface="Gotham Narrow Book"/>
              </a:rPr>
              <a:t> is a fully curated online ecosystem and powerful private business network for entrepreneurs, providing an enabling environment and fast access to a curated collection of vital resources to help build successful, fast growth businesses in the real world.</a:t>
            </a:r>
          </a:p>
          <a:p>
            <a:r>
              <a:rPr lang="en-AU" sz="1200" dirty="0">
                <a:latin typeface="Gotham Narrow Book"/>
                <a:cs typeface="Gotham Narrow Book"/>
              </a:rPr>
              <a:t> </a:t>
            </a:r>
            <a:endParaRPr lang="en-AU" sz="1000" dirty="0">
              <a:latin typeface="Gotham Narrow Book"/>
              <a:cs typeface="Gotham Narrow Book"/>
            </a:endParaRPr>
          </a:p>
        </p:txBody>
      </p:sp>
      <p:pic>
        <p:nvPicPr>
          <p:cNvPr id="15" name="Picture 14" descr="Screen Shot 2014-08-04 at 10.56.19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7799677"/>
            <a:ext cx="6858000" cy="725241"/>
          </a:xfrm>
          <a:prstGeom prst="rect">
            <a:avLst/>
          </a:prstGeom>
        </p:spPr>
      </p:pic>
      <p:sp>
        <p:nvSpPr>
          <p:cNvPr id="49" name="Rectangle 48"/>
          <p:cNvSpPr/>
          <p:nvPr/>
        </p:nvSpPr>
        <p:spPr>
          <a:xfrm>
            <a:off x="375071" y="1273277"/>
            <a:ext cx="6197006" cy="369332"/>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EXPLORE YOUR NEW COLONY</a:t>
            </a:r>
            <a:endParaRPr lang="en-AU" sz="1500" dirty="0">
              <a:latin typeface="Gotham Narrow Light"/>
              <a:cs typeface="Gotham Narrow Light"/>
            </a:endParaRPr>
          </a:p>
        </p:txBody>
      </p:sp>
      <p:sp>
        <p:nvSpPr>
          <p:cNvPr id="47" name="TextBox 46"/>
          <p:cNvSpPr txBox="1"/>
          <p:nvPr/>
        </p:nvSpPr>
        <p:spPr>
          <a:xfrm>
            <a:off x="372533" y="12384458"/>
            <a:ext cx="6196859" cy="307777"/>
          </a:xfrm>
          <a:prstGeom prst="rect">
            <a:avLst/>
          </a:prstGeom>
          <a:noFill/>
        </p:spPr>
        <p:txBody>
          <a:bodyPr wrap="square" rtlCol="0">
            <a:spAutoFit/>
          </a:bodyPr>
          <a:lstStyle/>
          <a:p>
            <a:r>
              <a:rPr lang="en-AU" sz="1400" dirty="0" smtClean="0">
                <a:solidFill>
                  <a:srgbClr val="F79646"/>
                </a:solidFill>
                <a:latin typeface="Gotham Narrow Book"/>
                <a:cs typeface="Gotham Narrow Book"/>
              </a:rPr>
              <a:t>WHAT MAKES OUR COLONY GREAT ... THE FACTS!</a:t>
            </a:r>
            <a:endParaRPr lang="en-AU" sz="1400" dirty="0">
              <a:solidFill>
                <a:srgbClr val="F79646"/>
              </a:solidFill>
              <a:latin typeface="Gotham Narrow Book"/>
              <a:cs typeface="Gotham Narrow Book"/>
            </a:endParaRPr>
          </a:p>
        </p:txBody>
      </p:sp>
      <p:sp>
        <p:nvSpPr>
          <p:cNvPr id="51" name="TextBox 50"/>
          <p:cNvSpPr txBox="1"/>
          <p:nvPr/>
        </p:nvSpPr>
        <p:spPr>
          <a:xfrm>
            <a:off x="3332028" y="520691"/>
            <a:ext cx="80291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Citizenship</a:t>
            </a:r>
            <a:endParaRPr lang="en-US" sz="1000" dirty="0">
              <a:solidFill>
                <a:srgbClr val="595959"/>
              </a:solidFill>
              <a:latin typeface="Gotham Narrow Medium"/>
              <a:cs typeface="Gotham Narrow Medium"/>
            </a:endParaRPr>
          </a:p>
        </p:txBody>
      </p:sp>
      <p:sp>
        <p:nvSpPr>
          <p:cNvPr id="52" name="TextBox 51"/>
          <p:cNvSpPr txBox="1"/>
          <p:nvPr/>
        </p:nvSpPr>
        <p:spPr>
          <a:xfrm>
            <a:off x="2753089" y="520691"/>
            <a:ext cx="51809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Home</a:t>
            </a:r>
            <a:endParaRPr lang="en-US" sz="1000" dirty="0">
              <a:solidFill>
                <a:srgbClr val="595959"/>
              </a:solidFill>
              <a:latin typeface="Gotham Narrow Medium"/>
              <a:cs typeface="Gotham Narrow Medium"/>
            </a:endParaRPr>
          </a:p>
        </p:txBody>
      </p:sp>
      <p:sp>
        <p:nvSpPr>
          <p:cNvPr id="37" name="TextBox 36"/>
          <p:cNvSpPr txBox="1"/>
          <p:nvPr/>
        </p:nvSpPr>
        <p:spPr>
          <a:xfrm>
            <a:off x="375071" y="3396250"/>
            <a:ext cx="2896109" cy="2075852"/>
          </a:xfrm>
          <a:prstGeom prst="rect">
            <a:avLst/>
          </a:prstGeom>
          <a:solidFill>
            <a:schemeClr val="bg1"/>
          </a:solidFill>
        </p:spPr>
        <p:txBody>
          <a:bodyPr wrap="square" rtlCol="0">
            <a:noAutofit/>
          </a:bodyPr>
          <a:lstStyle/>
          <a:p>
            <a:pPr marL="171450" lvl="0" indent="-171450">
              <a:spcBef>
                <a:spcPts val="600"/>
              </a:spcBef>
              <a:buFont typeface="Wingdings" charset="2"/>
              <a:buChar char="q"/>
            </a:pPr>
            <a:r>
              <a:rPr lang="en-US" sz="1000" dirty="0" smtClean="0">
                <a:latin typeface="Gotham Narrow Light"/>
                <a:cs typeface="Gotham Narrow Light"/>
              </a:rPr>
              <a:t>Custom</a:t>
            </a:r>
            <a:r>
              <a:rPr lang="en-US" sz="1000" dirty="0">
                <a:latin typeface="Gotham Narrow Light"/>
                <a:cs typeface="Gotham Narrow Light"/>
              </a:rPr>
              <a:t>-built platform with four integrated interactive precincts where entrepreneurs play the game of business with real-world business outcomes.</a:t>
            </a:r>
            <a:endParaRPr lang="en-AU" sz="1000" dirty="0">
              <a:latin typeface="Gotham Narrow Light"/>
              <a:cs typeface="Gotham Narrow Light"/>
            </a:endParaRPr>
          </a:p>
          <a:p>
            <a:pPr marL="171450" lvl="0" indent="-171450">
              <a:spcBef>
                <a:spcPts val="600"/>
              </a:spcBef>
              <a:buFont typeface="Wingdings" charset="2"/>
              <a:buChar char="q"/>
            </a:pPr>
            <a:r>
              <a:rPr lang="en-US" sz="1000" dirty="0">
                <a:latin typeface="Gotham Narrow Light"/>
                <a:cs typeface="Gotham Narrow Light"/>
              </a:rPr>
              <a:t>Real-time access to high quality, curated advice and hindsight wisdom from a fully vetted global community of expert advisors, mentors and peers.</a:t>
            </a:r>
            <a:endParaRPr lang="en-AU" sz="1000" dirty="0">
              <a:latin typeface="Gotham Narrow Light"/>
              <a:cs typeface="Gotham Narrow Light"/>
            </a:endParaRPr>
          </a:p>
          <a:p>
            <a:pPr marL="171450" lvl="0" indent="-171450">
              <a:spcBef>
                <a:spcPts val="600"/>
              </a:spcBef>
              <a:buFont typeface="Wingdings" charset="2"/>
              <a:buChar char="q"/>
            </a:pPr>
            <a:r>
              <a:rPr lang="en-US" sz="1000" dirty="0">
                <a:latin typeface="Gotham Narrow Light"/>
                <a:cs typeface="Gotham Narrow Light"/>
              </a:rPr>
              <a:t>Virtual workplace where entrepreneurs can source critical services and collaborate with service providers to model and execute their business vision. </a:t>
            </a:r>
            <a:endParaRPr lang="en-AU" sz="1000" dirty="0">
              <a:latin typeface="Gotham Narrow Light"/>
              <a:cs typeface="Gotham Narrow Light"/>
            </a:endParaRPr>
          </a:p>
        </p:txBody>
      </p:sp>
      <p:sp>
        <p:nvSpPr>
          <p:cNvPr id="38" name="TextBox 37"/>
          <p:cNvSpPr txBox="1"/>
          <p:nvPr/>
        </p:nvSpPr>
        <p:spPr>
          <a:xfrm>
            <a:off x="3675968" y="3396250"/>
            <a:ext cx="2896109" cy="1943100"/>
          </a:xfrm>
          <a:prstGeom prst="rect">
            <a:avLst/>
          </a:prstGeom>
          <a:solidFill>
            <a:schemeClr val="bg1"/>
          </a:solidFill>
        </p:spPr>
        <p:txBody>
          <a:bodyPr wrap="square" rtlCol="0">
            <a:noAutofit/>
          </a:bodyPr>
          <a:lstStyle/>
          <a:p>
            <a:pPr marL="171450" lvl="0" indent="-171450">
              <a:spcBef>
                <a:spcPts val="600"/>
              </a:spcBef>
              <a:buFont typeface="Wingdings" charset="2"/>
              <a:buChar char="q"/>
            </a:pPr>
            <a:r>
              <a:rPr lang="en-US" sz="1000" dirty="0" smtClean="0">
                <a:latin typeface="Gotham Narrow Light"/>
                <a:cs typeface="Gotham Narrow Light"/>
              </a:rPr>
              <a:t>Proprietary </a:t>
            </a:r>
            <a:r>
              <a:rPr lang="en-US" sz="1000" dirty="0">
                <a:latin typeface="Gotham Narrow Light"/>
                <a:cs typeface="Gotham Narrow Light"/>
              </a:rPr>
              <a:t>interactive education tools and apps to help entrepreneurs make faster, better decisions and build their businesses with less angst</a:t>
            </a:r>
            <a:endParaRPr lang="en-AU" sz="1000" dirty="0">
              <a:latin typeface="Gotham Narrow Light"/>
              <a:cs typeface="Gotham Narrow Light"/>
            </a:endParaRPr>
          </a:p>
          <a:p>
            <a:pPr marL="171450" lvl="0" indent="-171450">
              <a:spcBef>
                <a:spcPts val="600"/>
              </a:spcBef>
              <a:buFont typeface="Wingdings" charset="2"/>
              <a:buChar char="q"/>
            </a:pPr>
            <a:r>
              <a:rPr lang="en-US" sz="1000" dirty="0" err="1">
                <a:latin typeface="Gotham Narrow Light"/>
                <a:cs typeface="Gotham Narrow Light"/>
              </a:rPr>
              <a:t>Gameified</a:t>
            </a:r>
            <a:r>
              <a:rPr lang="en-US" sz="1000" dirty="0">
                <a:latin typeface="Gotham Narrow Light"/>
                <a:cs typeface="Gotham Narrow Light"/>
              </a:rPr>
              <a:t> system where participation builds entrepreneurial profile and ultimately pathways to funding and other high value resources.</a:t>
            </a:r>
            <a:endParaRPr lang="en-AU" sz="1000" dirty="0">
              <a:latin typeface="Gotham Narrow Light"/>
              <a:cs typeface="Gotham Narrow Light"/>
            </a:endParaRPr>
          </a:p>
        </p:txBody>
      </p:sp>
      <p:sp>
        <p:nvSpPr>
          <p:cNvPr id="39" name="TextBox 38"/>
          <p:cNvSpPr txBox="1"/>
          <p:nvPr/>
        </p:nvSpPr>
        <p:spPr>
          <a:xfrm>
            <a:off x="375218" y="12844012"/>
            <a:ext cx="3142682" cy="5170646"/>
          </a:xfrm>
          <a:prstGeom prst="rect">
            <a:avLst/>
          </a:prstGeom>
          <a:noFill/>
        </p:spPr>
        <p:txBody>
          <a:bodyPr wrap="square" rtlCol="0">
            <a:spAutoFit/>
          </a:bodyPr>
          <a:lstStyle/>
          <a:p>
            <a:r>
              <a:rPr lang="en-AU" sz="1000" dirty="0" err="1" smtClean="0">
                <a:solidFill>
                  <a:schemeClr val="tx1">
                    <a:lumMod val="75000"/>
                    <a:lumOff val="25000"/>
                  </a:schemeClr>
                </a:solidFill>
                <a:latin typeface="Gotham Narrow Light"/>
                <a:cs typeface="Gotham Narrow Light"/>
              </a:rPr>
              <a:t>Entropolis</a:t>
            </a:r>
            <a:r>
              <a:rPr lang="en-AU" sz="1000" dirty="0" smtClean="0">
                <a:solidFill>
                  <a:schemeClr val="tx1">
                    <a:lumMod val="75000"/>
                    <a:lumOff val="25000"/>
                  </a:schemeClr>
                </a:solidFill>
                <a:latin typeface="Gotham Narrow Light"/>
                <a:cs typeface="Gotham Narrow Light"/>
              </a:rPr>
              <a:t> </a:t>
            </a:r>
            <a:r>
              <a:rPr lang="en-AU" sz="1000" dirty="0">
                <a:solidFill>
                  <a:schemeClr val="tx1">
                    <a:lumMod val="75000"/>
                    <a:lumOff val="25000"/>
                  </a:schemeClr>
                </a:solidFill>
                <a:latin typeface="Gotham Narrow Light"/>
                <a:cs typeface="Gotham Narrow Light"/>
              </a:rPr>
              <a:t>is being built by Australians, in Australia for the global entrepreneurial community. </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We </a:t>
            </a:r>
            <a:r>
              <a:rPr lang="en-AU" sz="1000" dirty="0">
                <a:solidFill>
                  <a:schemeClr val="tx1">
                    <a:lumMod val="75000"/>
                    <a:lumOff val="25000"/>
                  </a:schemeClr>
                </a:solidFill>
                <a:latin typeface="Gotham Narrow Light"/>
                <a:cs typeface="Gotham Narrow Light"/>
              </a:rPr>
              <a:t>are passionate about entrepreneurialism and we want to help other entrepreneurs to succeed.</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Being </a:t>
            </a:r>
            <a:r>
              <a:rPr lang="en-AU" sz="1000" dirty="0">
                <a:solidFill>
                  <a:schemeClr val="tx1">
                    <a:lumMod val="75000"/>
                    <a:lumOff val="25000"/>
                  </a:schemeClr>
                </a:solidFill>
                <a:latin typeface="Gotham Narrow Light"/>
                <a:cs typeface="Gotham Narrow Light"/>
              </a:rPr>
              <a:t>an entrepreneur can be lonely and stressful. There are so many challenges, and opportunities it’s impossible to imagine them all when you get started.</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Entrepreneurs </a:t>
            </a:r>
            <a:r>
              <a:rPr lang="en-AU" sz="1000" dirty="0">
                <a:solidFill>
                  <a:schemeClr val="tx1">
                    <a:lumMod val="75000"/>
                    <a:lumOff val="25000"/>
                  </a:schemeClr>
                </a:solidFill>
                <a:latin typeface="Gotham Narrow Light"/>
                <a:cs typeface="Gotham Narrow Light"/>
              </a:rPr>
              <a:t>are confronted by a mind-boggling array of articles, courses, coaches and people claiming to be specialist advisers. It is incredibly time consuming sifting through this volume to find good advice, mentors, collaborators, partners and investors. </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We </a:t>
            </a:r>
            <a:r>
              <a:rPr lang="en-AU" sz="1000" dirty="0">
                <a:solidFill>
                  <a:schemeClr val="tx1">
                    <a:lumMod val="75000"/>
                    <a:lumOff val="25000"/>
                  </a:schemeClr>
                </a:solidFill>
                <a:latin typeface="Gotham Narrow Light"/>
                <a:cs typeface="Gotham Narrow Light"/>
              </a:rPr>
              <a:t>want to make it easier for you to find each other, and the information you need, in a non-competitive and supportive online community.  </a:t>
            </a:r>
          </a:p>
          <a:p>
            <a:r>
              <a:rPr lang="en-AU" sz="1000" dirty="0">
                <a:solidFill>
                  <a:schemeClr val="tx1">
                    <a:lumMod val="75000"/>
                    <a:lumOff val="25000"/>
                  </a:schemeClr>
                </a:solidFill>
                <a:latin typeface="Gotham Narrow Light"/>
                <a:cs typeface="Gotham Narrow Light"/>
              </a:rPr>
              <a:t> </a:t>
            </a:r>
          </a:p>
          <a:p>
            <a:r>
              <a:rPr lang="en-AU" sz="1000" dirty="0" err="1" smtClean="0">
                <a:solidFill>
                  <a:schemeClr val="tx1">
                    <a:lumMod val="75000"/>
                    <a:lumOff val="25000"/>
                  </a:schemeClr>
                </a:solidFill>
                <a:latin typeface="Gotham Narrow Light"/>
                <a:cs typeface="Gotham Narrow Light"/>
              </a:rPr>
              <a:t>Entropolis</a:t>
            </a:r>
            <a:r>
              <a:rPr lang="en-AU" sz="1000" dirty="0" smtClean="0">
                <a:solidFill>
                  <a:schemeClr val="tx1">
                    <a:lumMod val="75000"/>
                    <a:lumOff val="25000"/>
                  </a:schemeClr>
                </a:solidFill>
                <a:latin typeface="Gotham Narrow Light"/>
                <a:cs typeface="Gotham Narrow Light"/>
              </a:rPr>
              <a:t> </a:t>
            </a:r>
            <a:r>
              <a:rPr lang="en-AU" sz="1000" dirty="0">
                <a:solidFill>
                  <a:schemeClr val="tx1">
                    <a:lumMod val="75000"/>
                    <a:lumOff val="25000"/>
                  </a:schemeClr>
                </a:solidFill>
                <a:latin typeface="Gotham Narrow Light"/>
                <a:cs typeface="Gotham Narrow Light"/>
              </a:rPr>
              <a:t>is purpose-built for entrepreneurs and their advisers. Here you can share, vent, test, ideate, advise, mentor and collaborate. </a:t>
            </a:r>
            <a:endParaRPr lang="en-AU" sz="1000" dirty="0" smtClean="0">
              <a:solidFill>
                <a:schemeClr val="tx1">
                  <a:lumMod val="75000"/>
                  <a:lumOff val="25000"/>
                </a:schemeClr>
              </a:solidFill>
              <a:latin typeface="Gotham Narrow Light"/>
              <a:cs typeface="Gotham Narrow Light"/>
            </a:endParaRPr>
          </a:p>
          <a:p>
            <a:endParaRPr lang="en-AU" sz="1000" dirty="0">
              <a:solidFill>
                <a:schemeClr val="tx1">
                  <a:lumMod val="75000"/>
                  <a:lumOff val="25000"/>
                </a:schemeClr>
              </a:solidFill>
              <a:latin typeface="Gotham Narrow Light"/>
              <a:cs typeface="Gotham Narrow Light"/>
            </a:endParaRPr>
          </a:p>
          <a:p>
            <a:r>
              <a:rPr lang="en-AU" sz="1000" dirty="0" err="1" smtClean="0">
                <a:solidFill>
                  <a:schemeClr val="tx1">
                    <a:lumMod val="75000"/>
                    <a:lumOff val="25000"/>
                  </a:schemeClr>
                </a:solidFill>
                <a:latin typeface="Gotham Narrow Book"/>
                <a:cs typeface="Gotham Narrow Book"/>
              </a:rPr>
              <a:t>Entropolis</a:t>
            </a:r>
            <a:r>
              <a:rPr lang="en-AU" sz="1000" dirty="0" smtClean="0">
                <a:solidFill>
                  <a:schemeClr val="tx1">
                    <a:lumMod val="75000"/>
                    <a:lumOff val="25000"/>
                  </a:schemeClr>
                </a:solidFill>
                <a:latin typeface="Gotham Narrow Book"/>
                <a:cs typeface="Gotham Narrow Book"/>
              </a:rPr>
              <a:t> is aggressively exclusive. It’s not because we don’t like to play nicely with others! It’s because we are absolutely committed to quality in all things. Advice. Services. Advisers. Investors. And of course the entrepreneurs in the </a:t>
            </a:r>
            <a:r>
              <a:rPr lang="en-AU" sz="1000" dirty="0" err="1" smtClean="0">
                <a:solidFill>
                  <a:schemeClr val="tx1">
                    <a:lumMod val="75000"/>
                    <a:lumOff val="25000"/>
                  </a:schemeClr>
                </a:solidFill>
                <a:latin typeface="Gotham Narrow Book"/>
                <a:cs typeface="Gotham Narrow Book"/>
              </a:rPr>
              <a:t>Entropolis</a:t>
            </a:r>
            <a:r>
              <a:rPr lang="en-AU" sz="1000" dirty="0" smtClean="0">
                <a:solidFill>
                  <a:schemeClr val="tx1">
                    <a:lumMod val="75000"/>
                    <a:lumOff val="25000"/>
                  </a:schemeClr>
                </a:solidFill>
                <a:latin typeface="Gotham Narrow Book"/>
                <a:cs typeface="Gotham Narrow Book"/>
              </a:rPr>
              <a:t> ecosystem. We tightly control all of these to create a more valuable community for you. </a:t>
            </a:r>
          </a:p>
          <a:p>
            <a:endParaRPr lang="en-AU" sz="1000" dirty="0">
              <a:solidFill>
                <a:schemeClr val="tx1">
                  <a:lumMod val="75000"/>
                  <a:lumOff val="25000"/>
                </a:schemeClr>
              </a:solidFill>
              <a:latin typeface="Gotham Narrow Light"/>
              <a:cs typeface="Gotham Narrow Light"/>
            </a:endParaRPr>
          </a:p>
        </p:txBody>
      </p:sp>
      <p:sp>
        <p:nvSpPr>
          <p:cNvPr id="40" name="TextBox 39"/>
          <p:cNvSpPr txBox="1"/>
          <p:nvPr/>
        </p:nvSpPr>
        <p:spPr>
          <a:xfrm>
            <a:off x="3771899" y="12844012"/>
            <a:ext cx="2800177" cy="3477875"/>
          </a:xfrm>
          <a:prstGeom prst="rect">
            <a:avLst/>
          </a:prstGeom>
          <a:noFill/>
        </p:spPr>
        <p:txBody>
          <a:bodyPr wrap="square" rtlCol="0">
            <a:spAutoFit/>
          </a:bodyPr>
          <a:lstStyle/>
          <a:p>
            <a:r>
              <a:rPr lang="en-AU" sz="1000" dirty="0">
                <a:solidFill>
                  <a:schemeClr val="tx1">
                    <a:lumMod val="75000"/>
                    <a:lumOff val="25000"/>
                  </a:schemeClr>
                </a:solidFill>
                <a:latin typeface="Gotham Narrow Light"/>
                <a:cs typeface="Gotham Narrow Light"/>
              </a:rPr>
              <a:t> </a:t>
            </a:r>
            <a:r>
              <a:rPr lang="en-AU" sz="1000" dirty="0" smtClean="0">
                <a:solidFill>
                  <a:schemeClr val="tx1">
                    <a:lumMod val="75000"/>
                    <a:lumOff val="25000"/>
                  </a:schemeClr>
                </a:solidFill>
                <a:latin typeface="Gotham Narrow Light"/>
                <a:cs typeface="Gotham Narrow Light"/>
              </a:rPr>
              <a:t>All </a:t>
            </a:r>
            <a:r>
              <a:rPr lang="en-AU" sz="1000" dirty="0">
                <a:solidFill>
                  <a:schemeClr val="tx1">
                    <a:lumMod val="75000"/>
                    <a:lumOff val="25000"/>
                  </a:schemeClr>
                </a:solidFill>
                <a:latin typeface="Gotham Narrow Light"/>
                <a:cs typeface="Gotham Narrow Light"/>
              </a:rPr>
              <a:t>information has been carefully curated to ensure this entrepreneurial colony is founded on quality advice.  Only the best for our citizens!</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We </a:t>
            </a:r>
            <a:r>
              <a:rPr lang="en-AU" sz="1000" dirty="0">
                <a:solidFill>
                  <a:schemeClr val="tx1">
                    <a:lumMod val="75000"/>
                    <a:lumOff val="25000"/>
                  </a:schemeClr>
                </a:solidFill>
                <a:latin typeface="Gotham Narrow Light"/>
                <a:cs typeface="Gotham Narrow Light"/>
              </a:rPr>
              <a:t>are looking for Australian entrepreneurs who want to get in early as Founding Citizens of Entropolis, before we launch into other markets. This our chance to say “Thanks!” </a:t>
            </a:r>
            <a:r>
              <a:rPr lang="en-AU" sz="1000" dirty="0" smtClean="0">
                <a:solidFill>
                  <a:schemeClr val="tx1">
                    <a:lumMod val="75000"/>
                    <a:lumOff val="25000"/>
                  </a:schemeClr>
                </a:solidFill>
                <a:latin typeface="Gotham Narrow Light"/>
                <a:cs typeface="Gotham Narrow Light"/>
              </a:rPr>
              <a:t>and to acknowledge on a global platform the </a:t>
            </a:r>
            <a:r>
              <a:rPr lang="en-AU" sz="1000" dirty="0">
                <a:solidFill>
                  <a:schemeClr val="tx1">
                    <a:lumMod val="75000"/>
                    <a:lumOff val="25000"/>
                  </a:schemeClr>
                </a:solidFill>
                <a:latin typeface="Gotham Narrow Light"/>
                <a:cs typeface="Gotham Narrow Light"/>
              </a:rPr>
              <a:t>people doing great things in our local community of entrepreneurs.</a:t>
            </a:r>
          </a:p>
          <a:p>
            <a:r>
              <a:rPr lang="en-AU" sz="1000" dirty="0">
                <a:solidFill>
                  <a:schemeClr val="tx1">
                    <a:lumMod val="75000"/>
                    <a:lumOff val="25000"/>
                  </a:schemeClr>
                </a:solidFill>
                <a:latin typeface="Gotham Narrow Light"/>
                <a:cs typeface="Gotham Narrow Light"/>
              </a:rPr>
              <a:t> </a:t>
            </a:r>
          </a:p>
          <a:p>
            <a:r>
              <a:rPr lang="en-AU" sz="1000" dirty="0" smtClean="0">
                <a:solidFill>
                  <a:schemeClr val="tx1">
                    <a:lumMod val="75000"/>
                    <a:lumOff val="25000"/>
                  </a:schemeClr>
                </a:solidFill>
                <a:latin typeface="Gotham Narrow Light"/>
                <a:cs typeface="Gotham Narrow Light"/>
              </a:rPr>
              <a:t>There </a:t>
            </a:r>
            <a:r>
              <a:rPr lang="en-AU" sz="1000" dirty="0">
                <a:solidFill>
                  <a:schemeClr val="tx1">
                    <a:lumMod val="75000"/>
                    <a:lumOff val="25000"/>
                  </a:schemeClr>
                </a:solidFill>
                <a:latin typeface="Gotham Narrow Light"/>
                <a:cs typeface="Gotham Narrow Light"/>
              </a:rPr>
              <a:t>are only </a:t>
            </a:r>
            <a:r>
              <a:rPr lang="en-AU" sz="1000" dirty="0" smtClean="0">
                <a:solidFill>
                  <a:srgbClr val="404040"/>
                </a:solidFill>
                <a:latin typeface="Gotham Narrow Light"/>
                <a:cs typeface="Gotham Narrow Light"/>
              </a:rPr>
              <a:t>1,500 </a:t>
            </a:r>
            <a:r>
              <a:rPr lang="en-AU" sz="1000" dirty="0">
                <a:solidFill>
                  <a:srgbClr val="404040"/>
                </a:solidFill>
                <a:latin typeface="Gotham Narrow Light"/>
                <a:cs typeface="Gotham Narrow Light"/>
              </a:rPr>
              <a:t>Founding Citizenships available so you need to sign up quickly!  As a Founding Citizen you will enjoy</a:t>
            </a:r>
            <a:r>
              <a:rPr lang="en-AU" sz="1000" dirty="0" smtClean="0">
                <a:solidFill>
                  <a:srgbClr val="404040"/>
                </a:solidFill>
                <a:latin typeface="Gotham Narrow Light"/>
                <a:cs typeface="Gotham Narrow Light"/>
              </a:rPr>
              <a:t>:</a:t>
            </a:r>
            <a:endParaRPr lang="en-AU" sz="1000" dirty="0">
              <a:solidFill>
                <a:srgbClr val="404040"/>
              </a:solidFill>
              <a:latin typeface="Gotham Narrow Light"/>
              <a:cs typeface="Gotham Narrow Light"/>
            </a:endParaRPr>
          </a:p>
          <a:p>
            <a:pPr marL="171450" indent="-171450">
              <a:buClr>
                <a:schemeClr val="tx1">
                  <a:lumMod val="75000"/>
                  <a:lumOff val="25000"/>
                </a:schemeClr>
              </a:buClr>
              <a:buFont typeface="Wingdings" charset="2"/>
              <a:buChar char="q"/>
            </a:pPr>
            <a:r>
              <a:rPr lang="en-US" sz="1000" dirty="0">
                <a:solidFill>
                  <a:srgbClr val="404040"/>
                </a:solidFill>
                <a:latin typeface="Gotham Narrow Light"/>
                <a:cs typeface="Gotham Narrow Light"/>
              </a:rPr>
              <a:t>6 months free Entropolis membership giving you 6 months to develop a robust health profile </a:t>
            </a:r>
            <a:endParaRPr lang="en-AU" sz="1000" dirty="0">
              <a:solidFill>
                <a:srgbClr val="404040"/>
              </a:solidFill>
              <a:latin typeface="Gotham Narrow Light"/>
              <a:cs typeface="Gotham Narrow Light"/>
            </a:endParaRPr>
          </a:p>
          <a:p>
            <a:pPr marL="171450" indent="-171450">
              <a:buClr>
                <a:schemeClr val="tx1">
                  <a:lumMod val="75000"/>
                  <a:lumOff val="25000"/>
                </a:schemeClr>
              </a:buClr>
              <a:buFont typeface="Wingdings" charset="2"/>
              <a:buChar char="q"/>
            </a:pPr>
            <a:r>
              <a:rPr lang="en-US" sz="1000" dirty="0">
                <a:solidFill>
                  <a:srgbClr val="404040"/>
                </a:solidFill>
                <a:latin typeface="Gotham Narrow Light"/>
                <a:cs typeface="Gotham Narrow Light"/>
              </a:rPr>
              <a:t>Founding Citizen Icon on your profile in perpetuity</a:t>
            </a:r>
            <a:endParaRPr lang="en-AU" sz="1000" dirty="0">
              <a:solidFill>
                <a:srgbClr val="404040"/>
              </a:solidFill>
              <a:latin typeface="Gotham Narrow Light"/>
              <a:cs typeface="Gotham Narrow Light"/>
            </a:endParaRPr>
          </a:p>
          <a:p>
            <a:pPr marL="171450" indent="-171450">
              <a:buClr>
                <a:schemeClr val="tx1">
                  <a:lumMod val="75000"/>
                  <a:lumOff val="25000"/>
                </a:schemeClr>
              </a:buClr>
              <a:buFont typeface="Wingdings" charset="2"/>
              <a:buChar char="q"/>
            </a:pPr>
            <a:r>
              <a:rPr lang="en-US" sz="1000" dirty="0">
                <a:solidFill>
                  <a:srgbClr val="404040"/>
                </a:solidFill>
                <a:latin typeface="Gotham Narrow Light"/>
                <a:cs typeface="Gotham Narrow Light"/>
              </a:rPr>
              <a:t>Free use of the </a:t>
            </a:r>
            <a:r>
              <a:rPr lang="en-US" sz="1000" dirty="0" err="1">
                <a:solidFill>
                  <a:srgbClr val="404040"/>
                </a:solidFill>
                <a:latin typeface="Gotham Narrow Light"/>
                <a:cs typeface="Gotham Narrow Light"/>
              </a:rPr>
              <a:t>Decisionship</a:t>
            </a:r>
            <a:r>
              <a:rPr lang="en-US" sz="1000" dirty="0">
                <a:solidFill>
                  <a:srgbClr val="404040"/>
                </a:solidFill>
                <a:latin typeface="Gotham Narrow Light"/>
                <a:cs typeface="Gotham Narrow Light"/>
              </a:rPr>
              <a:t> tools</a:t>
            </a:r>
            <a:endParaRPr lang="en-AU" sz="1000" dirty="0">
              <a:solidFill>
                <a:srgbClr val="404040"/>
              </a:solidFill>
              <a:latin typeface="Gotham Narrow Light"/>
              <a:cs typeface="Gotham Narrow Light"/>
            </a:endParaRPr>
          </a:p>
          <a:p>
            <a:endParaRPr lang="en-AU" sz="1000" dirty="0">
              <a:solidFill>
                <a:srgbClr val="404040"/>
              </a:solidFill>
              <a:latin typeface="Gotham Narrow Light"/>
              <a:cs typeface="Gotham Narrow Light"/>
            </a:endParaRPr>
          </a:p>
        </p:txBody>
      </p:sp>
      <p:sp>
        <p:nvSpPr>
          <p:cNvPr id="41" name="TextBox 40"/>
          <p:cNvSpPr txBox="1"/>
          <p:nvPr/>
        </p:nvSpPr>
        <p:spPr>
          <a:xfrm>
            <a:off x="372533" y="6289053"/>
            <a:ext cx="6196859" cy="307777"/>
          </a:xfrm>
          <a:prstGeom prst="rect">
            <a:avLst/>
          </a:prstGeom>
          <a:noFill/>
        </p:spPr>
        <p:txBody>
          <a:bodyPr wrap="square" rtlCol="0">
            <a:spAutoFit/>
          </a:bodyPr>
          <a:lstStyle/>
          <a:p>
            <a:r>
              <a:rPr lang="en-AU" sz="1400" dirty="0" smtClean="0">
                <a:solidFill>
                  <a:srgbClr val="F79646"/>
                </a:solidFill>
                <a:latin typeface="Gotham Narrow Book"/>
                <a:cs typeface="Gotham Narrow Book"/>
              </a:rPr>
              <a:t>INTEGRATED CITY PRECINCTS</a:t>
            </a:r>
            <a:endParaRPr lang="en-AU" sz="1400" dirty="0">
              <a:solidFill>
                <a:srgbClr val="F79646"/>
              </a:solidFill>
              <a:latin typeface="Gotham Narrow Book"/>
              <a:cs typeface="Gotham Narrow Book"/>
            </a:endParaRPr>
          </a:p>
        </p:txBody>
      </p:sp>
      <p:sp>
        <p:nvSpPr>
          <p:cNvPr id="42" name="TextBox 41"/>
          <p:cNvSpPr txBox="1"/>
          <p:nvPr/>
        </p:nvSpPr>
        <p:spPr>
          <a:xfrm>
            <a:off x="412747" y="6680718"/>
            <a:ext cx="6148496" cy="784830"/>
          </a:xfrm>
          <a:prstGeom prst="rect">
            <a:avLst/>
          </a:prstGeom>
          <a:noFill/>
        </p:spPr>
        <p:txBody>
          <a:bodyPr wrap="square" rtlCol="0">
            <a:spAutoFit/>
          </a:bodyPr>
          <a:lstStyle/>
          <a:p>
            <a:pPr>
              <a:spcBef>
                <a:spcPts val="600"/>
              </a:spcBef>
            </a:pPr>
            <a:r>
              <a:rPr lang="en-US" sz="1000" dirty="0" smtClean="0">
                <a:solidFill>
                  <a:schemeClr val="tx1">
                    <a:lumMod val="75000"/>
                    <a:lumOff val="25000"/>
                  </a:schemeClr>
                </a:solidFill>
                <a:latin typeface="Gotham Narrow Book"/>
                <a:cs typeface="Gotham Narrow Book"/>
              </a:rPr>
              <a:t>EVERYTHING YOU NEED IN ONE PLACE TO WIN AT THE REAL-WORLD GAME OF BUSINESS </a:t>
            </a:r>
          </a:p>
          <a:p>
            <a:pPr>
              <a:spcBef>
                <a:spcPts val="600"/>
              </a:spcBef>
            </a:pPr>
            <a:r>
              <a:rPr lang="en-US" sz="1000" dirty="0" smtClean="0">
                <a:solidFill>
                  <a:schemeClr val="tx1">
                    <a:lumMod val="75000"/>
                    <a:lumOff val="25000"/>
                  </a:schemeClr>
                </a:solidFill>
                <a:latin typeface="Gotham Narrow Light"/>
                <a:cs typeface="Gotham Narrow Light"/>
              </a:rPr>
              <a:t>The game-</a:t>
            </a:r>
            <a:r>
              <a:rPr lang="en-US" sz="1000" dirty="0" err="1" smtClean="0">
                <a:solidFill>
                  <a:schemeClr val="tx1">
                    <a:lumMod val="75000"/>
                    <a:lumOff val="25000"/>
                  </a:schemeClr>
                </a:solidFill>
                <a:latin typeface="Gotham Narrow Light"/>
                <a:cs typeface="Gotham Narrow Light"/>
              </a:rPr>
              <a:t>fied</a:t>
            </a:r>
            <a:r>
              <a:rPr lang="en-US" sz="1000" dirty="0" smtClean="0">
                <a:solidFill>
                  <a:schemeClr val="tx1">
                    <a:lumMod val="75000"/>
                    <a:lumOff val="25000"/>
                  </a:schemeClr>
                </a:solidFill>
                <a:latin typeface="Gotham Narrow Light"/>
                <a:cs typeface="Gotham Narrow Light"/>
              </a:rPr>
              <a:t> ecosystem features four integrated city precincts and provides credible, guided pathways and proprietary tools for entrepreneurs seeking expert advice, peer hindsight wisdom and education to enhance decision-making, or to engage teams to collaborate on and eventually fund their business ideas.</a:t>
            </a:r>
          </a:p>
        </p:txBody>
      </p:sp>
      <p:sp>
        <p:nvSpPr>
          <p:cNvPr id="43" name="Content Placeholder 2"/>
          <p:cNvSpPr txBox="1">
            <a:spLocks/>
          </p:cNvSpPr>
          <p:nvPr/>
        </p:nvSpPr>
        <p:spPr>
          <a:xfrm>
            <a:off x="662524" y="12472156"/>
            <a:ext cx="3814671" cy="14126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buFont typeface="Arial"/>
              <a:buNone/>
            </a:pPr>
            <a:endParaRPr lang="en-US" sz="1200" dirty="0">
              <a:solidFill>
                <a:srgbClr val="404040"/>
              </a:solidFill>
              <a:latin typeface="Gotham Narrow Light"/>
              <a:cs typeface="Gotham Narrow Light"/>
            </a:endParaRPr>
          </a:p>
        </p:txBody>
      </p:sp>
      <p:pic>
        <p:nvPicPr>
          <p:cNvPr id="44" name="Picture 43" descr="white versions-0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4581" y="7771165"/>
            <a:ext cx="5702426" cy="4190665"/>
          </a:xfrm>
          <a:prstGeom prst="rect">
            <a:avLst/>
          </a:prstGeom>
        </p:spPr>
      </p:pic>
      <p:sp>
        <p:nvSpPr>
          <p:cNvPr id="45" name="Rectangle 44"/>
          <p:cNvSpPr/>
          <p:nvPr/>
        </p:nvSpPr>
        <p:spPr>
          <a:xfrm>
            <a:off x="-1562777" y="7771165"/>
            <a:ext cx="2342016" cy="2354491"/>
          </a:xfrm>
          <a:prstGeom prst="rect">
            <a:avLst/>
          </a:prstGeom>
          <a:solidFill>
            <a:schemeClr val="bg1"/>
          </a:solidFill>
          <a:ln>
            <a:solidFill>
              <a:srgbClr val="404040"/>
            </a:solidFill>
          </a:ln>
        </p:spPr>
        <p:txBody>
          <a:bodyPr wrap="square">
            <a:spAutoFit/>
          </a:bodyPr>
          <a:lstStyle/>
          <a:p>
            <a:pPr>
              <a:spcBef>
                <a:spcPts val="600"/>
              </a:spcBef>
            </a:pPr>
            <a:r>
              <a:rPr lang="en-US" sz="1200" dirty="0" smtClean="0">
                <a:solidFill>
                  <a:srgbClr val="404040"/>
                </a:solidFill>
                <a:latin typeface="Gotham Narrow Medium"/>
                <a:cs typeface="Gotham Narrow Medium"/>
              </a:rPr>
              <a:t>ADVICE|MARKET</a:t>
            </a:r>
          </a:p>
          <a:p>
            <a:pPr>
              <a:spcBef>
                <a:spcPts val="600"/>
              </a:spcBef>
            </a:pPr>
            <a:r>
              <a:rPr lang="en-US" sz="1000" dirty="0" smtClean="0">
                <a:solidFill>
                  <a:srgbClr val="404040"/>
                </a:solidFill>
                <a:latin typeface="Gotham Narrow Light"/>
                <a:cs typeface="Gotham Narrow Light"/>
              </a:rPr>
              <a:t>A virtual workplace </a:t>
            </a:r>
            <a:r>
              <a:rPr lang="en-US" sz="1000" dirty="0">
                <a:solidFill>
                  <a:srgbClr val="404040"/>
                </a:solidFill>
                <a:latin typeface="Gotham Narrow Light"/>
                <a:cs typeface="Gotham Narrow Light"/>
              </a:rPr>
              <a:t>where </a:t>
            </a:r>
            <a:r>
              <a:rPr lang="en-AU" sz="1000" dirty="0" smtClean="0">
                <a:solidFill>
                  <a:srgbClr val="404040"/>
                </a:solidFill>
                <a:latin typeface="Gotham Narrow Light"/>
                <a:cs typeface="Gotham Narrow Light"/>
                <a:sym typeface="Symbol" panose="05050102010706020507" pitchFamily="18" charset="2"/>
              </a:rPr>
              <a:t>where you can build your A-Team</a:t>
            </a:r>
            <a:r>
              <a:rPr lang="en-US" sz="1000" dirty="0">
                <a:solidFill>
                  <a:srgbClr val="404040"/>
                </a:solidFill>
                <a:latin typeface="Gotham Narrow Light"/>
                <a:cs typeface="Gotham Narrow Light"/>
                <a:sym typeface="Symbol" panose="05050102010706020507" pitchFamily="18" charset="2"/>
              </a:rPr>
              <a:t> </a:t>
            </a:r>
            <a:r>
              <a:rPr lang="en-US" sz="1000" dirty="0" smtClean="0">
                <a:solidFill>
                  <a:srgbClr val="404040"/>
                </a:solidFill>
                <a:latin typeface="Gotham Narrow Light"/>
                <a:cs typeface="Gotham Narrow Light"/>
                <a:sym typeface="Symbol" panose="05050102010706020507" pitchFamily="18" charset="2"/>
              </a:rPr>
              <a:t>to ideate, test and build out your business idea.</a:t>
            </a:r>
            <a:endParaRPr lang="en-US" sz="1000" dirty="0" smtClean="0">
              <a:solidFill>
                <a:srgbClr val="404040"/>
              </a:solidFill>
              <a:latin typeface="Gotham Narrow Light"/>
              <a:cs typeface="Gotham Narrow Light"/>
            </a:endParaRPr>
          </a:p>
          <a:p>
            <a:pPr>
              <a:spcBef>
                <a:spcPts val="600"/>
              </a:spcBef>
            </a:pPr>
            <a:r>
              <a:rPr lang="en-AU" sz="1000" dirty="0" smtClean="0">
                <a:solidFill>
                  <a:srgbClr val="404040"/>
                </a:solidFill>
                <a:latin typeface="Gotham Narrow Light"/>
                <a:cs typeface="Gotham Narrow Light"/>
              </a:rPr>
              <a:t>Seek and search </a:t>
            </a:r>
            <a:r>
              <a:rPr lang="en-US" sz="1000" dirty="0" smtClean="0">
                <a:solidFill>
                  <a:srgbClr val="404040"/>
                </a:solidFill>
                <a:latin typeface="Gotham Narrow Light"/>
                <a:cs typeface="Gotham Narrow Light"/>
              </a:rPr>
              <a:t>quality </a:t>
            </a:r>
            <a:r>
              <a:rPr lang="en-US" sz="1000" dirty="0">
                <a:solidFill>
                  <a:srgbClr val="404040"/>
                </a:solidFill>
                <a:latin typeface="Gotham Narrow Light"/>
                <a:cs typeface="Gotham Narrow Light"/>
              </a:rPr>
              <a:t>advice, create projects, and identify and collaborate with teams of expert advisors to help </a:t>
            </a:r>
            <a:r>
              <a:rPr lang="en-US" sz="1000" dirty="0" smtClean="0">
                <a:solidFill>
                  <a:srgbClr val="404040"/>
                </a:solidFill>
                <a:latin typeface="Gotham Narrow Light"/>
                <a:cs typeface="Gotham Narrow Light"/>
              </a:rPr>
              <a:t>you start</a:t>
            </a:r>
            <a:r>
              <a:rPr lang="en-US" sz="1000" dirty="0">
                <a:solidFill>
                  <a:srgbClr val="404040"/>
                </a:solidFill>
                <a:latin typeface="Gotham Narrow Light"/>
                <a:cs typeface="Gotham Narrow Light"/>
              </a:rPr>
              <a:t>, grow and exit </a:t>
            </a:r>
            <a:r>
              <a:rPr lang="en-US" sz="1000" dirty="0" smtClean="0">
                <a:solidFill>
                  <a:srgbClr val="404040"/>
                </a:solidFill>
                <a:latin typeface="Gotham Narrow Light"/>
                <a:cs typeface="Gotham Narrow Light"/>
              </a:rPr>
              <a:t>your business </a:t>
            </a:r>
            <a:r>
              <a:rPr lang="en-US" sz="1000" dirty="0">
                <a:solidFill>
                  <a:srgbClr val="404040"/>
                </a:solidFill>
                <a:latin typeface="Gotham Narrow Light"/>
                <a:cs typeface="Gotham Narrow Light"/>
              </a:rPr>
              <a:t>faster. </a:t>
            </a:r>
            <a:endParaRPr lang="en-US" sz="1000" dirty="0" smtClean="0">
              <a:solidFill>
                <a:srgbClr val="404040"/>
              </a:solidFill>
              <a:latin typeface="Gotham Narrow Light"/>
              <a:cs typeface="Gotham Narrow Light"/>
            </a:endParaRPr>
          </a:p>
          <a:p>
            <a:pPr>
              <a:spcBef>
                <a:spcPts val="600"/>
              </a:spcBef>
            </a:pPr>
            <a:r>
              <a:rPr lang="en-US" sz="1000" dirty="0" smtClean="0">
                <a:solidFill>
                  <a:srgbClr val="404040"/>
                </a:solidFill>
                <a:latin typeface="Gotham Narrow Light"/>
                <a:cs typeface="Gotham Narrow Light"/>
              </a:rPr>
              <a:t>Our Sages and expert service providers will set up shop in here so you can connect and collaborate with them anytime of the day or night!</a:t>
            </a:r>
          </a:p>
        </p:txBody>
      </p:sp>
      <p:sp>
        <p:nvSpPr>
          <p:cNvPr id="46" name="Rectangle 45"/>
          <p:cNvSpPr/>
          <p:nvPr/>
        </p:nvSpPr>
        <p:spPr>
          <a:xfrm>
            <a:off x="6001185" y="7771165"/>
            <a:ext cx="2342016" cy="2739211"/>
          </a:xfrm>
          <a:prstGeom prst="rect">
            <a:avLst/>
          </a:prstGeom>
          <a:solidFill>
            <a:schemeClr val="bg1"/>
          </a:solidFill>
          <a:ln>
            <a:solidFill>
              <a:srgbClr val="404040"/>
            </a:solidFill>
          </a:ln>
        </p:spPr>
        <p:txBody>
          <a:bodyPr wrap="square">
            <a:spAutoFit/>
          </a:bodyPr>
          <a:lstStyle/>
          <a:p>
            <a:pPr>
              <a:spcBef>
                <a:spcPts val="600"/>
              </a:spcBef>
            </a:pPr>
            <a:r>
              <a:rPr lang="en-US" sz="1200" dirty="0" smtClean="0">
                <a:solidFill>
                  <a:srgbClr val="404040"/>
                </a:solidFill>
                <a:latin typeface="Gotham Narrow Medium"/>
                <a:cs typeface="Gotham Narrow Medium"/>
              </a:rPr>
              <a:t>DECISION|BANK</a:t>
            </a:r>
          </a:p>
          <a:p>
            <a:pPr>
              <a:spcBef>
                <a:spcPts val="600"/>
              </a:spcBef>
            </a:pPr>
            <a:r>
              <a:rPr lang="en-US" sz="1000" dirty="0">
                <a:solidFill>
                  <a:srgbClr val="404040"/>
                </a:solidFill>
                <a:latin typeface="Gotham Narrow Light"/>
                <a:cs typeface="Gotham Narrow Light"/>
              </a:rPr>
              <a:t>O</a:t>
            </a:r>
            <a:r>
              <a:rPr lang="en-US" sz="1000" dirty="0" smtClean="0">
                <a:solidFill>
                  <a:srgbClr val="404040"/>
                </a:solidFill>
                <a:latin typeface="Gotham Narrow Light"/>
                <a:cs typeface="Gotham Narrow Light"/>
              </a:rPr>
              <a:t>ur central repository of entrepreneurial knowledge! Here you can access a powerful, global archive of entrepreneurial hindsight wisdom, education and proprietary tools to help you make better business decisions.</a:t>
            </a:r>
            <a:r>
              <a:rPr lang="en-AU" sz="1000" dirty="0" smtClean="0">
                <a:solidFill>
                  <a:srgbClr val="404040"/>
                </a:solidFill>
                <a:latin typeface="Gotham Narrow Light"/>
                <a:cs typeface="Gotham Narrow Light"/>
              </a:rPr>
              <a:t> </a:t>
            </a:r>
            <a:r>
              <a:rPr lang="en-US" sz="1000" dirty="0" smtClean="0">
                <a:solidFill>
                  <a:srgbClr val="404040"/>
                </a:solidFill>
                <a:latin typeface="Gotham Narrow Light"/>
                <a:cs typeface="Gotham Narrow Light"/>
              </a:rPr>
              <a:t>To save you innumerable hours and frustrations, our team works diligently to curate the best entrepreneurial wisdom from across the globe.  </a:t>
            </a:r>
          </a:p>
          <a:p>
            <a:pPr>
              <a:spcBef>
                <a:spcPts val="600"/>
              </a:spcBef>
            </a:pPr>
            <a:r>
              <a:rPr lang="en-US" sz="1000" dirty="0" smtClean="0">
                <a:solidFill>
                  <a:srgbClr val="404040"/>
                </a:solidFill>
                <a:latin typeface="Gotham Narrow Light"/>
                <a:cs typeface="Gotham Narrow Light"/>
              </a:rPr>
              <a:t>As citizens you contribute to this archive and the betterment of our colony by entering your decisions and hindsight wisdom into the </a:t>
            </a:r>
            <a:r>
              <a:rPr lang="en-US" sz="1000" dirty="0" err="1" smtClean="0">
                <a:solidFill>
                  <a:srgbClr val="404040"/>
                </a:solidFill>
                <a:latin typeface="Gotham Narrow Light"/>
                <a:cs typeface="Gotham Narrow Light"/>
              </a:rPr>
              <a:t>Decision</a:t>
            </a:r>
            <a:r>
              <a:rPr lang="en-US" sz="1000" dirty="0" err="1" smtClean="0">
                <a:solidFill>
                  <a:srgbClr val="404040"/>
                </a:solidFill>
                <a:latin typeface="Gotham Narrow Light"/>
                <a:cs typeface="Gotham Narrow Light"/>
                <a:sym typeface="Symbol" panose="05050102010706020507" pitchFamily="18" charset="2"/>
              </a:rPr>
              <a:t>Bank</a:t>
            </a:r>
            <a:r>
              <a:rPr lang="en-US" sz="1000" dirty="0" smtClean="0">
                <a:solidFill>
                  <a:srgbClr val="404040"/>
                </a:solidFill>
                <a:latin typeface="Gotham Narrow Light"/>
                <a:cs typeface="Gotham Narrow Light"/>
                <a:sym typeface="Symbol" panose="05050102010706020507" pitchFamily="18" charset="2"/>
              </a:rPr>
              <a:t>.</a:t>
            </a:r>
            <a:endParaRPr lang="en-AU" sz="1000" dirty="0" smtClean="0">
              <a:solidFill>
                <a:srgbClr val="404040"/>
              </a:solidFill>
              <a:latin typeface="Gotham Narrow Light"/>
              <a:cs typeface="Gotham Narrow Light"/>
              <a:sym typeface="Symbol" panose="05050102010706020507" pitchFamily="18" charset="2"/>
            </a:endParaRPr>
          </a:p>
        </p:txBody>
      </p:sp>
      <p:sp>
        <p:nvSpPr>
          <p:cNvPr id="50" name="Rectangle 49"/>
          <p:cNvSpPr/>
          <p:nvPr/>
        </p:nvSpPr>
        <p:spPr>
          <a:xfrm>
            <a:off x="6001185" y="10737853"/>
            <a:ext cx="2342016" cy="2046714"/>
          </a:xfrm>
          <a:prstGeom prst="rect">
            <a:avLst/>
          </a:prstGeom>
          <a:solidFill>
            <a:schemeClr val="bg1"/>
          </a:solidFill>
          <a:ln>
            <a:solidFill>
              <a:srgbClr val="404040"/>
            </a:solidFill>
          </a:ln>
        </p:spPr>
        <p:txBody>
          <a:bodyPr wrap="square">
            <a:spAutoFit/>
          </a:bodyPr>
          <a:lstStyle/>
          <a:p>
            <a:pPr>
              <a:spcBef>
                <a:spcPts val="600"/>
              </a:spcBef>
            </a:pPr>
            <a:r>
              <a:rPr lang="en-US" sz="1200" dirty="0" smtClean="0">
                <a:solidFill>
                  <a:srgbClr val="404040"/>
                </a:solidFill>
                <a:latin typeface="Gotham Narrow Medium"/>
                <a:cs typeface="Gotham Narrow Medium"/>
              </a:rPr>
              <a:t>CRED|STREET</a:t>
            </a:r>
          </a:p>
          <a:p>
            <a:pPr>
              <a:spcBef>
                <a:spcPts val="600"/>
              </a:spcBef>
            </a:pPr>
            <a:r>
              <a:rPr lang="en-US" sz="1000" dirty="0" smtClean="0">
                <a:solidFill>
                  <a:srgbClr val="404040"/>
                </a:solidFill>
                <a:latin typeface="Gotham Narrow Light"/>
                <a:cs typeface="Gotham Narrow Light"/>
              </a:rPr>
              <a:t>There are many benefits as a citizen of </a:t>
            </a:r>
            <a:r>
              <a:rPr lang="en-US" sz="1000" dirty="0" err="1" smtClean="0">
                <a:solidFill>
                  <a:srgbClr val="404040"/>
                </a:solidFill>
                <a:latin typeface="Gotham Narrow Light"/>
                <a:cs typeface="Gotham Narrow Light"/>
              </a:rPr>
              <a:t>Entropolis</a:t>
            </a:r>
            <a:r>
              <a:rPr lang="en-US" sz="1000" dirty="0" smtClean="0">
                <a:solidFill>
                  <a:srgbClr val="404040"/>
                </a:solidFill>
                <a:latin typeface="Gotham Narrow Light"/>
                <a:cs typeface="Gotham Narrow Light"/>
              </a:rPr>
              <a:t>.  One is the opportunity to build your Entrepreneurship profile within a qualified, global community of entrepreneurs. Establishing your credibility here can facilitate connections which may help with </a:t>
            </a:r>
            <a:r>
              <a:rPr lang="en-AU" sz="1000" dirty="0" smtClean="0">
                <a:solidFill>
                  <a:srgbClr val="404040"/>
                </a:solidFill>
                <a:latin typeface="Gotham Narrow Light"/>
                <a:cs typeface="Gotham Narrow Light"/>
              </a:rPr>
              <a:t>future business opportunities, seeking funding </a:t>
            </a:r>
            <a:r>
              <a:rPr lang="en-US" sz="1000" dirty="0" smtClean="0">
                <a:solidFill>
                  <a:srgbClr val="404040"/>
                </a:solidFill>
                <a:latin typeface="Gotham Narrow Light"/>
                <a:cs typeface="Gotham Narrow Light"/>
              </a:rPr>
              <a:t>and even connecting with other citizens to build a high performance virtual business team. </a:t>
            </a:r>
            <a:endParaRPr lang="en-AU" sz="1000" dirty="0" smtClean="0">
              <a:solidFill>
                <a:srgbClr val="404040"/>
              </a:solidFill>
              <a:latin typeface="Gotham Narrow Light"/>
              <a:cs typeface="Gotham Narrow Light"/>
            </a:endParaRPr>
          </a:p>
        </p:txBody>
      </p:sp>
      <p:sp>
        <p:nvSpPr>
          <p:cNvPr id="53" name="Rectangle 52"/>
          <p:cNvSpPr/>
          <p:nvPr/>
        </p:nvSpPr>
        <p:spPr>
          <a:xfrm>
            <a:off x="-1562777" y="11580813"/>
            <a:ext cx="2342016" cy="1969770"/>
          </a:xfrm>
          <a:prstGeom prst="rect">
            <a:avLst/>
          </a:prstGeom>
          <a:solidFill>
            <a:schemeClr val="bg1"/>
          </a:solidFill>
          <a:ln>
            <a:solidFill>
              <a:srgbClr val="404040"/>
            </a:solidFill>
          </a:ln>
        </p:spPr>
        <p:txBody>
          <a:bodyPr wrap="square">
            <a:spAutoFit/>
          </a:bodyPr>
          <a:lstStyle/>
          <a:p>
            <a:pPr>
              <a:spcBef>
                <a:spcPts val="600"/>
              </a:spcBef>
            </a:pPr>
            <a:r>
              <a:rPr lang="en-US" sz="1200" dirty="0" smtClean="0">
                <a:solidFill>
                  <a:srgbClr val="404040"/>
                </a:solidFill>
                <a:latin typeface="Gotham Narrow Medium"/>
                <a:cs typeface="Gotham Narrow Medium"/>
              </a:rPr>
              <a:t>E|SCENE </a:t>
            </a:r>
          </a:p>
          <a:p>
            <a:pPr>
              <a:spcBef>
                <a:spcPts val="600"/>
              </a:spcBef>
            </a:pPr>
            <a:r>
              <a:rPr lang="en-US" sz="1000" dirty="0" smtClean="0">
                <a:solidFill>
                  <a:srgbClr val="404040"/>
                </a:solidFill>
                <a:latin typeface="Gotham Narrow Light"/>
                <a:cs typeface="Gotham Narrow Light"/>
              </a:rPr>
              <a:t>An </a:t>
            </a:r>
            <a:r>
              <a:rPr lang="en-US" sz="1000" dirty="0">
                <a:solidFill>
                  <a:srgbClr val="404040"/>
                </a:solidFill>
                <a:latin typeface="Gotham Narrow Light"/>
                <a:cs typeface="Gotham Narrow Light"/>
              </a:rPr>
              <a:t>Entropolis members only social network and online forum for sharing thoughts, ideas and challenges and collaborating to build better concepts and more sustainable </a:t>
            </a:r>
            <a:r>
              <a:rPr lang="en-US" sz="1000" dirty="0" smtClean="0">
                <a:solidFill>
                  <a:srgbClr val="404040"/>
                </a:solidFill>
                <a:latin typeface="Gotham Narrow Light"/>
                <a:cs typeface="Gotham Narrow Light"/>
              </a:rPr>
              <a:t>businesses.</a:t>
            </a:r>
          </a:p>
          <a:p>
            <a:pPr>
              <a:spcBef>
                <a:spcPts val="600"/>
              </a:spcBef>
            </a:pPr>
            <a:r>
              <a:rPr lang="en-US" sz="1000" dirty="0" smtClean="0">
                <a:solidFill>
                  <a:srgbClr val="404040"/>
                </a:solidFill>
                <a:latin typeface="Gotham Narrow Light"/>
                <a:cs typeface="Gotham Narrow Light"/>
              </a:rPr>
              <a:t>On a Friday night this is the place to be!  Okay, well maybe not.  But </a:t>
            </a:r>
            <a:r>
              <a:rPr lang="en-US" sz="1000" dirty="0" err="1" smtClean="0">
                <a:solidFill>
                  <a:srgbClr val="404040"/>
                </a:solidFill>
                <a:latin typeface="Gotham Narrow Light"/>
                <a:cs typeface="Gotham Narrow Light"/>
              </a:rPr>
              <a:t>E</a:t>
            </a:r>
            <a:r>
              <a:rPr lang="en-US" sz="1000" dirty="0" err="1" smtClean="0">
                <a:solidFill>
                  <a:srgbClr val="404040"/>
                </a:solidFill>
                <a:latin typeface="Gotham Narrow Light"/>
                <a:cs typeface="Gotham Narrow Light"/>
                <a:sym typeface="Symbol" panose="05050102010706020507" pitchFamily="18" charset="2"/>
              </a:rPr>
              <a:t>Scene</a:t>
            </a:r>
            <a:r>
              <a:rPr lang="en-US" sz="1000" dirty="0" smtClean="0">
                <a:solidFill>
                  <a:srgbClr val="404040"/>
                </a:solidFill>
                <a:latin typeface="Gotham Narrow Light"/>
                <a:cs typeface="Gotham Narrow Light"/>
                <a:sym typeface="Symbol" panose="05050102010706020507" pitchFamily="18" charset="2"/>
              </a:rPr>
              <a:t> is the place to go when you want to c</a:t>
            </a:r>
            <a:r>
              <a:rPr lang="en-US" sz="1000" dirty="0" smtClean="0">
                <a:solidFill>
                  <a:srgbClr val="404040"/>
                </a:solidFill>
                <a:latin typeface="Gotham Narrow Light"/>
                <a:cs typeface="Gotham Narrow Light"/>
              </a:rPr>
              <a:t>onnect with your peers an open discussion forum. </a:t>
            </a:r>
            <a:endParaRPr lang="en-AU" sz="1000" dirty="0" smtClean="0">
              <a:solidFill>
                <a:srgbClr val="404040"/>
              </a:solidFill>
              <a:latin typeface="Gotham Narrow Light"/>
              <a:cs typeface="Gotham Narrow Light"/>
            </a:endParaRPr>
          </a:p>
        </p:txBody>
      </p:sp>
      <p:sp>
        <p:nvSpPr>
          <p:cNvPr id="55" name="Rectangle 54"/>
          <p:cNvSpPr/>
          <p:nvPr/>
        </p:nvSpPr>
        <p:spPr>
          <a:xfrm>
            <a:off x="4134634" y="5109138"/>
            <a:ext cx="2051961" cy="4418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EMAIL</a:t>
            </a:r>
            <a:endParaRPr lang="en-US" sz="1000" dirty="0">
              <a:latin typeface="Gotham Narrow Book"/>
              <a:cs typeface="Gotham Narrow Book"/>
            </a:endParaRPr>
          </a:p>
        </p:txBody>
      </p:sp>
      <p:sp>
        <p:nvSpPr>
          <p:cNvPr id="56" name="Rectangle 55"/>
          <p:cNvSpPr/>
          <p:nvPr/>
        </p:nvSpPr>
        <p:spPr>
          <a:xfrm>
            <a:off x="4134634" y="5652585"/>
            <a:ext cx="2051961" cy="441898"/>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LINKEDIN</a:t>
            </a:r>
            <a:endParaRPr lang="en-US" sz="1000" dirty="0">
              <a:latin typeface="Gotham Narrow Book"/>
              <a:cs typeface="Gotham Narrow Book"/>
            </a:endParaRPr>
          </a:p>
        </p:txBody>
      </p:sp>
      <p:sp>
        <p:nvSpPr>
          <p:cNvPr id="57" name="Rectangle 56"/>
          <p:cNvSpPr/>
          <p:nvPr/>
        </p:nvSpPr>
        <p:spPr>
          <a:xfrm>
            <a:off x="4134634" y="16604135"/>
            <a:ext cx="2051961" cy="4418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EMAIL</a:t>
            </a:r>
            <a:endParaRPr lang="en-US" sz="1000" dirty="0">
              <a:latin typeface="Gotham Narrow Book"/>
              <a:cs typeface="Gotham Narrow Book"/>
            </a:endParaRPr>
          </a:p>
        </p:txBody>
      </p:sp>
      <p:sp>
        <p:nvSpPr>
          <p:cNvPr id="58" name="Rectangle 57"/>
          <p:cNvSpPr/>
          <p:nvPr/>
        </p:nvSpPr>
        <p:spPr>
          <a:xfrm>
            <a:off x="4134634" y="17147582"/>
            <a:ext cx="2051961" cy="441898"/>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LINKEDIN</a:t>
            </a:r>
            <a:endParaRPr lang="en-US" sz="1000" dirty="0">
              <a:latin typeface="Gotham Narrow Book"/>
              <a:cs typeface="Gotham Narrow Book"/>
            </a:endParaRPr>
          </a:p>
        </p:txBody>
      </p:sp>
      <p:sp>
        <p:nvSpPr>
          <p:cNvPr id="27" name="TextBox 26"/>
          <p:cNvSpPr txBox="1"/>
          <p:nvPr/>
        </p:nvSpPr>
        <p:spPr>
          <a:xfrm>
            <a:off x="4119428" y="520691"/>
            <a:ext cx="613501" cy="246221"/>
          </a:xfrm>
          <a:prstGeom prst="rect">
            <a:avLst/>
          </a:prstGeom>
          <a:solidFill>
            <a:schemeClr val="bg1"/>
          </a:solidFill>
        </p:spPr>
        <p:txBody>
          <a:bodyPr wrap="none" rtlCol="0">
            <a:spAutoFit/>
          </a:bodyPr>
          <a:lstStyle/>
          <a:p>
            <a:r>
              <a:rPr lang="en-US" sz="1000" dirty="0" smtClean="0">
                <a:solidFill>
                  <a:schemeClr val="accent6"/>
                </a:solidFill>
                <a:latin typeface="Gotham Narrow Medium"/>
                <a:cs typeface="Gotham Narrow Medium"/>
              </a:rPr>
              <a:t>Explore</a:t>
            </a:r>
            <a:endParaRPr lang="en-US" sz="1000" dirty="0">
              <a:solidFill>
                <a:schemeClr val="accent6"/>
              </a:solidFill>
              <a:latin typeface="Gotham Narrow Medium"/>
              <a:cs typeface="Gotham Narrow Medium"/>
            </a:endParaRPr>
          </a:p>
        </p:txBody>
      </p:sp>
    </p:spTree>
    <p:extLst>
      <p:ext uri="{BB962C8B-B14F-4D97-AF65-F5344CB8AC3E}">
        <p14:creationId xmlns:p14="http://schemas.microsoft.com/office/powerpoint/2010/main" val="313645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883"/>
            <a:ext cx="6858000" cy="12067507"/>
          </a:xfrm>
          <a:prstGeom prst="rect">
            <a:avLst/>
          </a:prstGeom>
        </p:spPr>
      </p:pic>
      <p:sp>
        <p:nvSpPr>
          <p:cNvPr id="7" name="Rectangle 6"/>
          <p:cNvSpPr/>
          <p:nvPr/>
        </p:nvSpPr>
        <p:spPr>
          <a:xfrm>
            <a:off x="372533" y="12234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75071" y="1787992"/>
            <a:ext cx="6299200" cy="663108"/>
          </a:xfrm>
          <a:prstGeom prst="rect">
            <a:avLst/>
          </a:prstGeom>
          <a:solidFill>
            <a:schemeClr val="bg1"/>
          </a:solidFill>
        </p:spPr>
        <p:txBody>
          <a:bodyPr wrap="square" rtlCol="0">
            <a:noAutofit/>
          </a:bodyPr>
          <a:lstStyle/>
          <a:p>
            <a:r>
              <a:rPr lang="en-AU" sz="1200" dirty="0" err="1">
                <a:solidFill>
                  <a:srgbClr val="FF0000"/>
                </a:solidFill>
                <a:latin typeface="Gotham Narrow Book"/>
                <a:cs typeface="Gotham Narrow Book"/>
              </a:rPr>
              <a:t>Entropolis</a:t>
            </a:r>
            <a:r>
              <a:rPr lang="en-AU" sz="1200" dirty="0">
                <a:solidFill>
                  <a:srgbClr val="FF0000"/>
                </a:solidFill>
                <a:latin typeface="Gotham Narrow Book"/>
                <a:cs typeface="Gotham Narrow Book"/>
              </a:rPr>
              <a:t> is a fully curated online ecosystem and powerful private business network for entrepreneurs, providing an enabling environment and fast access to a curated collection of vital resources to help build successful, fast growth businesses in the real world.</a:t>
            </a:r>
          </a:p>
          <a:p>
            <a:r>
              <a:rPr lang="en-AU" sz="1200" dirty="0">
                <a:solidFill>
                  <a:srgbClr val="FF0000"/>
                </a:solidFill>
                <a:latin typeface="Gotham Narrow Book"/>
                <a:cs typeface="Gotham Narrow Book"/>
              </a:rPr>
              <a:t> </a:t>
            </a:r>
          </a:p>
        </p:txBody>
      </p:sp>
      <p:sp>
        <p:nvSpPr>
          <p:cNvPr id="49" name="Rectangle 48"/>
          <p:cNvSpPr/>
          <p:nvPr/>
        </p:nvSpPr>
        <p:spPr>
          <a:xfrm>
            <a:off x="375071" y="1273277"/>
            <a:ext cx="6197006" cy="369332"/>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CONNECT, COLLABORATE, HANGOUT</a:t>
            </a:r>
            <a:endParaRPr lang="en-AU" sz="1500" dirty="0">
              <a:latin typeface="Gotham Narrow Light"/>
              <a:cs typeface="Gotham Narrow Light"/>
            </a:endParaRPr>
          </a:p>
        </p:txBody>
      </p:sp>
      <p:sp>
        <p:nvSpPr>
          <p:cNvPr id="51" name="TextBox 50"/>
          <p:cNvSpPr txBox="1"/>
          <p:nvPr/>
        </p:nvSpPr>
        <p:spPr>
          <a:xfrm>
            <a:off x="3332028" y="520691"/>
            <a:ext cx="80291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Citizenship</a:t>
            </a:r>
            <a:endParaRPr lang="en-US" sz="1000" dirty="0">
              <a:solidFill>
                <a:srgbClr val="595959"/>
              </a:solidFill>
              <a:latin typeface="Gotham Narrow Medium"/>
              <a:cs typeface="Gotham Narrow Medium"/>
            </a:endParaRPr>
          </a:p>
        </p:txBody>
      </p:sp>
      <p:sp>
        <p:nvSpPr>
          <p:cNvPr id="52" name="TextBox 51"/>
          <p:cNvSpPr txBox="1"/>
          <p:nvPr/>
        </p:nvSpPr>
        <p:spPr>
          <a:xfrm>
            <a:off x="2753089" y="520691"/>
            <a:ext cx="51809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Home</a:t>
            </a:r>
            <a:endParaRPr lang="en-US" sz="1000" dirty="0">
              <a:solidFill>
                <a:srgbClr val="595959"/>
              </a:solidFill>
              <a:latin typeface="Gotham Narrow Medium"/>
              <a:cs typeface="Gotham Narrow Medium"/>
            </a:endParaRPr>
          </a:p>
        </p:txBody>
      </p:sp>
      <p:sp>
        <p:nvSpPr>
          <p:cNvPr id="55" name="Rectangle 54"/>
          <p:cNvSpPr/>
          <p:nvPr/>
        </p:nvSpPr>
        <p:spPr>
          <a:xfrm>
            <a:off x="3238501" y="3119401"/>
            <a:ext cx="1631778" cy="4418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EMAIL</a:t>
            </a:r>
            <a:endParaRPr lang="en-US" sz="1000" dirty="0">
              <a:latin typeface="Gotham Narrow Book"/>
              <a:cs typeface="Gotham Narrow Book"/>
            </a:endParaRPr>
          </a:p>
        </p:txBody>
      </p:sp>
      <p:sp>
        <p:nvSpPr>
          <p:cNvPr id="56" name="Rectangle 55"/>
          <p:cNvSpPr/>
          <p:nvPr/>
        </p:nvSpPr>
        <p:spPr>
          <a:xfrm>
            <a:off x="4940300" y="3119401"/>
            <a:ext cx="1631778" cy="441898"/>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LINKEDIN</a:t>
            </a:r>
            <a:endParaRPr lang="en-US" sz="1000" dirty="0">
              <a:latin typeface="Gotham Narrow Book"/>
              <a:cs typeface="Gotham Narrow Book"/>
            </a:endParaRPr>
          </a:p>
        </p:txBody>
      </p:sp>
      <p:sp>
        <p:nvSpPr>
          <p:cNvPr id="27" name="TextBox 26"/>
          <p:cNvSpPr txBox="1"/>
          <p:nvPr/>
        </p:nvSpPr>
        <p:spPr>
          <a:xfrm>
            <a:off x="4779828" y="520682"/>
            <a:ext cx="633507" cy="246221"/>
          </a:xfrm>
          <a:prstGeom prst="rect">
            <a:avLst/>
          </a:prstGeom>
          <a:solidFill>
            <a:schemeClr val="bg1"/>
          </a:solidFill>
        </p:spPr>
        <p:txBody>
          <a:bodyPr wrap="none" rtlCol="0">
            <a:spAutoFit/>
          </a:bodyPr>
          <a:lstStyle/>
          <a:p>
            <a:r>
              <a:rPr lang="en-US" sz="1000" dirty="0" err="1" smtClean="0">
                <a:solidFill>
                  <a:schemeClr val="accent6"/>
                </a:solidFill>
                <a:latin typeface="Gotham Narrow Medium"/>
                <a:cs typeface="Gotham Narrow Medium"/>
              </a:rPr>
              <a:t>E|Scene</a:t>
            </a:r>
            <a:endParaRPr lang="en-US" sz="1000" dirty="0">
              <a:solidFill>
                <a:schemeClr val="accent6"/>
              </a:solidFill>
              <a:latin typeface="Gotham Narrow Medium"/>
              <a:cs typeface="Gotham Narrow Medium"/>
            </a:endParaRPr>
          </a:p>
        </p:txBody>
      </p:sp>
      <p:sp>
        <p:nvSpPr>
          <p:cNvPr id="28" name="Rectangle 27"/>
          <p:cNvSpPr/>
          <p:nvPr/>
        </p:nvSpPr>
        <p:spPr>
          <a:xfrm>
            <a:off x="375071" y="3119401"/>
            <a:ext cx="2051961" cy="441898"/>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LOG|IN</a:t>
            </a:r>
            <a:endParaRPr lang="en-US" sz="1000" dirty="0">
              <a:latin typeface="Gotham Narrow Book"/>
              <a:cs typeface="Gotham Narrow Book"/>
            </a:endParaRPr>
          </a:p>
        </p:txBody>
      </p:sp>
    </p:spTree>
    <p:extLst>
      <p:ext uri="{BB962C8B-B14F-4D97-AF65-F5344CB8AC3E}">
        <p14:creationId xmlns:p14="http://schemas.microsoft.com/office/powerpoint/2010/main" val="36221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2533" y="12234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2" name="Picture 61"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551"/>
            <a:ext cx="6858000" cy="12067507"/>
          </a:xfrm>
          <a:prstGeom prst="rect">
            <a:avLst/>
          </a:prstGeom>
        </p:spPr>
      </p:pic>
      <p:sp>
        <p:nvSpPr>
          <p:cNvPr id="63" name="Rectangle 62"/>
          <p:cNvSpPr/>
          <p:nvPr/>
        </p:nvSpPr>
        <p:spPr>
          <a:xfrm>
            <a:off x="372533" y="1223101"/>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3332028" y="520359"/>
            <a:ext cx="80291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Citizenship</a:t>
            </a:r>
            <a:endParaRPr lang="en-US" sz="1000" dirty="0">
              <a:solidFill>
                <a:srgbClr val="595959"/>
              </a:solidFill>
              <a:latin typeface="Gotham Narrow Medium"/>
              <a:cs typeface="Gotham Narrow Medium"/>
            </a:endParaRPr>
          </a:p>
        </p:txBody>
      </p:sp>
      <p:sp>
        <p:nvSpPr>
          <p:cNvPr id="65" name="TextBox 64"/>
          <p:cNvSpPr txBox="1"/>
          <p:nvPr/>
        </p:nvSpPr>
        <p:spPr>
          <a:xfrm>
            <a:off x="2753089" y="520359"/>
            <a:ext cx="51809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Home</a:t>
            </a:r>
            <a:endParaRPr lang="en-US" sz="1000" dirty="0">
              <a:solidFill>
                <a:srgbClr val="595959"/>
              </a:solidFill>
              <a:latin typeface="Gotham Narrow Medium"/>
              <a:cs typeface="Gotham Narrow Medium"/>
            </a:endParaRPr>
          </a:p>
        </p:txBody>
      </p:sp>
      <p:sp>
        <p:nvSpPr>
          <p:cNvPr id="66" name="TextBox 65"/>
          <p:cNvSpPr txBox="1"/>
          <p:nvPr/>
        </p:nvSpPr>
        <p:spPr>
          <a:xfrm>
            <a:off x="5393196" y="520350"/>
            <a:ext cx="723275" cy="246221"/>
          </a:xfrm>
          <a:prstGeom prst="rect">
            <a:avLst/>
          </a:prstGeom>
          <a:solidFill>
            <a:schemeClr val="bg1"/>
          </a:solidFill>
        </p:spPr>
        <p:txBody>
          <a:bodyPr wrap="none" rtlCol="0">
            <a:spAutoFit/>
          </a:bodyPr>
          <a:lstStyle/>
          <a:p>
            <a:r>
              <a:rPr lang="en-US" sz="1000" dirty="0" smtClean="0">
                <a:solidFill>
                  <a:schemeClr val="accent6"/>
                </a:solidFill>
                <a:latin typeface="Gotham Narrow Medium"/>
                <a:cs typeface="Gotham Narrow Medium"/>
              </a:rPr>
              <a:t>The Team</a:t>
            </a:r>
            <a:endParaRPr lang="en-US" sz="1000" dirty="0">
              <a:solidFill>
                <a:schemeClr val="accent6"/>
              </a:solidFill>
              <a:latin typeface="Gotham Narrow Medium"/>
              <a:cs typeface="Gotham Narrow Medium"/>
            </a:endParaRPr>
          </a:p>
        </p:txBody>
      </p:sp>
      <p:pic>
        <p:nvPicPr>
          <p:cNvPr id="67" name="Picture 66" descr="Screen Shot 2014-08-04 at 10.56.19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6025465"/>
            <a:ext cx="6858000" cy="725241"/>
          </a:xfrm>
          <a:prstGeom prst="rect">
            <a:avLst/>
          </a:prstGeom>
        </p:spPr>
      </p:pic>
      <p:sp>
        <p:nvSpPr>
          <p:cNvPr id="68" name="Rectangle 67"/>
          <p:cNvSpPr/>
          <p:nvPr/>
        </p:nvSpPr>
        <p:spPr>
          <a:xfrm>
            <a:off x="352394" y="1510318"/>
            <a:ext cx="6197006" cy="369332"/>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PROUD TO CALL OURSELVES THE “E|TEAM”</a:t>
            </a:r>
            <a:endParaRPr lang="en-AU" sz="1500" dirty="0">
              <a:latin typeface="Gotham Narrow Light"/>
              <a:cs typeface="Gotham Narrow Light"/>
            </a:endParaRPr>
          </a:p>
        </p:txBody>
      </p:sp>
      <p:sp>
        <p:nvSpPr>
          <p:cNvPr id="71" name="TextBox 70"/>
          <p:cNvSpPr txBox="1"/>
          <p:nvPr/>
        </p:nvSpPr>
        <p:spPr>
          <a:xfrm>
            <a:off x="372533" y="2131245"/>
            <a:ext cx="6299200" cy="663108"/>
          </a:xfrm>
          <a:prstGeom prst="rect">
            <a:avLst/>
          </a:prstGeom>
          <a:solidFill>
            <a:schemeClr val="bg1"/>
          </a:solidFill>
        </p:spPr>
        <p:txBody>
          <a:bodyPr wrap="square" rtlCol="0">
            <a:noAutofit/>
          </a:bodyPr>
          <a:lstStyle/>
          <a:p>
            <a:r>
              <a:rPr lang="en-AU" sz="1200" dirty="0" err="1">
                <a:solidFill>
                  <a:srgbClr val="FF0000"/>
                </a:solidFill>
                <a:latin typeface="Gotham Narrow Book"/>
                <a:cs typeface="Gotham Narrow Book"/>
              </a:rPr>
              <a:t>Entropolis</a:t>
            </a:r>
            <a:r>
              <a:rPr lang="en-AU" sz="1200" dirty="0">
                <a:solidFill>
                  <a:srgbClr val="FF0000"/>
                </a:solidFill>
                <a:latin typeface="Gotham Narrow Book"/>
                <a:cs typeface="Gotham Narrow Book"/>
              </a:rPr>
              <a:t> is a fully curated online ecosystem and powerful private business network for entrepreneurs, providing an enabling environment and fast access to a curated collection of vital resources to help build successful, fast growth businesses in the real world.</a:t>
            </a:r>
          </a:p>
          <a:p>
            <a:r>
              <a:rPr lang="en-AU" sz="1200" dirty="0">
                <a:solidFill>
                  <a:srgbClr val="FF0000"/>
                </a:solidFill>
                <a:latin typeface="Gotham Narrow Book"/>
                <a:cs typeface="Gotham Narrow Book"/>
              </a:rPr>
              <a:t> </a:t>
            </a:r>
          </a:p>
        </p:txBody>
      </p:sp>
      <p:grpSp>
        <p:nvGrpSpPr>
          <p:cNvPr id="2" name="Group 1"/>
          <p:cNvGrpSpPr/>
          <p:nvPr/>
        </p:nvGrpSpPr>
        <p:grpSpPr>
          <a:xfrm>
            <a:off x="372533" y="3537413"/>
            <a:ext cx="6299200" cy="2981036"/>
            <a:chOff x="372533" y="3537413"/>
            <a:chExt cx="6299200" cy="2981036"/>
          </a:xfrm>
        </p:grpSpPr>
        <p:pic>
          <p:nvPicPr>
            <p:cNvPr id="9" name="Picture 8" descr="IMG_4917-2.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72533" y="3537413"/>
              <a:ext cx="2272723" cy="2299130"/>
            </a:xfrm>
            <a:prstGeom prst="rect">
              <a:avLst/>
            </a:prstGeom>
          </p:spPr>
        </p:pic>
        <p:sp>
          <p:nvSpPr>
            <p:cNvPr id="72" name="TextBox 71"/>
            <p:cNvSpPr txBox="1"/>
            <p:nvPr/>
          </p:nvSpPr>
          <p:spPr>
            <a:xfrm>
              <a:off x="2773861" y="3537413"/>
              <a:ext cx="1498600" cy="598528"/>
            </a:xfrm>
            <a:prstGeom prst="rect">
              <a:avLst/>
            </a:prstGeom>
            <a:solidFill>
              <a:schemeClr val="bg1"/>
            </a:solidFill>
          </p:spPr>
          <p:txBody>
            <a:bodyPr wrap="square" rtlCol="0">
              <a:noAutofit/>
            </a:bodyPr>
            <a:lstStyle/>
            <a:p>
              <a:r>
                <a:rPr lang="en-AU" sz="1200" dirty="0" smtClean="0">
                  <a:solidFill>
                    <a:schemeClr val="accent6"/>
                  </a:solidFill>
                  <a:latin typeface="Gotham Narrow Book"/>
                  <a:cs typeface="Gotham Narrow Book"/>
                </a:rPr>
                <a:t>TANIA PRICE</a:t>
              </a:r>
            </a:p>
            <a:p>
              <a:r>
                <a:rPr lang="en-AU" sz="1100" dirty="0" smtClean="0">
                  <a:solidFill>
                    <a:schemeClr val="accent6"/>
                  </a:solidFill>
                  <a:latin typeface="Gotham Narrow Book"/>
                  <a:cs typeface="Gotham Narrow Book"/>
                </a:rPr>
                <a:t>Founder and CEO</a:t>
              </a:r>
              <a:endParaRPr lang="en-AU" sz="1200" dirty="0">
                <a:solidFill>
                  <a:schemeClr val="tx1">
                    <a:lumMod val="75000"/>
                    <a:lumOff val="25000"/>
                  </a:schemeClr>
                </a:solidFill>
                <a:latin typeface="Gotham Narrow Light"/>
                <a:cs typeface="Gotham Narrow Light"/>
              </a:endParaRPr>
            </a:p>
          </p:txBody>
        </p:sp>
        <p:sp>
          <p:nvSpPr>
            <p:cNvPr id="73" name="TextBox 72"/>
            <p:cNvSpPr txBox="1"/>
            <p:nvPr/>
          </p:nvSpPr>
          <p:spPr>
            <a:xfrm>
              <a:off x="4272461" y="3537413"/>
              <a:ext cx="2399272" cy="2833728"/>
            </a:xfrm>
            <a:prstGeom prst="rect">
              <a:avLst/>
            </a:prstGeom>
            <a:solidFill>
              <a:schemeClr val="bg1"/>
            </a:solidFill>
          </p:spPr>
          <p:txBody>
            <a:bodyPr wrap="square" rtlCol="0">
              <a:noAutofit/>
            </a:bodyPr>
            <a:lstStyle/>
            <a:p>
              <a:pPr>
                <a:spcBef>
                  <a:spcPts val="600"/>
                </a:spcBef>
              </a:pPr>
              <a:r>
                <a:rPr lang="en-AU" sz="800" dirty="0" smtClean="0">
                  <a:solidFill>
                    <a:srgbClr val="404040"/>
                  </a:solidFill>
                  <a:latin typeface="Gotham Narrow Book"/>
                  <a:cs typeface="Gotham Narrow Book"/>
                </a:rPr>
                <a:t>ENTREPRENEUR | STRATEGIC BRANDING AND COMMUNICATIONS EXECUTIVE | IDEAS ARCHITECT | BUSINESS DIRECTOR | INVESTOR</a:t>
              </a:r>
            </a:p>
            <a:p>
              <a:pPr>
                <a:spcBef>
                  <a:spcPts val="600"/>
                </a:spcBef>
              </a:pPr>
              <a:r>
                <a:rPr lang="en-AU" sz="800" dirty="0" smtClean="0">
                  <a:solidFill>
                    <a:srgbClr val="404040"/>
                  </a:solidFill>
                  <a:latin typeface="Gotham Narrow Light"/>
                  <a:cs typeface="Gotham Narrow Light"/>
                </a:rPr>
                <a:t>Possessing a rare combination of strategic and creative vision, commercial acumen, management and leadership expertise, Tania is passionate about applying her corporate and entrepreneurial experience to support and foster entrepreneurship on a global scale.</a:t>
              </a:r>
            </a:p>
            <a:p>
              <a:pPr>
                <a:spcBef>
                  <a:spcPts val="600"/>
                </a:spcBef>
              </a:pPr>
              <a:r>
                <a:rPr lang="en-US" sz="800" dirty="0" smtClean="0">
                  <a:solidFill>
                    <a:srgbClr val="404040"/>
                  </a:solidFill>
                  <a:latin typeface="Gotham Narrow Light"/>
                  <a:cs typeface="Gotham Narrow Light"/>
                </a:rPr>
                <a:t>Tania’s experiences have given her unique insight on business ecosystems, and led her to identify gaps in the quality, value and accessibility of advice and advisory services that are on offer for entrepreneurs. </a:t>
              </a:r>
              <a:endParaRPr lang="en-AU" sz="800" dirty="0" smtClean="0">
                <a:solidFill>
                  <a:srgbClr val="404040"/>
                </a:solidFill>
                <a:latin typeface="Gotham Narrow Light"/>
                <a:cs typeface="Gotham Narrow Light"/>
              </a:endParaRPr>
            </a:p>
            <a:p>
              <a:pPr>
                <a:spcBef>
                  <a:spcPts val="600"/>
                </a:spcBef>
              </a:pPr>
              <a:r>
                <a:rPr lang="en-AU" sz="800" dirty="0" smtClean="0">
                  <a:solidFill>
                    <a:srgbClr val="404040"/>
                  </a:solidFill>
                  <a:latin typeface="Gotham Narrow Light"/>
                  <a:cs typeface="Gotham Narrow Light"/>
                </a:rPr>
                <a:t>With the launch of </a:t>
              </a:r>
              <a:r>
                <a:rPr lang="en-AU" sz="800" dirty="0" err="1" smtClean="0">
                  <a:solidFill>
                    <a:srgbClr val="404040"/>
                  </a:solidFill>
                  <a:latin typeface="Gotham Narrow Light"/>
                  <a:cs typeface="Gotham Narrow Light"/>
                </a:rPr>
                <a:t>Entropolis</a:t>
              </a:r>
              <a:r>
                <a:rPr lang="en-AU" sz="800" dirty="0" smtClean="0">
                  <a:solidFill>
                    <a:srgbClr val="404040"/>
                  </a:solidFill>
                  <a:latin typeface="Gotham Narrow Light"/>
                  <a:cs typeface="Gotham Narrow Light"/>
                </a:rPr>
                <a:t>, she aims to harness the power of technology to bring together entrepreneurs, entrepreneurship experts and advisors who will network, share wisdom, create teams and collaborate to build the next generation of game changing, peak performance and investment attractive businesses.</a:t>
              </a:r>
            </a:p>
          </p:txBody>
        </p:sp>
        <p:cxnSp>
          <p:nvCxnSpPr>
            <p:cNvPr id="12" name="Straight Connector 11"/>
            <p:cNvCxnSpPr/>
            <p:nvPr/>
          </p:nvCxnSpPr>
          <p:spPr>
            <a:xfrm>
              <a:off x="4196261" y="3537413"/>
              <a:ext cx="24827" cy="2981036"/>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52394" y="7039903"/>
            <a:ext cx="6319339" cy="2414627"/>
            <a:chOff x="352394" y="6512926"/>
            <a:chExt cx="6319339" cy="2414627"/>
          </a:xfrm>
        </p:grpSpPr>
        <p:sp>
          <p:nvSpPr>
            <p:cNvPr id="10" name="Rectangle 9"/>
            <p:cNvSpPr/>
            <p:nvPr/>
          </p:nvSpPr>
          <p:spPr>
            <a:xfrm>
              <a:off x="352394" y="6512926"/>
              <a:ext cx="2292862" cy="2299130"/>
            </a:xfrm>
            <a:prstGeom prst="rect">
              <a:avLst/>
            </a:prstGeom>
            <a:solidFill>
              <a:srgbClr val="404040"/>
            </a:solidFill>
            <a:ln>
              <a:solidFill>
                <a:srgbClr val="40404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MYSTERIOUS </a:t>
              </a:r>
            </a:p>
            <a:p>
              <a:pPr algn="ctr"/>
              <a:r>
                <a:rPr lang="en-US" dirty="0" smtClean="0"/>
                <a:t>TECH GUY</a:t>
              </a:r>
              <a:endParaRPr lang="en-US" dirty="0"/>
            </a:p>
          </p:txBody>
        </p:sp>
        <p:sp>
          <p:nvSpPr>
            <p:cNvPr id="74" name="TextBox 73"/>
            <p:cNvSpPr txBox="1"/>
            <p:nvPr/>
          </p:nvSpPr>
          <p:spPr>
            <a:xfrm>
              <a:off x="2773861" y="6512926"/>
              <a:ext cx="1498600" cy="2414627"/>
            </a:xfrm>
            <a:prstGeom prst="rect">
              <a:avLst/>
            </a:prstGeom>
            <a:solidFill>
              <a:schemeClr val="bg1"/>
            </a:solidFill>
          </p:spPr>
          <p:txBody>
            <a:bodyPr wrap="square" rtlCol="0">
              <a:noAutofit/>
            </a:bodyPr>
            <a:lstStyle/>
            <a:p>
              <a:r>
                <a:rPr lang="en-AU" sz="1200" dirty="0" smtClean="0">
                  <a:solidFill>
                    <a:schemeClr val="accent6"/>
                  </a:solidFill>
                  <a:latin typeface="Gotham Narrow Book"/>
                  <a:cs typeface="Gotham Narrow Book"/>
                </a:rPr>
                <a:t>MARC RAGSDALE</a:t>
              </a:r>
            </a:p>
            <a:p>
              <a:r>
                <a:rPr lang="en-AU" sz="1100" dirty="0" smtClean="0">
                  <a:solidFill>
                    <a:schemeClr val="accent6"/>
                  </a:solidFill>
                  <a:latin typeface="Gotham Narrow Book"/>
                  <a:cs typeface="Gotham Narrow Book"/>
                </a:rPr>
                <a:t>Partner and Mysterious Tech Guy</a:t>
              </a:r>
              <a:endParaRPr lang="en-AU" sz="1100" dirty="0">
                <a:solidFill>
                  <a:schemeClr val="tx1">
                    <a:lumMod val="75000"/>
                    <a:lumOff val="25000"/>
                  </a:schemeClr>
                </a:solidFill>
                <a:latin typeface="Gotham Narrow Light"/>
                <a:cs typeface="Gotham Narrow Light"/>
              </a:endParaRPr>
            </a:p>
            <a:p>
              <a:endParaRPr lang="en-AU" sz="1000" dirty="0" smtClean="0">
                <a:solidFill>
                  <a:schemeClr val="bg1">
                    <a:lumMod val="65000"/>
                  </a:schemeClr>
                </a:solidFill>
              </a:endParaRPr>
            </a:p>
          </p:txBody>
        </p:sp>
        <p:sp>
          <p:nvSpPr>
            <p:cNvPr id="75" name="TextBox 74"/>
            <p:cNvSpPr txBox="1"/>
            <p:nvPr/>
          </p:nvSpPr>
          <p:spPr>
            <a:xfrm>
              <a:off x="4272461" y="6512926"/>
              <a:ext cx="2399272" cy="2299130"/>
            </a:xfrm>
            <a:prstGeom prst="rect">
              <a:avLst/>
            </a:prstGeom>
            <a:solidFill>
              <a:schemeClr val="bg1"/>
            </a:solidFill>
          </p:spPr>
          <p:txBody>
            <a:bodyPr wrap="square" rtlCol="0">
              <a:noAutofit/>
            </a:bodyPr>
            <a:lstStyle/>
            <a:p>
              <a:pPr>
                <a:spcBef>
                  <a:spcPts val="600"/>
                </a:spcBef>
              </a:pPr>
              <a:r>
                <a:rPr lang="en-AU" sz="800" dirty="0" smtClean="0">
                  <a:solidFill>
                    <a:srgbClr val="404040"/>
                  </a:solidFill>
                  <a:latin typeface="Gotham Narrow Book"/>
                  <a:cs typeface="Gotham Narrow Book"/>
                </a:rPr>
                <a:t>LIFELONG ENTREPRENEUR | INTERNATIONAL BUSINESS AND TECHNOLOGY CONSULTANT | FUTURE THINKER | NEW DIGITAL TECHNOLOGY INVENTOR</a:t>
              </a:r>
            </a:p>
            <a:p>
              <a:pPr>
                <a:spcBef>
                  <a:spcPts val="600"/>
                </a:spcBef>
              </a:pPr>
              <a:r>
                <a:rPr lang="en-US" sz="800" dirty="0" smtClean="0">
                  <a:solidFill>
                    <a:srgbClr val="404040"/>
                  </a:solidFill>
                  <a:latin typeface="Gotham Narrow Light"/>
                  <a:cs typeface="Gotham Narrow Light"/>
                </a:rPr>
                <a:t>Marc brings to </a:t>
              </a:r>
              <a:r>
                <a:rPr lang="en-US" sz="800" dirty="0" err="1" smtClean="0">
                  <a:solidFill>
                    <a:srgbClr val="404040"/>
                  </a:solidFill>
                  <a:latin typeface="Gotham Narrow Light"/>
                  <a:cs typeface="Gotham Narrow Light"/>
                </a:rPr>
                <a:t>Entropolis</a:t>
              </a:r>
              <a:r>
                <a:rPr lang="en-US" sz="800" dirty="0" smtClean="0">
                  <a:solidFill>
                    <a:srgbClr val="404040"/>
                  </a:solidFill>
                  <a:latin typeface="Gotham Narrow Light"/>
                  <a:cs typeface="Gotham Narrow Light"/>
                </a:rPr>
                <a:t> extensive experience in both open source and proprietary technologies, assisting venture-funded startup companies define and execute their technology requirements, and executing technology projects of all types and </a:t>
              </a:r>
              <a:r>
                <a:rPr lang="en-US" sz="800" dirty="0" err="1" smtClean="0">
                  <a:solidFill>
                    <a:srgbClr val="404040"/>
                  </a:solidFill>
                  <a:latin typeface="Gotham Narrow Light"/>
                  <a:cs typeface="Gotham Narrow Light"/>
                </a:rPr>
                <a:t>specialities</a:t>
              </a:r>
              <a:r>
                <a:rPr lang="en-US" sz="800" dirty="0" smtClean="0">
                  <a:solidFill>
                    <a:srgbClr val="404040"/>
                  </a:solidFill>
                  <a:latin typeface="Gotham Narrow Light"/>
                  <a:cs typeface="Gotham Narrow Light"/>
                </a:rPr>
                <a:t>.</a:t>
              </a:r>
            </a:p>
            <a:p>
              <a:pPr>
                <a:spcBef>
                  <a:spcPts val="600"/>
                </a:spcBef>
              </a:pPr>
              <a:r>
                <a:rPr lang="en-US" sz="800" dirty="0" smtClean="0">
                  <a:solidFill>
                    <a:srgbClr val="404040"/>
                  </a:solidFill>
                  <a:latin typeface="Gotham Narrow Light"/>
                  <a:cs typeface="Gotham Narrow Light"/>
                </a:rPr>
                <a:t>His background in coding and substantial experience in system analysis and architecture, combined with a clear understanding of business strategy, processes and objectives has proved invaluable in his collaboration with Tania to architect the large scale </a:t>
              </a:r>
              <a:r>
                <a:rPr lang="en-US" sz="800" dirty="0" err="1" smtClean="0">
                  <a:solidFill>
                    <a:srgbClr val="404040"/>
                  </a:solidFill>
                  <a:latin typeface="Gotham Narrow Light"/>
                  <a:cs typeface="Gotham Narrow Light"/>
                </a:rPr>
                <a:t>Entropolis</a:t>
              </a:r>
              <a:r>
                <a:rPr lang="en-US" sz="800" dirty="0" smtClean="0">
                  <a:solidFill>
                    <a:srgbClr val="404040"/>
                  </a:solidFill>
                  <a:latin typeface="Gotham Narrow Light"/>
                  <a:cs typeface="Gotham Narrow Light"/>
                </a:rPr>
                <a:t> platform.</a:t>
              </a:r>
              <a:endParaRPr lang="en-US" sz="800" dirty="0">
                <a:solidFill>
                  <a:srgbClr val="404040"/>
                </a:solidFill>
                <a:latin typeface="Gotham Narrow Light"/>
                <a:cs typeface="Gotham Narrow Light"/>
              </a:endParaRPr>
            </a:p>
          </p:txBody>
        </p:sp>
        <p:cxnSp>
          <p:nvCxnSpPr>
            <p:cNvPr id="76" name="Straight Connector 75"/>
            <p:cNvCxnSpPr/>
            <p:nvPr/>
          </p:nvCxnSpPr>
          <p:spPr>
            <a:xfrm>
              <a:off x="4196261" y="6512926"/>
              <a:ext cx="0" cy="2299129"/>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372533" y="10123292"/>
            <a:ext cx="6279061" cy="2732128"/>
            <a:chOff x="372533" y="9078326"/>
            <a:chExt cx="6279061" cy="2732128"/>
          </a:xfrm>
        </p:grpSpPr>
        <p:pic>
          <p:nvPicPr>
            <p:cNvPr id="5" name="Picture 4" descr="IMG_4980-2.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72533" y="9078326"/>
              <a:ext cx="2298638" cy="2299130"/>
            </a:xfrm>
            <a:prstGeom prst="rect">
              <a:avLst/>
            </a:prstGeom>
          </p:spPr>
        </p:pic>
        <p:sp>
          <p:nvSpPr>
            <p:cNvPr id="77" name="TextBox 76"/>
            <p:cNvSpPr txBox="1"/>
            <p:nvPr/>
          </p:nvSpPr>
          <p:spPr>
            <a:xfrm>
              <a:off x="2753722" y="9078326"/>
              <a:ext cx="1498600" cy="2414627"/>
            </a:xfrm>
            <a:prstGeom prst="rect">
              <a:avLst/>
            </a:prstGeom>
            <a:solidFill>
              <a:schemeClr val="bg1"/>
            </a:solidFill>
          </p:spPr>
          <p:txBody>
            <a:bodyPr wrap="square" rtlCol="0">
              <a:noAutofit/>
            </a:bodyPr>
            <a:lstStyle/>
            <a:p>
              <a:r>
                <a:rPr lang="en-AU" sz="1200" dirty="0" smtClean="0">
                  <a:solidFill>
                    <a:schemeClr val="accent6"/>
                  </a:solidFill>
                  <a:latin typeface="Gotham Narrow Book"/>
                  <a:cs typeface="Gotham Narrow Book"/>
                </a:rPr>
                <a:t>TRENNA PROBERT</a:t>
              </a:r>
            </a:p>
            <a:p>
              <a:r>
                <a:rPr lang="en-AU" sz="1100" dirty="0" smtClean="0">
                  <a:solidFill>
                    <a:schemeClr val="accent6"/>
                  </a:solidFill>
                  <a:latin typeface="Gotham Narrow Book"/>
                  <a:cs typeface="Gotham Narrow Book"/>
                </a:rPr>
                <a:t>Strategy and Business Director</a:t>
              </a:r>
              <a:endParaRPr lang="en-AU" sz="1100" dirty="0">
                <a:solidFill>
                  <a:schemeClr val="tx1">
                    <a:lumMod val="75000"/>
                    <a:lumOff val="25000"/>
                  </a:schemeClr>
                </a:solidFill>
                <a:latin typeface="Gotham Narrow Light"/>
                <a:cs typeface="Gotham Narrow Light"/>
              </a:endParaRPr>
            </a:p>
          </p:txBody>
        </p:sp>
        <p:sp>
          <p:nvSpPr>
            <p:cNvPr id="78" name="TextBox 77"/>
            <p:cNvSpPr txBox="1"/>
            <p:nvPr/>
          </p:nvSpPr>
          <p:spPr>
            <a:xfrm>
              <a:off x="4252322" y="9078326"/>
              <a:ext cx="2399272" cy="2732128"/>
            </a:xfrm>
            <a:prstGeom prst="rect">
              <a:avLst/>
            </a:prstGeom>
            <a:solidFill>
              <a:schemeClr val="bg1"/>
            </a:solidFill>
          </p:spPr>
          <p:txBody>
            <a:bodyPr wrap="square" rtlCol="0">
              <a:noAutofit/>
            </a:bodyPr>
            <a:lstStyle/>
            <a:p>
              <a:r>
                <a:rPr lang="en-AU" sz="1000" dirty="0" smtClean="0">
                  <a:solidFill>
                    <a:srgbClr val="404040"/>
                  </a:solidFill>
                </a:rPr>
                <a:t>ENTREPRENEUR | BUSINESS STRATEGIST | CORPORATE ADVISER | INVESTOR | BUSINESS DIRECTOR</a:t>
              </a:r>
            </a:p>
            <a:p>
              <a:r>
                <a:rPr lang="en-AU" sz="800" dirty="0" err="1" smtClean="0">
                  <a:solidFill>
                    <a:srgbClr val="404040"/>
                  </a:solidFill>
                  <a:latin typeface="Gotham Narrow Light"/>
                  <a:cs typeface="Gotham Narrow Light"/>
                </a:rPr>
                <a:t>Trenna</a:t>
              </a:r>
              <a:r>
                <a:rPr lang="en-AU" sz="800" dirty="0" smtClean="0">
                  <a:solidFill>
                    <a:srgbClr val="404040"/>
                  </a:solidFill>
                  <a:latin typeface="Gotham Narrow Light"/>
                  <a:cs typeface="Gotham Narrow Light"/>
                </a:rPr>
                <a:t> is a strategic thinker who leverages her innate creative ability with proven commercial skills to deliver innovative solutions to business problems. Bringing together more than twenty years’ experience working with start-ups, small businesses and in multi-national corporations, </a:t>
              </a:r>
              <a:r>
                <a:rPr lang="en-AU" sz="800" dirty="0" err="1" smtClean="0">
                  <a:solidFill>
                    <a:srgbClr val="404040"/>
                  </a:solidFill>
                  <a:latin typeface="Gotham Narrow Light"/>
                  <a:cs typeface="Gotham Narrow Light"/>
                </a:rPr>
                <a:t>Trenna</a:t>
              </a:r>
              <a:r>
                <a:rPr lang="en-AU" sz="800" dirty="0" smtClean="0">
                  <a:solidFill>
                    <a:srgbClr val="404040"/>
                  </a:solidFill>
                  <a:latin typeface="Gotham Narrow Light"/>
                  <a:cs typeface="Gotham Narrow Light"/>
                </a:rPr>
                <a:t> has a unique perspective on the challenges and opportunities companies face. She seeks to add value by maximising revenue potential and minimising revenue risk. </a:t>
              </a:r>
            </a:p>
            <a:p>
              <a:endParaRPr lang="en-AU" sz="800" dirty="0" smtClean="0">
                <a:solidFill>
                  <a:srgbClr val="404040"/>
                </a:solidFill>
                <a:latin typeface="Gotham Narrow Light"/>
                <a:cs typeface="Gotham Narrow Light"/>
              </a:endParaRPr>
            </a:p>
            <a:p>
              <a:r>
                <a:rPr lang="en-AU" sz="800" dirty="0" err="1" smtClean="0">
                  <a:solidFill>
                    <a:srgbClr val="404040"/>
                  </a:solidFill>
                  <a:latin typeface="Gotham Narrow Light"/>
                  <a:cs typeface="Gotham Narrow Light"/>
                </a:rPr>
                <a:t>Trenna</a:t>
              </a:r>
              <a:r>
                <a:rPr lang="en-AU" sz="800" dirty="0" smtClean="0">
                  <a:solidFill>
                    <a:srgbClr val="404040"/>
                  </a:solidFill>
                  <a:latin typeface="Gotham Narrow Light"/>
                  <a:cs typeface="Gotham Narrow Light"/>
                </a:rPr>
                <a:t> has spent the last few years focusing on leveraging her corporate financial services and consulting experience within the start-up community.  Specifically she applies her experience developing client focused, commercially honed go-to-market strategies and raising capital from high net worth and institutional markets. </a:t>
              </a:r>
              <a:endParaRPr lang="en-AU" sz="800" dirty="0">
                <a:solidFill>
                  <a:srgbClr val="404040"/>
                </a:solidFill>
                <a:latin typeface="Gotham Narrow Light"/>
                <a:cs typeface="Gotham Narrow Light"/>
              </a:endParaRPr>
            </a:p>
          </p:txBody>
        </p:sp>
        <p:cxnSp>
          <p:nvCxnSpPr>
            <p:cNvPr id="79" name="Straight Connector 78"/>
            <p:cNvCxnSpPr/>
            <p:nvPr/>
          </p:nvCxnSpPr>
          <p:spPr>
            <a:xfrm>
              <a:off x="4176122" y="9078326"/>
              <a:ext cx="0" cy="2732128"/>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352394" y="13524181"/>
            <a:ext cx="6294055" cy="2414627"/>
            <a:chOff x="377678" y="11606051"/>
            <a:chExt cx="6294055" cy="2414627"/>
          </a:xfrm>
        </p:grpSpPr>
        <p:pic>
          <p:nvPicPr>
            <p:cNvPr id="3" name="Picture 2" descr="IMG_4821-2.jp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77678" y="11606051"/>
              <a:ext cx="2293493" cy="2299130"/>
            </a:xfrm>
            <a:prstGeom prst="rect">
              <a:avLst/>
            </a:prstGeom>
          </p:spPr>
        </p:pic>
        <p:sp>
          <p:nvSpPr>
            <p:cNvPr id="80" name="TextBox 79"/>
            <p:cNvSpPr txBox="1"/>
            <p:nvPr/>
          </p:nvSpPr>
          <p:spPr>
            <a:xfrm>
              <a:off x="2773861" y="11606051"/>
              <a:ext cx="1498600" cy="2414627"/>
            </a:xfrm>
            <a:prstGeom prst="rect">
              <a:avLst/>
            </a:prstGeom>
            <a:solidFill>
              <a:schemeClr val="bg1"/>
            </a:solidFill>
          </p:spPr>
          <p:txBody>
            <a:bodyPr wrap="square" rtlCol="0">
              <a:noAutofit/>
            </a:bodyPr>
            <a:lstStyle/>
            <a:p>
              <a:r>
                <a:rPr lang="en-AU" sz="1200" dirty="0" smtClean="0">
                  <a:solidFill>
                    <a:schemeClr val="accent6"/>
                  </a:solidFill>
                  <a:latin typeface="Gotham Narrow Book"/>
                  <a:cs typeface="Gotham Narrow Book"/>
                </a:rPr>
                <a:t>ABBE BARNES</a:t>
              </a:r>
            </a:p>
            <a:p>
              <a:r>
                <a:rPr lang="en-AU" sz="1100" dirty="0" smtClean="0">
                  <a:solidFill>
                    <a:schemeClr val="accent6"/>
                  </a:solidFill>
                  <a:latin typeface="Gotham Narrow Book"/>
                  <a:cs typeface="Gotham Narrow Book"/>
                </a:rPr>
                <a:t>Entrepreneur Community Manager</a:t>
              </a:r>
              <a:endParaRPr lang="en-AU" sz="1100" dirty="0">
                <a:solidFill>
                  <a:schemeClr val="tx1">
                    <a:lumMod val="75000"/>
                    <a:lumOff val="25000"/>
                  </a:schemeClr>
                </a:solidFill>
                <a:latin typeface="Gotham Narrow Light"/>
                <a:cs typeface="Gotham Narrow Light"/>
              </a:endParaRPr>
            </a:p>
            <a:p>
              <a:pPr>
                <a:spcBef>
                  <a:spcPts val="600"/>
                </a:spcBef>
              </a:pPr>
              <a:r>
                <a:rPr lang="en-US" sz="1000" dirty="0" smtClean="0">
                  <a:latin typeface="Gotham Narrow Light"/>
                  <a:cs typeface="Gotham Narrow Light"/>
                </a:rPr>
                <a:t>. </a:t>
              </a:r>
              <a:endParaRPr lang="en-US" sz="1000" dirty="0">
                <a:latin typeface="Gotham Narrow Light"/>
                <a:cs typeface="Gotham Narrow Light"/>
              </a:endParaRPr>
            </a:p>
          </p:txBody>
        </p:sp>
        <p:sp>
          <p:nvSpPr>
            <p:cNvPr id="81" name="TextBox 80"/>
            <p:cNvSpPr txBox="1"/>
            <p:nvPr/>
          </p:nvSpPr>
          <p:spPr>
            <a:xfrm>
              <a:off x="4272461" y="11606051"/>
              <a:ext cx="2399272" cy="1918130"/>
            </a:xfrm>
            <a:prstGeom prst="rect">
              <a:avLst/>
            </a:prstGeom>
            <a:solidFill>
              <a:schemeClr val="bg1"/>
            </a:solidFill>
          </p:spPr>
          <p:txBody>
            <a:bodyPr wrap="square" rtlCol="0">
              <a:noAutofit/>
            </a:bodyPr>
            <a:lstStyle/>
            <a:p>
              <a:pPr>
                <a:spcBef>
                  <a:spcPts val="600"/>
                </a:spcBef>
              </a:pPr>
              <a:r>
                <a:rPr lang="en-US" sz="800" dirty="0" smtClean="0">
                  <a:latin typeface="Gotham Narrow Light"/>
                  <a:cs typeface="Gotham Narrow Light"/>
                </a:rPr>
                <a:t>Marc brings to </a:t>
              </a:r>
              <a:r>
                <a:rPr lang="en-US" sz="800" dirty="0" err="1" smtClean="0">
                  <a:solidFill>
                    <a:srgbClr val="404040"/>
                  </a:solidFill>
                  <a:latin typeface="Gotham Narrow Light"/>
                  <a:cs typeface="Gotham Narrow Light"/>
                </a:rPr>
                <a:t>Entropolis</a:t>
              </a:r>
              <a:r>
                <a:rPr lang="en-US" sz="800" dirty="0" smtClean="0">
                  <a:latin typeface="Gotham Narrow Light"/>
                  <a:cs typeface="Gotham Narrow Light"/>
                </a:rPr>
                <a:t> extensive experience in both open source and proprietary technologies, assisting venture-funded startup companies define and execute their technology requirements, and executing technology projects of all types and </a:t>
              </a:r>
              <a:r>
                <a:rPr lang="en-US" sz="800" dirty="0" err="1" smtClean="0">
                  <a:latin typeface="Gotham Narrow Light"/>
                  <a:cs typeface="Gotham Narrow Light"/>
                </a:rPr>
                <a:t>specialities</a:t>
              </a:r>
              <a:r>
                <a:rPr lang="en-US" sz="800" dirty="0" smtClean="0">
                  <a:latin typeface="Gotham Narrow Light"/>
                  <a:cs typeface="Gotham Narrow Light"/>
                </a:rPr>
                <a:t>.</a:t>
              </a:r>
            </a:p>
            <a:p>
              <a:pPr>
                <a:spcBef>
                  <a:spcPts val="600"/>
                </a:spcBef>
              </a:pPr>
              <a:r>
                <a:rPr lang="en-US" sz="800" dirty="0" smtClean="0">
                  <a:latin typeface="Gotham Narrow Light"/>
                  <a:cs typeface="Gotham Narrow Light"/>
                </a:rPr>
                <a:t>His background in coding and substantial experience in system analysis and architecture, combined with a clear understanding of business strategy, processes and objectives has proved invaluable in his collaboration with Tania to architect the large scale </a:t>
              </a:r>
              <a:r>
                <a:rPr lang="en-US" sz="800" dirty="0" err="1" smtClean="0">
                  <a:latin typeface="Gotham Narrow Light"/>
                  <a:cs typeface="Gotham Narrow Light"/>
                </a:rPr>
                <a:t>Entropolis</a:t>
              </a:r>
              <a:r>
                <a:rPr lang="en-US" sz="800" dirty="0" smtClean="0">
                  <a:latin typeface="Gotham Narrow Light"/>
                  <a:cs typeface="Gotham Narrow Light"/>
                </a:rPr>
                <a:t> platform.</a:t>
              </a:r>
              <a:endParaRPr lang="en-US" sz="800" dirty="0">
                <a:latin typeface="Gotham Narrow Light"/>
                <a:cs typeface="Gotham Narrow Light"/>
              </a:endParaRPr>
            </a:p>
          </p:txBody>
        </p:sp>
        <p:cxnSp>
          <p:nvCxnSpPr>
            <p:cNvPr id="82" name="Straight Connector 81"/>
            <p:cNvCxnSpPr/>
            <p:nvPr/>
          </p:nvCxnSpPr>
          <p:spPr>
            <a:xfrm>
              <a:off x="4196261" y="11606051"/>
              <a:ext cx="0" cy="2299129"/>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7645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8-04 at 10.56.19 AM.pn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9883"/>
            <a:ext cx="6858000" cy="12067507"/>
          </a:xfrm>
          <a:prstGeom prst="rect">
            <a:avLst/>
          </a:prstGeom>
        </p:spPr>
      </p:pic>
      <p:sp>
        <p:nvSpPr>
          <p:cNvPr id="7" name="Rectangle 6"/>
          <p:cNvSpPr/>
          <p:nvPr/>
        </p:nvSpPr>
        <p:spPr>
          <a:xfrm>
            <a:off x="372533" y="1223433"/>
            <a:ext cx="6299200" cy="1153251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75071" y="1787992"/>
            <a:ext cx="6299200" cy="663108"/>
          </a:xfrm>
          <a:prstGeom prst="rect">
            <a:avLst/>
          </a:prstGeom>
          <a:solidFill>
            <a:schemeClr val="bg1"/>
          </a:solidFill>
        </p:spPr>
        <p:txBody>
          <a:bodyPr wrap="square" rtlCol="0">
            <a:noAutofit/>
          </a:bodyPr>
          <a:lstStyle/>
          <a:p>
            <a:r>
              <a:rPr lang="en-AU" sz="1200" dirty="0" err="1">
                <a:solidFill>
                  <a:srgbClr val="FF0000"/>
                </a:solidFill>
                <a:latin typeface="Gotham Narrow Book"/>
                <a:cs typeface="Gotham Narrow Book"/>
              </a:rPr>
              <a:t>Entropolis</a:t>
            </a:r>
            <a:r>
              <a:rPr lang="en-AU" sz="1200" dirty="0">
                <a:solidFill>
                  <a:srgbClr val="FF0000"/>
                </a:solidFill>
                <a:latin typeface="Gotham Narrow Book"/>
                <a:cs typeface="Gotham Narrow Book"/>
              </a:rPr>
              <a:t> is a fully curated online ecosystem and powerful private business network for entrepreneurs, providing an enabling environment and fast access to a curated collection of vital resources to help build successful, fast growth businesses in the real world.</a:t>
            </a:r>
          </a:p>
          <a:p>
            <a:r>
              <a:rPr lang="en-AU" sz="1200" dirty="0">
                <a:solidFill>
                  <a:srgbClr val="FF0000"/>
                </a:solidFill>
                <a:latin typeface="Gotham Narrow Book"/>
                <a:cs typeface="Gotham Narrow Book"/>
              </a:rPr>
              <a:t> </a:t>
            </a:r>
          </a:p>
        </p:txBody>
      </p:sp>
      <p:sp>
        <p:nvSpPr>
          <p:cNvPr id="49" name="Rectangle 48"/>
          <p:cNvSpPr/>
          <p:nvPr/>
        </p:nvSpPr>
        <p:spPr>
          <a:xfrm>
            <a:off x="375071" y="1273277"/>
            <a:ext cx="6197006" cy="369332"/>
          </a:xfrm>
          <a:prstGeom prst="rect">
            <a:avLst/>
          </a:prstGeom>
        </p:spPr>
        <p:txBody>
          <a:bodyPr wrap="square">
            <a:spAutoFit/>
          </a:bodyPr>
          <a:lstStyle/>
          <a:p>
            <a:pPr>
              <a:spcBef>
                <a:spcPts val="600"/>
              </a:spcBef>
            </a:pPr>
            <a:r>
              <a:rPr lang="en-US" dirty="0" smtClean="0">
                <a:solidFill>
                  <a:schemeClr val="accent6"/>
                </a:solidFill>
                <a:latin typeface="Gotham Narrow Book"/>
                <a:cs typeface="Gotham Narrow Book"/>
              </a:rPr>
              <a:t>GET IN TOUCH</a:t>
            </a:r>
            <a:endParaRPr lang="en-AU" sz="1500" dirty="0">
              <a:latin typeface="Gotham Narrow Light"/>
              <a:cs typeface="Gotham Narrow Light"/>
            </a:endParaRPr>
          </a:p>
        </p:txBody>
      </p:sp>
      <p:sp>
        <p:nvSpPr>
          <p:cNvPr id="51" name="TextBox 50"/>
          <p:cNvSpPr txBox="1"/>
          <p:nvPr/>
        </p:nvSpPr>
        <p:spPr>
          <a:xfrm>
            <a:off x="3332028" y="520691"/>
            <a:ext cx="80291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Citizenship</a:t>
            </a:r>
            <a:endParaRPr lang="en-US" sz="1000" dirty="0">
              <a:solidFill>
                <a:srgbClr val="595959"/>
              </a:solidFill>
              <a:latin typeface="Gotham Narrow Medium"/>
              <a:cs typeface="Gotham Narrow Medium"/>
            </a:endParaRPr>
          </a:p>
        </p:txBody>
      </p:sp>
      <p:sp>
        <p:nvSpPr>
          <p:cNvPr id="52" name="TextBox 51"/>
          <p:cNvSpPr txBox="1"/>
          <p:nvPr/>
        </p:nvSpPr>
        <p:spPr>
          <a:xfrm>
            <a:off x="2753089" y="520691"/>
            <a:ext cx="518091" cy="246221"/>
          </a:xfrm>
          <a:prstGeom prst="rect">
            <a:avLst/>
          </a:prstGeom>
          <a:solidFill>
            <a:schemeClr val="bg1"/>
          </a:solidFill>
        </p:spPr>
        <p:txBody>
          <a:bodyPr wrap="none" rtlCol="0">
            <a:spAutoFit/>
          </a:bodyPr>
          <a:lstStyle/>
          <a:p>
            <a:r>
              <a:rPr lang="en-US" sz="1000" dirty="0" smtClean="0">
                <a:solidFill>
                  <a:srgbClr val="595959"/>
                </a:solidFill>
                <a:latin typeface="Gotham Narrow Medium"/>
                <a:cs typeface="Gotham Narrow Medium"/>
              </a:rPr>
              <a:t>Home</a:t>
            </a:r>
            <a:endParaRPr lang="en-US" sz="1000" dirty="0">
              <a:solidFill>
                <a:srgbClr val="595959"/>
              </a:solidFill>
              <a:latin typeface="Gotham Narrow Medium"/>
              <a:cs typeface="Gotham Narrow Medium"/>
            </a:endParaRPr>
          </a:p>
        </p:txBody>
      </p:sp>
      <p:sp>
        <p:nvSpPr>
          <p:cNvPr id="55" name="Rectangle 54"/>
          <p:cNvSpPr/>
          <p:nvPr/>
        </p:nvSpPr>
        <p:spPr>
          <a:xfrm>
            <a:off x="-4623737" y="2230151"/>
            <a:ext cx="1631778" cy="4418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EMAIL</a:t>
            </a:r>
            <a:endParaRPr lang="en-US" sz="1000" dirty="0">
              <a:latin typeface="Gotham Narrow Book"/>
              <a:cs typeface="Gotham Narrow Book"/>
            </a:endParaRPr>
          </a:p>
        </p:txBody>
      </p:sp>
      <p:sp>
        <p:nvSpPr>
          <p:cNvPr id="56" name="Rectangle 55"/>
          <p:cNvSpPr/>
          <p:nvPr/>
        </p:nvSpPr>
        <p:spPr>
          <a:xfrm>
            <a:off x="-2921938" y="2230151"/>
            <a:ext cx="1631778" cy="441898"/>
          </a:xfrm>
          <a:prstGeom prst="rect">
            <a:avLst/>
          </a:prstGeom>
          <a:solidFill>
            <a:srgbClr val="4A7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REGISTER | LINKEDIN</a:t>
            </a:r>
            <a:endParaRPr lang="en-US" sz="1000" dirty="0">
              <a:latin typeface="Gotham Narrow Book"/>
              <a:cs typeface="Gotham Narrow Book"/>
            </a:endParaRPr>
          </a:p>
        </p:txBody>
      </p:sp>
      <p:sp>
        <p:nvSpPr>
          <p:cNvPr id="27" name="TextBox 26"/>
          <p:cNvSpPr txBox="1"/>
          <p:nvPr/>
        </p:nvSpPr>
        <p:spPr>
          <a:xfrm>
            <a:off x="6078864" y="520691"/>
            <a:ext cx="646331" cy="246221"/>
          </a:xfrm>
          <a:prstGeom prst="rect">
            <a:avLst/>
          </a:prstGeom>
          <a:solidFill>
            <a:schemeClr val="bg1"/>
          </a:solidFill>
        </p:spPr>
        <p:txBody>
          <a:bodyPr wrap="none" rtlCol="0">
            <a:spAutoFit/>
          </a:bodyPr>
          <a:lstStyle/>
          <a:p>
            <a:r>
              <a:rPr lang="en-US" sz="1000" dirty="0" smtClean="0">
                <a:solidFill>
                  <a:schemeClr val="accent6"/>
                </a:solidFill>
                <a:latin typeface="Gotham Narrow Medium"/>
                <a:cs typeface="Gotham Narrow Medium"/>
              </a:rPr>
              <a:t>Contact</a:t>
            </a:r>
            <a:endParaRPr lang="en-US" sz="1000" dirty="0">
              <a:solidFill>
                <a:schemeClr val="accent6"/>
              </a:solidFill>
              <a:latin typeface="Gotham Narrow Medium"/>
              <a:cs typeface="Gotham Narrow Medium"/>
            </a:endParaRPr>
          </a:p>
        </p:txBody>
      </p:sp>
      <p:sp>
        <p:nvSpPr>
          <p:cNvPr id="28" name="Rectangle 27"/>
          <p:cNvSpPr/>
          <p:nvPr/>
        </p:nvSpPr>
        <p:spPr>
          <a:xfrm>
            <a:off x="-7487167" y="2230151"/>
            <a:ext cx="2051961" cy="441898"/>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LOG|IN</a:t>
            </a:r>
            <a:endParaRPr lang="en-US" sz="1000" dirty="0">
              <a:latin typeface="Gotham Narrow Book"/>
              <a:cs typeface="Gotham Narrow Book"/>
            </a:endParaRPr>
          </a:p>
        </p:txBody>
      </p:sp>
      <p:sp>
        <p:nvSpPr>
          <p:cNvPr id="25" name="Rectangle 24"/>
          <p:cNvSpPr/>
          <p:nvPr/>
        </p:nvSpPr>
        <p:spPr>
          <a:xfrm>
            <a:off x="2818187" y="3525844"/>
            <a:ext cx="3777346" cy="2406492"/>
          </a:xfrm>
          <a:prstGeom prst="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bg1">
                    <a:lumMod val="75000"/>
                  </a:schemeClr>
                </a:solidFill>
              </a:rPr>
              <a:t>MAP</a:t>
            </a:r>
            <a:endParaRPr lang="en-AU" dirty="0">
              <a:solidFill>
                <a:schemeClr val="bg1">
                  <a:lumMod val="75000"/>
                </a:schemeClr>
              </a:solidFill>
            </a:endParaRPr>
          </a:p>
        </p:txBody>
      </p:sp>
      <p:sp>
        <p:nvSpPr>
          <p:cNvPr id="30" name="Rectangle 29"/>
          <p:cNvSpPr/>
          <p:nvPr/>
        </p:nvSpPr>
        <p:spPr>
          <a:xfrm>
            <a:off x="2855017" y="10618036"/>
            <a:ext cx="1162078" cy="24988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 name="Group 1"/>
          <p:cNvGrpSpPr/>
          <p:nvPr/>
        </p:nvGrpSpPr>
        <p:grpSpPr>
          <a:xfrm>
            <a:off x="372533" y="6506332"/>
            <a:ext cx="5942156" cy="3965722"/>
            <a:chOff x="419523" y="5706232"/>
            <a:chExt cx="5942156" cy="3965722"/>
          </a:xfrm>
        </p:grpSpPr>
        <p:sp>
          <p:nvSpPr>
            <p:cNvPr id="12" name="TextBox 11"/>
            <p:cNvSpPr txBox="1"/>
            <p:nvPr/>
          </p:nvSpPr>
          <p:spPr>
            <a:xfrm>
              <a:off x="419523" y="5706232"/>
              <a:ext cx="1976967" cy="1015663"/>
            </a:xfrm>
            <a:prstGeom prst="rect">
              <a:avLst/>
            </a:prstGeom>
            <a:noFill/>
          </p:spPr>
          <p:txBody>
            <a:bodyPr wrap="square" rtlCol="0">
              <a:spAutoFit/>
            </a:bodyPr>
            <a:lstStyle/>
            <a:p>
              <a:r>
                <a:rPr lang="en-AU" sz="1000" dirty="0" smtClean="0">
                  <a:solidFill>
                    <a:schemeClr val="accent6"/>
                  </a:solidFill>
                  <a:latin typeface="Gotham Narrow Book"/>
                  <a:cs typeface="Gotham Narrow Book"/>
                </a:rPr>
                <a:t>IF YOU HAVE ANY QUESTIONS, SUGGESTIONS OR WOULD JUST LIKE TO CONNECT WITH US, PLEASE US AN EMAIL AND WE WILL RESPOND WITHIN 24 HOURS.</a:t>
              </a:r>
            </a:p>
          </p:txBody>
        </p:sp>
        <p:sp>
          <p:nvSpPr>
            <p:cNvPr id="13" name="Rectangle 12"/>
            <p:cNvSpPr/>
            <p:nvPr/>
          </p:nvSpPr>
          <p:spPr>
            <a:xfrm>
              <a:off x="2894387" y="5721146"/>
              <a:ext cx="3459672" cy="35004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bg1">
                      <a:lumMod val="65000"/>
                    </a:schemeClr>
                  </a:solidFill>
                  <a:latin typeface="Gotham Narrow Book"/>
                  <a:cs typeface="Gotham Narrow Book"/>
                </a:rPr>
                <a:t>FIRST|NAME</a:t>
              </a:r>
              <a:endParaRPr lang="en-AU" sz="1000" dirty="0">
                <a:solidFill>
                  <a:schemeClr val="bg1">
                    <a:lumMod val="65000"/>
                  </a:schemeClr>
                </a:solidFill>
                <a:latin typeface="Gotham Narrow Book"/>
                <a:cs typeface="Gotham Narrow Book"/>
              </a:endParaRPr>
            </a:p>
          </p:txBody>
        </p:sp>
        <p:sp>
          <p:nvSpPr>
            <p:cNvPr id="21" name="Rectangle 20"/>
            <p:cNvSpPr/>
            <p:nvPr/>
          </p:nvSpPr>
          <p:spPr>
            <a:xfrm>
              <a:off x="2894387" y="9405223"/>
              <a:ext cx="1162078" cy="26673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accent6"/>
                  </a:solidFill>
                  <a:latin typeface="Gotham Narrow Book"/>
                  <a:cs typeface="Gotham Narrow Book"/>
                </a:rPr>
                <a:t>AGGEGEG</a:t>
              </a:r>
              <a:endParaRPr lang="en-AU" sz="1400" dirty="0">
                <a:solidFill>
                  <a:schemeClr val="accent6"/>
                </a:solidFill>
                <a:latin typeface="Gotham Narrow Book"/>
                <a:cs typeface="Gotham Narrow Book"/>
              </a:endParaRPr>
            </a:p>
          </p:txBody>
        </p:sp>
        <p:sp>
          <p:nvSpPr>
            <p:cNvPr id="23" name="TextBox 22"/>
            <p:cNvSpPr txBox="1"/>
            <p:nvPr/>
          </p:nvSpPr>
          <p:spPr>
            <a:xfrm>
              <a:off x="2894387" y="8862268"/>
              <a:ext cx="2659151" cy="400110"/>
            </a:xfrm>
            <a:prstGeom prst="rect">
              <a:avLst/>
            </a:prstGeom>
            <a:noFill/>
          </p:spPr>
          <p:txBody>
            <a:bodyPr wrap="square" rtlCol="0">
              <a:spAutoFit/>
            </a:bodyPr>
            <a:lstStyle/>
            <a:p>
              <a:r>
                <a:rPr lang="en-AU" sz="1000" dirty="0" smtClean="0">
                  <a:solidFill>
                    <a:schemeClr val="tx1">
                      <a:lumMod val="75000"/>
                      <a:lumOff val="25000"/>
                    </a:schemeClr>
                  </a:solidFill>
                  <a:latin typeface="Gotham Narrow Book"/>
                  <a:cs typeface="Gotham Narrow Book"/>
                </a:rPr>
                <a:t>LET US KNOW YOU’RE NOT A MACHINE!  Type in the security code.  </a:t>
              </a:r>
              <a:endParaRPr lang="en-AU" sz="1000" dirty="0">
                <a:solidFill>
                  <a:schemeClr val="tx1">
                    <a:lumMod val="75000"/>
                    <a:lumOff val="25000"/>
                  </a:schemeClr>
                </a:solidFill>
                <a:latin typeface="Gotham Narrow Book"/>
                <a:cs typeface="Gotham Narrow Book"/>
              </a:endParaRPr>
            </a:p>
          </p:txBody>
        </p:sp>
        <p:sp>
          <p:nvSpPr>
            <p:cNvPr id="29" name="TextBox 28"/>
            <p:cNvSpPr txBox="1"/>
            <p:nvPr/>
          </p:nvSpPr>
          <p:spPr>
            <a:xfrm>
              <a:off x="4154599" y="9430623"/>
              <a:ext cx="2199460" cy="215444"/>
            </a:xfrm>
            <a:prstGeom prst="rect">
              <a:avLst/>
            </a:prstGeom>
            <a:noFill/>
          </p:spPr>
          <p:txBody>
            <a:bodyPr wrap="square" rtlCol="0">
              <a:spAutoFit/>
            </a:bodyPr>
            <a:lstStyle/>
            <a:p>
              <a:r>
                <a:rPr lang="en-AU" sz="800" u="sng" dirty="0" smtClean="0">
                  <a:solidFill>
                    <a:schemeClr val="bg1">
                      <a:lumMod val="75000"/>
                    </a:schemeClr>
                  </a:solidFill>
                  <a:latin typeface="Gotham Narrow Light"/>
                  <a:cs typeface="Gotham Narrow Light"/>
                </a:rPr>
                <a:t>Reload if you can’t read it clearly.</a:t>
              </a:r>
              <a:endParaRPr lang="en-AU" sz="800" u="sng" dirty="0">
                <a:solidFill>
                  <a:schemeClr val="bg1">
                    <a:lumMod val="75000"/>
                  </a:schemeClr>
                </a:solidFill>
                <a:latin typeface="Gotham Narrow Light"/>
                <a:cs typeface="Gotham Narrow Light"/>
              </a:endParaRPr>
            </a:p>
          </p:txBody>
        </p:sp>
        <p:sp>
          <p:nvSpPr>
            <p:cNvPr id="31" name="Rectangle 30"/>
            <p:cNvSpPr/>
            <p:nvPr/>
          </p:nvSpPr>
          <p:spPr>
            <a:xfrm>
              <a:off x="2902007" y="6154462"/>
              <a:ext cx="3459672" cy="35004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bg1">
                      <a:lumMod val="65000"/>
                    </a:schemeClr>
                  </a:solidFill>
                  <a:latin typeface="Gotham Narrow Book"/>
                  <a:cs typeface="Gotham Narrow Book"/>
                </a:rPr>
                <a:t>LAST|NAME</a:t>
              </a:r>
              <a:endParaRPr lang="en-AU" sz="1000" dirty="0">
                <a:solidFill>
                  <a:schemeClr val="bg1">
                    <a:lumMod val="65000"/>
                  </a:schemeClr>
                </a:solidFill>
                <a:latin typeface="Gotham Narrow Book"/>
                <a:cs typeface="Gotham Narrow Book"/>
              </a:endParaRPr>
            </a:p>
          </p:txBody>
        </p:sp>
        <p:sp>
          <p:nvSpPr>
            <p:cNvPr id="32" name="Rectangle 31"/>
            <p:cNvSpPr/>
            <p:nvPr/>
          </p:nvSpPr>
          <p:spPr>
            <a:xfrm>
              <a:off x="2902007" y="6568006"/>
              <a:ext cx="3459672" cy="35004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bg1">
                      <a:lumMod val="65000"/>
                    </a:schemeClr>
                  </a:solidFill>
                  <a:latin typeface="Gotham Narrow Book"/>
                  <a:cs typeface="Gotham Narrow Book"/>
                </a:rPr>
                <a:t>EMAIL|ADDRESS</a:t>
              </a:r>
              <a:endParaRPr lang="en-AU" sz="1000" dirty="0">
                <a:solidFill>
                  <a:schemeClr val="bg1">
                    <a:lumMod val="65000"/>
                  </a:schemeClr>
                </a:solidFill>
                <a:latin typeface="Gotham Narrow Book"/>
                <a:cs typeface="Gotham Narrow Book"/>
              </a:endParaRPr>
            </a:p>
          </p:txBody>
        </p:sp>
        <p:sp>
          <p:nvSpPr>
            <p:cNvPr id="33" name="Rectangle 32"/>
            <p:cNvSpPr/>
            <p:nvPr/>
          </p:nvSpPr>
          <p:spPr>
            <a:xfrm>
              <a:off x="2902007" y="7004617"/>
              <a:ext cx="3459672" cy="35004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bg1">
                      <a:lumMod val="65000"/>
                    </a:schemeClr>
                  </a:solidFill>
                  <a:latin typeface="Gotham Narrow Book"/>
                  <a:cs typeface="Gotham Narrow Book"/>
                </a:rPr>
                <a:t>RE|</a:t>
              </a:r>
              <a:endParaRPr lang="en-AU" sz="1000" dirty="0">
                <a:solidFill>
                  <a:schemeClr val="bg1">
                    <a:lumMod val="65000"/>
                  </a:schemeClr>
                </a:solidFill>
                <a:latin typeface="Gotham Narrow Book"/>
                <a:cs typeface="Gotham Narrow Book"/>
              </a:endParaRPr>
            </a:p>
          </p:txBody>
        </p:sp>
        <p:sp>
          <p:nvSpPr>
            <p:cNvPr id="34" name="Rectangle 33"/>
            <p:cNvSpPr/>
            <p:nvPr/>
          </p:nvSpPr>
          <p:spPr>
            <a:xfrm>
              <a:off x="2902007" y="7474517"/>
              <a:ext cx="3459672" cy="12322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dirty="0" smtClean="0">
                  <a:solidFill>
                    <a:schemeClr val="bg1">
                      <a:lumMod val="65000"/>
                    </a:schemeClr>
                  </a:solidFill>
                  <a:latin typeface="Gotham Narrow Book"/>
                  <a:cs typeface="Gotham Narrow Book"/>
                </a:rPr>
                <a:t>MESSAGE|</a:t>
              </a:r>
              <a:endParaRPr lang="en-AU" sz="1000" dirty="0">
                <a:solidFill>
                  <a:schemeClr val="bg1">
                    <a:lumMod val="65000"/>
                  </a:schemeClr>
                </a:solidFill>
                <a:latin typeface="Gotham Narrow Book"/>
                <a:cs typeface="Gotham Narrow Book"/>
              </a:endParaRPr>
            </a:p>
          </p:txBody>
        </p:sp>
      </p:grpSp>
      <p:sp>
        <p:nvSpPr>
          <p:cNvPr id="35" name="TextBox 34"/>
          <p:cNvSpPr txBox="1"/>
          <p:nvPr/>
        </p:nvSpPr>
        <p:spPr>
          <a:xfrm>
            <a:off x="372533" y="2842092"/>
            <a:ext cx="2167467" cy="1958508"/>
          </a:xfrm>
          <a:prstGeom prst="rect">
            <a:avLst/>
          </a:prstGeom>
          <a:solidFill>
            <a:schemeClr val="bg1"/>
          </a:solidFill>
        </p:spPr>
        <p:txBody>
          <a:bodyPr wrap="square" rtlCol="0">
            <a:noAutofit/>
          </a:bodyPr>
          <a:lstStyle/>
          <a:p>
            <a:r>
              <a:rPr lang="en-AU" sz="1200" dirty="0" smtClean="0">
                <a:solidFill>
                  <a:schemeClr val="tx1">
                    <a:lumMod val="75000"/>
                    <a:lumOff val="25000"/>
                  </a:schemeClr>
                </a:solidFill>
                <a:latin typeface="Gotham Narrow Book"/>
                <a:cs typeface="Gotham Narrow Book"/>
              </a:rPr>
              <a:t>ENTROPOLIS PTY LTD</a:t>
            </a:r>
          </a:p>
          <a:p>
            <a:r>
              <a:rPr lang="en-AU" sz="1200" dirty="0" smtClean="0">
                <a:solidFill>
                  <a:schemeClr val="tx1">
                    <a:lumMod val="75000"/>
                    <a:lumOff val="25000"/>
                  </a:schemeClr>
                </a:solidFill>
                <a:latin typeface="Gotham Narrow Light"/>
                <a:cs typeface="Gotham Narrow Light"/>
              </a:rPr>
              <a:t>ACN:</a:t>
            </a:r>
          </a:p>
          <a:p>
            <a:endParaRPr lang="en-AU" sz="1200" dirty="0">
              <a:solidFill>
                <a:schemeClr val="tx1">
                  <a:lumMod val="75000"/>
                  <a:lumOff val="25000"/>
                </a:schemeClr>
              </a:solidFill>
              <a:latin typeface="Gotham Narrow Light"/>
              <a:cs typeface="Gotham Narrow Light"/>
            </a:endParaRPr>
          </a:p>
          <a:p>
            <a:r>
              <a:rPr lang="en-AU" sz="1200" dirty="0" smtClean="0">
                <a:solidFill>
                  <a:schemeClr val="tx1">
                    <a:lumMod val="75000"/>
                    <a:lumOff val="25000"/>
                  </a:schemeClr>
                </a:solidFill>
                <a:latin typeface="Gotham Narrow Light"/>
                <a:cs typeface="Gotham Narrow Light"/>
              </a:rPr>
              <a:t>Level 3 | 50 York Street</a:t>
            </a:r>
          </a:p>
          <a:p>
            <a:r>
              <a:rPr lang="en-AU" sz="1200" dirty="0" smtClean="0">
                <a:solidFill>
                  <a:schemeClr val="tx1">
                    <a:lumMod val="75000"/>
                    <a:lumOff val="25000"/>
                  </a:schemeClr>
                </a:solidFill>
                <a:latin typeface="Gotham Narrow Light"/>
                <a:cs typeface="Gotham Narrow Light"/>
              </a:rPr>
              <a:t>Sydney NSW 2000</a:t>
            </a:r>
          </a:p>
          <a:p>
            <a:endParaRPr lang="en-AU" sz="1200" dirty="0">
              <a:solidFill>
                <a:schemeClr val="tx1">
                  <a:lumMod val="75000"/>
                  <a:lumOff val="25000"/>
                </a:schemeClr>
              </a:solidFill>
              <a:latin typeface="Gotham Narrow Light"/>
              <a:cs typeface="Gotham Narrow Light"/>
            </a:endParaRPr>
          </a:p>
          <a:p>
            <a:r>
              <a:rPr lang="en-AU" sz="1200" dirty="0" err="1" smtClean="0">
                <a:solidFill>
                  <a:schemeClr val="tx1">
                    <a:lumMod val="75000"/>
                    <a:lumOff val="25000"/>
                  </a:schemeClr>
                </a:solidFill>
                <a:latin typeface="Gotham Narrow Light"/>
                <a:cs typeface="Gotham Narrow Light"/>
              </a:rPr>
              <a:t>Ph</a:t>
            </a:r>
            <a:r>
              <a:rPr lang="en-AU" sz="1200" dirty="0" smtClean="0">
                <a:solidFill>
                  <a:schemeClr val="tx1">
                    <a:lumMod val="75000"/>
                    <a:lumOff val="25000"/>
                  </a:schemeClr>
                </a:solidFill>
                <a:latin typeface="Gotham Narrow Light"/>
                <a:cs typeface="Gotham Narrow Light"/>
              </a:rPr>
              <a:t>: 1300 xxx xxx</a:t>
            </a:r>
          </a:p>
          <a:p>
            <a:r>
              <a:rPr lang="en-AU" sz="1200" dirty="0" smtClean="0">
                <a:solidFill>
                  <a:schemeClr val="tx1">
                    <a:lumMod val="75000"/>
                    <a:lumOff val="25000"/>
                  </a:schemeClr>
                </a:solidFill>
                <a:latin typeface="Gotham Narrow Light"/>
                <a:cs typeface="Gotham Narrow Light"/>
              </a:rPr>
              <a:t>E: </a:t>
            </a:r>
            <a:r>
              <a:rPr lang="en-AU" sz="1200" dirty="0" err="1" smtClean="0">
                <a:solidFill>
                  <a:schemeClr val="tx1">
                    <a:lumMod val="75000"/>
                    <a:lumOff val="25000"/>
                  </a:schemeClr>
                </a:solidFill>
                <a:latin typeface="Gotham Narrow Light"/>
                <a:cs typeface="Gotham Narrow Light"/>
              </a:rPr>
              <a:t>citizens@theentropolis.com</a:t>
            </a:r>
            <a:endParaRPr lang="en-AU" sz="1200" dirty="0">
              <a:solidFill>
                <a:schemeClr val="tx1">
                  <a:lumMod val="75000"/>
                  <a:lumOff val="25000"/>
                </a:schemeClr>
              </a:solidFill>
              <a:latin typeface="Gotham Narrow Light"/>
              <a:cs typeface="Gotham Narrow Light"/>
            </a:endParaRPr>
          </a:p>
        </p:txBody>
      </p:sp>
      <p:sp>
        <p:nvSpPr>
          <p:cNvPr id="24" name="TextBox 23"/>
          <p:cNvSpPr txBox="1"/>
          <p:nvPr/>
        </p:nvSpPr>
        <p:spPr>
          <a:xfrm>
            <a:off x="2818188" y="2842092"/>
            <a:ext cx="3777346" cy="553998"/>
          </a:xfrm>
          <a:prstGeom prst="rect">
            <a:avLst/>
          </a:prstGeom>
          <a:noFill/>
        </p:spPr>
        <p:txBody>
          <a:bodyPr wrap="square" rtlCol="0">
            <a:spAutoFit/>
          </a:bodyPr>
          <a:lstStyle/>
          <a:p>
            <a:r>
              <a:rPr lang="en-AU" sz="1200" dirty="0" smtClean="0">
                <a:solidFill>
                  <a:schemeClr val="tx1">
                    <a:lumMod val="75000"/>
                    <a:lumOff val="25000"/>
                  </a:schemeClr>
                </a:solidFill>
                <a:latin typeface="Gotham Narrow Book"/>
                <a:cs typeface="Gotham Narrow Book"/>
              </a:rPr>
              <a:t>WE LOVE VISITORS</a:t>
            </a:r>
            <a:r>
              <a:rPr lang="en-AU" sz="1000" dirty="0">
                <a:solidFill>
                  <a:schemeClr val="tx1">
                    <a:lumMod val="75000"/>
                    <a:lumOff val="25000"/>
                  </a:schemeClr>
                </a:solidFill>
                <a:latin typeface="Gotham Narrow Book"/>
                <a:cs typeface="Gotham Narrow Book"/>
              </a:rPr>
              <a:t>!</a:t>
            </a:r>
            <a:endParaRPr lang="en-AU" sz="1000" dirty="0" smtClean="0">
              <a:solidFill>
                <a:schemeClr val="tx1">
                  <a:lumMod val="75000"/>
                  <a:lumOff val="25000"/>
                </a:schemeClr>
              </a:solidFill>
              <a:latin typeface="Gotham Narrow Book"/>
              <a:cs typeface="Gotham Narrow Book"/>
            </a:endParaRPr>
          </a:p>
          <a:p>
            <a:r>
              <a:rPr lang="en-AU" sz="900" dirty="0" err="1" smtClean="0">
                <a:solidFill>
                  <a:schemeClr val="tx1">
                    <a:lumMod val="75000"/>
                    <a:lumOff val="25000"/>
                  </a:schemeClr>
                </a:solidFill>
                <a:latin typeface="Gotham Narrow Light"/>
                <a:cs typeface="Gotham Narrow Light"/>
              </a:rPr>
              <a:t>Entropolis</a:t>
            </a:r>
            <a:r>
              <a:rPr lang="en-AU" sz="900" dirty="0" smtClean="0">
                <a:solidFill>
                  <a:schemeClr val="tx1">
                    <a:lumMod val="75000"/>
                    <a:lumOff val="25000"/>
                  </a:schemeClr>
                </a:solidFill>
                <a:latin typeface="Gotham Narrow Light"/>
                <a:cs typeface="Gotham Narrow Light"/>
              </a:rPr>
              <a:t> is a virtual world, but behind it lies some very real people. </a:t>
            </a:r>
          </a:p>
          <a:p>
            <a:r>
              <a:rPr lang="en-AU" sz="900" dirty="0" smtClean="0">
                <a:solidFill>
                  <a:schemeClr val="tx1">
                    <a:lumMod val="75000"/>
                    <a:lumOff val="25000"/>
                  </a:schemeClr>
                </a:solidFill>
                <a:latin typeface="Gotham Narrow Light"/>
                <a:cs typeface="Gotham Narrow Light"/>
              </a:rPr>
              <a:t> If you would like to connect in person, you can find us here:</a:t>
            </a:r>
          </a:p>
        </p:txBody>
      </p:sp>
      <p:cxnSp>
        <p:nvCxnSpPr>
          <p:cNvPr id="36" name="Straight Connector 35"/>
          <p:cNvCxnSpPr/>
          <p:nvPr/>
        </p:nvCxnSpPr>
        <p:spPr>
          <a:xfrm>
            <a:off x="2630963" y="2842092"/>
            <a:ext cx="67103" cy="8829208"/>
          </a:xfrm>
          <a:prstGeom prst="line">
            <a:avLst/>
          </a:prstGeom>
          <a:ln w="3175"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855018" y="11090838"/>
            <a:ext cx="1162078" cy="33916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latin typeface="Gotham Narrow Book"/>
                <a:cs typeface="Gotham Narrow Book"/>
              </a:rPr>
              <a:t>SEND</a:t>
            </a:r>
            <a:endParaRPr lang="en-US" sz="1000" dirty="0">
              <a:latin typeface="Gotham Narrow Book"/>
              <a:cs typeface="Gotham Narrow Book"/>
            </a:endParaRPr>
          </a:p>
        </p:txBody>
      </p:sp>
    </p:spTree>
    <p:extLst>
      <p:ext uri="{BB962C8B-B14F-4D97-AF65-F5344CB8AC3E}">
        <p14:creationId xmlns:p14="http://schemas.microsoft.com/office/powerpoint/2010/main" val="332612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2693</Words>
  <Application>Microsoft Macintosh PowerPoint</Application>
  <PresentationFormat>Custom</PresentationFormat>
  <Paragraphs>225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Tania Maree Purcell</dc:creator>
  <cp:lastModifiedBy>Tania Maree Purcell</cp:lastModifiedBy>
  <cp:revision>23</cp:revision>
  <dcterms:created xsi:type="dcterms:W3CDTF">2014-08-08T02:12:31Z</dcterms:created>
  <dcterms:modified xsi:type="dcterms:W3CDTF">2014-08-08T05:23:18Z</dcterms:modified>
</cp:coreProperties>
</file>