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D8496"/>
    <a:srgbClr val="8E84B9"/>
    <a:srgbClr val="7D84B9"/>
    <a:srgbClr val="7D8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4" autoAdjust="0"/>
  </p:normalViewPr>
  <p:slideViewPr>
    <p:cSldViewPr>
      <p:cViewPr>
        <p:scale>
          <a:sx n="60" d="100"/>
          <a:sy n="60" d="100"/>
        </p:scale>
        <p:origin x="-1450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28.36879" units="1/cm"/>
          <inkml:channelProperty channel="Y" name="resolution" value="28.30189" units="1/cm"/>
        </inkml:channelProperties>
      </inkml:inkSource>
      <inkml:timestamp xml:id="ts0" timeString="2021-03-17T13:48:30.890"/>
    </inkml:context>
    <inkml:brush xml:id="br0">
      <inkml:brushProperty name="width" value="0.05292" units="cm"/>
      <inkml:brushProperty name="height" value="0.05292" units="cm"/>
      <inkml:brushProperty name="color" value="#595959"/>
    </inkml:brush>
  </inkml:definitions>
  <inkml:traceGroup>
    <inkml:annotationXML>
      <emma:emma xmlns:emma="http://www.w3.org/2003/04/emma" version="1.0">
        <emma:interpretation id="{473795CA-54AD-48D5-9E97-F76DDAEFC3E3}" emma:medium="tactile" emma:mode="ink">
          <msink:context xmlns:msink="http://schemas.microsoft.com/ink/2010/main" type="writingRegion" rotatedBoundingBox="2362,16206 16448,16812 16358,18908 2272,18302"/>
        </emma:interpretation>
      </emma:emma>
    </inkml:annotationXML>
    <inkml:traceGroup>
      <inkml:annotationXML>
        <emma:emma xmlns:emma="http://www.w3.org/2003/04/emma" version="1.0">
          <emma:interpretation id="{D062051C-B59F-49C3-9E89-62AF217EE786}" emma:medium="tactile" emma:mode="ink">
            <msink:context xmlns:msink="http://schemas.microsoft.com/ink/2010/main" type="paragraph" rotatedBoundingBox="2362,16206 16448,16812 16358,18908 2272,18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91A210-7210-416F-9A14-C783B4F5E541}" emma:medium="tactile" emma:mode="ink">
              <msink:context xmlns:msink="http://schemas.microsoft.com/ink/2010/main" type="line" rotatedBoundingBox="2362,16206 16448,16812 16358,18908 2272,18302"/>
            </emma:interpretation>
          </emma:emma>
        </inkml:annotationXML>
        <inkml:traceGroup>
          <inkml:annotationXML>
            <emma:emma xmlns:emma="http://www.w3.org/2003/04/emma" version="1.0">
              <emma:interpretation id="{0822E504-8140-47AC-9056-005036FB357E}" emma:medium="tactile" emma:mode="ink">
                <msink:context xmlns:msink="http://schemas.microsoft.com/ink/2010/main" type="inkWord" rotatedBoundingBox="2616,15655 11633,17051 11315,19110 2297,17714"/>
              </emma:interpretation>
              <emma:one-of disjunction-type="recognition" id="oneOf0">
                <emma:interpretation id="interp0" emma:lang="ru-RU" emma:confidence="0">
                  <emma:literal>Мареву</emma:literal>
                </emma:interpretation>
                <emma:interpretation id="interp1" emma:lang="ru-RU" emma:confidence="0">
                  <emma:literal>Малееву</emma:literal>
                </emma:interpretation>
                <emma:interpretation id="interp2" emma:lang="ru-RU" emma:confidence="0">
                  <emma:literal>Макееву</emma:literal>
                </emma:interpretation>
                <emma:interpretation id="interp3" emma:lang="ru-RU" emma:confidence="0">
                  <emma:literal>Маляеву</emma:literal>
                </emma:interpretation>
                <emma:interpretation id="interp4" emma:lang="ru-RU" emma:confidence="0">
                  <emma:literal>Манерок</emma:literal>
                </emma:interpretation>
              </emma:one-of>
            </emma:emma>
          </inkml:annotationXML>
          <inkml:trace contextRef="#ctx0" brushRef="#br0">4996 17484,'-43'-22,"22"-20,0 0,-21 21,42 21,-21 0,-22 0,43 0,-21 0,0 0,0 0,-22 0,-41 0,41 84,1-20,21-64,0 63,0-41,-43 41,64 22,0-43,-21 43,21-43,0-21,0 0,21 0,0 22,0-22,1-21,-1 0,0 0,42 0,-20 0,41-42,-20-22,21-63,-22 64,-42 20,43-20,-22-1,22 1,-22 20,21-62,-41 62,20-84,-42 106,0-63,0 41,0 1,0 84,0 22,0 41,0 44,-85 20,64-105,-42 41,20-20,22 0,-21-1,21-20,-1-1,1 1,21-43,0-21,0 21,0 0,0 0,0 1,0-1</inkml:trace>
          <inkml:trace contextRef="#ctx0" brushRef="#br0" timeOffset="3628.2075">6435 16722,'0'-22,"0"22,-21 22,0 126,-64 21,43-63,-1 0,22-64,0 85,21-85,-21 1,21-22,0 0,0 0,0 1,-42 83,20-62,22 20,-21 22,0-1,21-62,-42-1,42 0,0 0,0 0,0-21,0 43,-21-22,21-21,0 0,0-21,0-64,0 0,0 64,0-63,42-44,-21 107,0-42,-21-1,0 43,0 0,0-64,43 43,-43 21,0 0,0-22,0 1,0 21,0 0,0-1,0 22,-43 0,22 0,21 0,-21 0,-21 0,42 0,-22 0,1 0,-21 0,21 22,0-22,21 21,-22 0,1 0,0 22,0-1,0-21,0 42,21-41,-43 20,43-21,0 22,0-22,-21 0,0 21,21-42,0 21,0 0,0 43,0-22,0-42,0 22,0-1,0 0,42-21,-42 0,21 0,1 0,20 0,-21 0,21 0,1-42,-43 20,63 22,-20-42,-43 42,21-21,0 0,-21 21</inkml:trace>
          <inkml:trace contextRef="#ctx0" brushRef="#br0" timeOffset="4895.28">6562 17822,'21'0,"-21"0,21 0,22 0,-22 0,42-21,22 0,-21 0,-64 0,63-1,-21-20,-20 0,-22 0,0-1,0 1,0 21,0-22,0 1,-22 42,1 0,21 0,-21-21,-42 21,63 0,-22 0,-20 0,21 0,0 0,-22 21,22 42,0 22,21-64,-21 43,21 20,0-62,0 20,0-21,0 0,0 1,42-1,-21 0,1 0,-1-21,0 0,0 21,21 0,1 22,-1-43,0 21,-42-21,43 0,-22 0,21 21,1 0,-1 0,43 22,63-43,-85-43,22-63,-43 85,-21 21,85-84,-63 41,-22 22</inkml:trace>
          <inkml:trace contextRef="#ctx0" brushRef="#br0" timeOffset="-1384.0792">2181 17844,'21'0,"21"-64,-21 22,0-85,1 63,20 1,64 20,-22-62,-20 83,-43-20,64-43,-85 64,84-42,-62 20,-1 22,21-42,22-1,-64 22,21 21,-21 21,0-21,0-1,0-41,0 20,0 1,21 21,0 0,-21 0,0 21,42-43,-20 22,-22 42,0 1,0 41,0-21,0 43,0-21,0-22,21 21,-21 22,21-64,-21 0,0 64,21-85,-21 42,42 1,-20-43,-22 63,0-42,21 1,-21-1,21-64,0 1,0-43,43 22,-64 21,21-22,0 43,43-85,-43 106,0-42,21-1,-21 1,1 0,20-22,-21 43,0-21,-21 42,0 63,0-21,0 107,0-44,0 65,0-43,0 21,0-42,-42 42,42-127,-21 64,21-22,0-20,0 41,0-63,0-21</inkml:trace>
          <inkml:trace contextRef="#ctx0" brushRef="#br0" timeOffset="6473.3703">8912 16785,'21'0,"0"0,-21 85,0 21,21 21,-21 21,0 0,0-42,0 84,0-105,-63 63,63-84,-64 42,43 20,-21-62,42 0,-22-22,22-21,-21-21,0 21,21-21,0 21,-21-21,21-42,42-106,106-21,-105 105,41-21,22-20,-85 83,-21 1,43-21,-22 42,-21 0,63 0,-41 0,41 0,-21 0,-20 0,-1 0,21-21,-21 21,22 0,-22 0,0 21,64 42,-85 1,0 20,0-41,0 42,0-1,0 22,-43-64,-20 22,20-22,-20-42,63 0,-21 0,-64 0,-21-42,64 21,-64-22,43-20,-1-1,1 22,41 0,-20-1,42 22,-21-21,21 21,0 21,0-43,0 1,0 42,0-42,0 21,0 21,21 0</inkml:trace>
          <inkml:trace contextRef="#ctx0" brushRef="#br0" timeOffset="8039.4598">10563 17759,'-22'21,"-20"85,42 0,0-22,0-41,0 84,0-21,0-22,0-20,0-43,21 0,0-21,1 0,20 0,43 0,-43 0,0 0,1 0,-1 0,-21 0,0-21,0 0,22-43,-22 22,0 0,21-22,-42 0,22 22,-22 0,0 21,0 0,0-1,0 1,-22 42,-41 43,21 20,20-41,-41 20,21 1,-43 20,21-20,1 0,-1-1,1 0,42-41,-22-22,1 0,0 21,-22-21,43 0,-21 0,-22 0,43 0,-42-21,41-85,22 85,0 0,0-1,0-20,0 21,64 0,-22 21,43 0,-22 0,22 0,0 0,-22 0,1 0,20 0,1 0,-43 0,1 0,-1 0,22 21,-43-21,42 21,-42-21,22 0,-22 0,21 0,-21 0,1 21,-1-21,21 0,-21 0,0 0</inkml:trace>
        </inkml:traceGroup>
        <inkml:traceGroup>
          <inkml:annotationXML>
            <emma:emma xmlns:emma="http://www.w3.org/2003/04/emma" version="1.0">
              <emma:interpretation id="{F7B3905A-CB9F-4F94-8AE9-EF178892D3D5}" emma:medium="tactile" emma:mode="ink">
                <msink:context xmlns:msink="http://schemas.microsoft.com/ink/2010/main" type="inkWord" rotatedBoundingBox="12809,16655 16448,16812 16358,18902 12719,18746"/>
              </emma:interpretation>
              <emma:one-of disjunction-type="recognition" id="oneOf1">
                <emma:interpretation id="interp5" emma:lang="ru-RU" emma:confidence="0">
                  <emma:literal>8КТ</emma:literal>
                </emma:interpretation>
                <emma:interpretation id="interp6" emma:lang="ru-RU" emma:confidence="0">
                  <emma:literal>РКП</emma:literal>
                </emma:interpretation>
                <emma:interpretation id="interp7" emma:lang="ru-RU" emma:confidence="0">
                  <emma:literal>РК!</emma:literal>
                </emma:interpretation>
                <emma:interpretation id="interp8" emma:lang="ru-RU" emma:confidence="0">
                  <emma:literal>АКП</emma:literal>
                </emma:interpretation>
                <emma:interpretation id="interp9" emma:lang="ru-RU" emma:confidence="0">
                  <emma:literal>81х+1</emma:literal>
                </emma:interpretation>
              </emma:one-of>
            </emma:emma>
          </inkml:annotationXML>
          <inkml:trace contextRef="#ctx0" brushRef="#br0" timeOffset="11645.6661">13124 16849,'-21'42,"-1"21,22-41,-42 41,0 22,21 84,-22-84,43-43,-42 85,21-63,0 20,21-41,-22 20,-20 22,21-22,0 43,0-21,21-22,-43 1,43-22,-21-42,21 21,0 22,-21-1,21 21,0-20,0-43,-21 42,21-21,0-21,42 22,-42-22,21 0,43 0,-64 0,21 21,21-21,-42 0,43 0,41 21,-20 0,-22 0,0-21,-20 0,-22-42,0 21,0 0,21-1,-21 22,0-42,0 0,0-22,0-20,0 20,0 0,0-20,0 84,0-85,-21 0,21 22,-22-22,1 1,-42 20,63 43,-21 0,42 21,-21 21,63 0,22 21,0-42,-22 22,-42-22,43 0,-1 0,-42 0,1 0,-1 0,0 0,21 0,-21-22,1 1,-1 0,-21 0,0 0,0 0,0-22,0 1,0 21,0-43,0-20,0 63,0-64,0 21,0 43,-64-21,64 0,-21-22,0 43,0-22,21 22,-21 0,-1 0,1 0,0-21,0 42,0 0,0 0,-1 0,1 0,21 0,-21 0,-21 0,42 0,-21 0,-22 0,22 0,21-22</inkml:trace>
          <inkml:trace contextRef="#ctx0" brushRef="#br0" timeOffset="12773.7306">13949 17018,'0'0,"0"42,0 43,0-43,0 22,0-1,0 1,0-22,0 0,0 43,-42-21,42-1,0 22,-21 0,21-22,0 0,0 22,0 0,0-64,0 64,0-22,0-42,0-21,0 22,0 20,0-21,0 0,0 21,0-42,0 22,-21 20,21-42,0 21,0 0,0 1,0-1,0 0,0 0,0-21,0 42,0-21</inkml:trace>
          <inkml:trace contextRef="#ctx0" brushRef="#br0" timeOffset="13781.7883">13949 17928,'0'-21,"0"0,43-21,-43-1,42-20,0 20,1-20,-22 42,21-22,-21 1,43-22,-1 1,-63 42,64-21,-43 20,0-20,21 21,-20 0,-1-1,-21 22,42-21,0 0,-42 21,22-21,-1 0,0 21,-21-21,0 21,21-21,0-1,0 1</inkml:trace>
          <inkml:trace contextRef="#ctx0" brushRef="#br0" timeOffset="15166.8675">13928 17907,'21'-21,"0"21,1 0,-1 0,21 0,-42 0,21 0,0 0,1 0,-1 0,21 21,-21-21,-21 21,43 0,-22 0,0-21,21 0,-21 0,43 0,-64 43,42-1,-42-21,21 1,22 20,-43 0,0-42,0 85,21-22,-21 1,21-1,21-20,-42-1,0-42,22 21,-22 0,21 1,0-22</inkml:trace>
          <inkml:trace contextRef="#ctx0" brushRef="#br0" timeOffset="16218.9277">15812 17208,'0'22,"0"62,0-20,0 63,-21 42,0-42,-22 21,43-21,-21 85,21-170,-42 43,42 21,-21-21,21-1,0 1,0-43,0 43,0-43,0-21,0 0,21 1,-21-22</inkml:trace>
          <inkml:trace contextRef="#ctx0" brushRef="#br0" timeOffset="17055.9756">15452 17145,'21'0,"0"0,1 0,-22 0,63 0,-63 0,21 0,43 0,-64 0,63 21,43-21,-64 0,22 0,-22 21,43-21,-22 21,-41-21,-1 0,21 0,-42 0,21 0,0 0,1 0,-1 0,0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7F6DC-9393-484B-A394-4FD904E638BC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6A73-0E49-4849-8B2E-0B006BB74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3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6A73-0E49-4849-8B2E-0B006BB747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24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44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86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8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8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4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0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CF08-33F5-4D4A-9687-A70BDA9FE805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1C5F-9BE4-43ED-A697-54786913E2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27000">
              <a:srgbClr val="E6E6E6"/>
            </a:gs>
            <a:gs pos="0">
              <a:srgbClr val="7D8496"/>
            </a:gs>
            <a:gs pos="47000">
              <a:srgbClr val="E6E6E6"/>
            </a:gs>
            <a:gs pos="86000">
              <a:srgbClr val="7D8496"/>
            </a:gs>
            <a:gs pos="8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24544" y="-24045"/>
            <a:ext cx="1440160" cy="245889"/>
          </a:xfrm>
        </p:spPr>
        <p:txBody>
          <a:bodyPr>
            <a:noAutofit/>
          </a:bodyPr>
          <a:lstStyle/>
          <a:p>
            <a:r>
              <a:rPr lang="ru-RU" sz="1200" dirty="0" smtClean="0">
                <a:solidFill>
                  <a:srgbClr val="00B0F0"/>
                </a:solidFill>
              </a:rPr>
              <a:t>Всем мяу</a:t>
            </a:r>
            <a:endParaRPr lang="ru-RU" sz="1200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700808"/>
            <a:ext cx="6400800" cy="1752600"/>
          </a:xfrm>
        </p:spPr>
        <p:txBody>
          <a:bodyPr/>
          <a:lstStyle/>
          <a:p>
            <a:r>
              <a:rPr lang="ru-RU" b="1" u="sng" dirty="0" smtClean="0">
                <a:solidFill>
                  <a:schemeClr val="tx1"/>
                </a:solidFill>
              </a:rPr>
              <a:t>Сообщение на тему</a:t>
            </a:r>
          </a:p>
          <a:p>
            <a:r>
              <a:rPr lang="ru-RU" b="1" u="sng" dirty="0" smtClean="0">
                <a:solidFill>
                  <a:schemeClr val="tx1"/>
                </a:solidFill>
              </a:rPr>
              <a:t>Империя карла великого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Рукописные данные 10"/>
              <p14:cNvContentPartPr/>
              <p14:nvPr/>
            </p14:nvContentPartPr>
            <p14:xfrm>
              <a:off x="827584" y="5904416"/>
              <a:ext cx="5090400" cy="892080"/>
            </p14:xfrm>
          </p:contentPart>
        </mc:Choice>
        <mc:Fallback>
          <p:pic>
            <p:nvPicPr>
              <p:cNvPr id="11" name="Рукописные данные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224" y="5895056"/>
                <a:ext cx="5109120" cy="9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13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188640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Ещё  будучи Майордом Карл </a:t>
            </a:r>
            <a:r>
              <a:rPr lang="ru-RU" sz="2000" b="1" dirty="0" err="1" smtClean="0"/>
              <a:t>Мартелл</a:t>
            </a:r>
            <a:r>
              <a:rPr lang="ru-RU" sz="2000" b="1" dirty="0" smtClean="0"/>
              <a:t> (Молот) положил конец усобицам (спорам) которые раздирали франкское королевство. После этого он был уверен что в праве управлять государством</a:t>
            </a:r>
            <a:r>
              <a:rPr lang="en-US" sz="2000" b="1" dirty="0" smtClean="0"/>
              <a:t>, </a:t>
            </a:r>
            <a:r>
              <a:rPr lang="ru-RU" sz="2000" b="1" dirty="0" smtClean="0"/>
              <a:t>что даже на время оставил королевский трон пустым не назначив короля.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7652" y="306373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 то время арабы не за долго до этого завоевавшие королевство вестготов в Испании они начали разорять земли франков. В 732 году в семидневной битве при Пуатье Карлу удалось остановить арабов.</a:t>
            </a:r>
          </a:p>
          <a:p>
            <a:r>
              <a:rPr lang="ru-RU" b="1" dirty="0" smtClean="0"/>
              <a:t>За это он получил прозвище </a:t>
            </a:r>
            <a:r>
              <a:rPr lang="ru-RU" b="1" dirty="0" err="1" smtClean="0"/>
              <a:t>Мартелл</a:t>
            </a:r>
            <a:r>
              <a:rPr lang="ru-RU" b="1" dirty="0" smtClean="0"/>
              <a:t> (Молот)</a:t>
            </a:r>
            <a:endParaRPr lang="ru-RU" b="1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08" y="1052736"/>
            <a:ext cx="3635896" cy="36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3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72" y="1700808"/>
            <a:ext cx="3654028" cy="2734431"/>
          </a:xfrm>
        </p:spPr>
      </p:pic>
      <p:sp>
        <p:nvSpPr>
          <p:cNvPr id="13" name="TextBox 12"/>
          <p:cNvSpPr txBox="1"/>
          <p:nvPr/>
        </p:nvSpPr>
        <p:spPr>
          <a:xfrm>
            <a:off x="7452320" y="3981906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</a:rPr>
              <a:t>ФЕОД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-19188"/>
            <a:ext cx="54360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Чтобы создать конное войско постоянно готовое к войне Карл </a:t>
            </a:r>
            <a:r>
              <a:rPr lang="ru-RU" b="1" dirty="0" err="1" smtClean="0"/>
              <a:t>Мартелл</a:t>
            </a:r>
            <a:r>
              <a:rPr lang="ru-RU" b="1" dirty="0" smtClean="0"/>
              <a:t> увеличил число людей обязанных ему военной службой.</a:t>
            </a:r>
          </a:p>
          <a:p>
            <a:r>
              <a:rPr lang="ru-RU" b="1" dirty="0" smtClean="0"/>
              <a:t>Так же он потребовал чтобы они служили </a:t>
            </a:r>
            <a:r>
              <a:rPr lang="en-US" b="1" dirty="0" smtClean="0"/>
              <a:t>&lt;&lt;</a:t>
            </a:r>
            <a:r>
              <a:rPr lang="ru-RU" b="1" dirty="0" smtClean="0"/>
              <a:t>на коне</a:t>
            </a:r>
            <a:r>
              <a:rPr lang="en-US" b="1" dirty="0" smtClean="0"/>
              <a:t>&gt;&gt;.</a:t>
            </a:r>
          </a:p>
          <a:p>
            <a:endParaRPr lang="en-US" b="1" dirty="0" smtClean="0"/>
          </a:p>
          <a:p>
            <a:r>
              <a:rPr lang="ru-RU" b="1" dirty="0" smtClean="0"/>
              <a:t>За это он стал давать воинам бенефиций который со временем превратился в феод.</a:t>
            </a:r>
            <a:endParaRPr lang="en-US" b="1" dirty="0" smtClean="0"/>
          </a:p>
          <a:p>
            <a:endParaRPr lang="en-US" b="1" dirty="0"/>
          </a:p>
          <a:p>
            <a:r>
              <a:rPr lang="ru-RU" b="1" dirty="0" smtClean="0"/>
              <a:t>Благодаря </a:t>
            </a:r>
            <a:r>
              <a:rPr lang="ru-RU" b="1" dirty="0"/>
              <a:t>ф</a:t>
            </a:r>
            <a:r>
              <a:rPr lang="ru-RU" b="1" dirty="0" smtClean="0"/>
              <a:t>еоду сформировалось средневековое рыцарство</a:t>
            </a:r>
          </a:p>
          <a:p>
            <a:endParaRPr lang="ru-RU" b="1" dirty="0"/>
          </a:p>
          <a:p>
            <a:endParaRPr lang="ru-RU" b="1" dirty="0" smtClean="0"/>
          </a:p>
          <a:p>
            <a:r>
              <a:rPr lang="en-US" b="1" dirty="0" smtClean="0"/>
              <a:t># </a:t>
            </a:r>
            <a:r>
              <a:rPr lang="ru-RU" b="1" dirty="0" smtClean="0"/>
              <a:t>Бенефиций – Земля с обрабатывавшими её крестьянами</a:t>
            </a:r>
            <a:r>
              <a:rPr lang="en-US" b="1" dirty="0" smtClean="0"/>
              <a:t>, </a:t>
            </a:r>
            <a:r>
              <a:rPr lang="ru-RU" b="1" dirty="0" smtClean="0"/>
              <a:t>которая давалась за военную службу. Если воин отказывался от службы то бенефиций отбирался. Сын мог унаследовать его только с согласием майордома. </a:t>
            </a:r>
            <a:r>
              <a:rPr lang="en-US" b="1" dirty="0" smtClean="0"/>
              <a:t>#</a:t>
            </a:r>
            <a:endParaRPr lang="ru-RU" b="1" dirty="0" smtClean="0"/>
          </a:p>
          <a:p>
            <a:endParaRPr lang="ru-RU" b="1" dirty="0"/>
          </a:p>
          <a:p>
            <a:r>
              <a:rPr lang="en-US" b="1" dirty="0" smtClean="0"/>
              <a:t>#</a:t>
            </a:r>
            <a:r>
              <a:rPr lang="ru-RU" b="1" dirty="0" smtClean="0"/>
              <a:t> Феод – Когда бенефиций превратился в феод</a:t>
            </a:r>
          </a:p>
          <a:p>
            <a:r>
              <a:rPr lang="ru-RU" b="1" dirty="0" smtClean="0"/>
              <a:t>То появился договор между тем кто жаловал феод и тем кто его получал. Теперь сын мог унаследовать бенефиций отца при несении военной службы без согласия майордома.</a:t>
            </a:r>
            <a:r>
              <a:rPr lang="en-US" b="1" dirty="0" smtClean="0"/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229730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53544"/>
            <a:ext cx="3328628" cy="4104456"/>
          </a:xfrm>
        </p:spPr>
      </p:pic>
      <p:sp>
        <p:nvSpPr>
          <p:cNvPr id="5" name="TextBox 4"/>
          <p:cNvSpPr txBox="1"/>
          <p:nvPr/>
        </p:nvSpPr>
        <p:spPr>
          <a:xfrm>
            <a:off x="0" y="0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 751 году сын Карла </a:t>
            </a:r>
            <a:r>
              <a:rPr lang="ru-RU" b="1" dirty="0" err="1" smtClean="0"/>
              <a:t>Мартелла</a:t>
            </a:r>
            <a:r>
              <a:rPr lang="ru-RU" b="1" dirty="0" smtClean="0"/>
              <a:t> – </a:t>
            </a:r>
            <a:r>
              <a:rPr lang="ru-RU" b="1" dirty="0" err="1" smtClean="0"/>
              <a:t>Пипин</a:t>
            </a:r>
            <a:r>
              <a:rPr lang="ru-RU" b="1" dirty="0" smtClean="0"/>
              <a:t> Короткий сверг последнего короля из </a:t>
            </a:r>
            <a:r>
              <a:rPr lang="ru-RU" b="1" dirty="0" err="1" smtClean="0"/>
              <a:t>денастии</a:t>
            </a:r>
            <a:r>
              <a:rPr lang="ru-RU" b="1" dirty="0" smtClean="0"/>
              <a:t> </a:t>
            </a:r>
            <a:r>
              <a:rPr lang="ru-RU" b="1" dirty="0" err="1" smtClean="0"/>
              <a:t>меровингов</a:t>
            </a:r>
            <a:r>
              <a:rPr lang="ru-RU" b="1" dirty="0" smtClean="0"/>
              <a:t>. Они уже утратили власть и авторитет в народе.</a:t>
            </a:r>
          </a:p>
          <a:p>
            <a:r>
              <a:rPr lang="ru-RU" b="1" dirty="0" smtClean="0"/>
              <a:t>С согласия франкских воинов он обратился к </a:t>
            </a:r>
            <a:r>
              <a:rPr lang="ru-RU" b="1" dirty="0"/>
              <a:t>П</a:t>
            </a:r>
            <a:r>
              <a:rPr lang="ru-RU" b="1" dirty="0" smtClean="0"/>
              <a:t>апе Римскому с просьбой стать королём франков. Папа благословил </a:t>
            </a:r>
            <a:r>
              <a:rPr lang="ru-RU" b="1" dirty="0" err="1" smtClean="0"/>
              <a:t>Пипина</a:t>
            </a:r>
            <a:r>
              <a:rPr lang="ru-RU" b="1" dirty="0" smtClean="0"/>
              <a:t>. Династия Франков была переименована в Каролингов по выдающемуся представителя Карла Великого.</a:t>
            </a:r>
          </a:p>
          <a:p>
            <a:endParaRPr lang="ru-RU" b="1" dirty="0"/>
          </a:p>
          <a:p>
            <a:r>
              <a:rPr lang="ru-RU" b="1" dirty="0" smtClean="0"/>
              <a:t>Когда лангобарды осадили Рим папа попросил  о помощи к </a:t>
            </a:r>
            <a:r>
              <a:rPr lang="ru-RU" b="1" dirty="0" err="1" smtClean="0"/>
              <a:t>Пипину</a:t>
            </a:r>
            <a:r>
              <a:rPr lang="ru-RU" b="1" dirty="0" smtClean="0"/>
              <a:t> и </a:t>
            </a:r>
            <a:r>
              <a:rPr lang="ru-RU" b="1" dirty="0" err="1" smtClean="0"/>
              <a:t>Пипин</a:t>
            </a:r>
            <a:r>
              <a:rPr lang="ru-RU" b="1" dirty="0" smtClean="0"/>
              <a:t> с войском двинулись в Италию. Он заставил короля лангобардов отдать захваченные земли папе в Центральной Италии.</a:t>
            </a:r>
          </a:p>
          <a:p>
            <a:r>
              <a:rPr lang="ru-RU" b="1" dirty="0" smtClean="0"/>
              <a:t>Здесь в 756 году возникло папское государство.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5439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BFBFBF"/>
            </a:gs>
            <a:gs pos="14000">
              <a:srgbClr val="7D8496"/>
            </a:gs>
            <a:gs pos="47000">
              <a:srgbClr val="BFBFBF"/>
            </a:gs>
            <a:gs pos="86000">
              <a:srgbClr val="7D8496"/>
            </a:gs>
            <a:gs pos="80000">
              <a:srgbClr val="BFBFB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1876" y="0"/>
            <a:ext cx="57606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Наивысшего расцвета держава Каролингов достигла при сыне </a:t>
            </a:r>
            <a:r>
              <a:rPr lang="ru-RU" b="1" dirty="0" err="1" smtClean="0"/>
              <a:t>пипина</a:t>
            </a:r>
            <a:r>
              <a:rPr lang="ru-RU" b="1" dirty="0" smtClean="0"/>
              <a:t> короткого. Он получил за свои деяния прозвище великий.</a:t>
            </a:r>
          </a:p>
          <a:p>
            <a:r>
              <a:rPr lang="ru-RU" b="1" dirty="0" smtClean="0"/>
              <a:t>От его имени произошло слово «</a:t>
            </a:r>
            <a:r>
              <a:rPr lang="ru-RU" b="1" dirty="0" err="1" smtClean="0"/>
              <a:t>кароль</a:t>
            </a:r>
            <a:r>
              <a:rPr lang="ru-RU" b="1" dirty="0" smtClean="0"/>
              <a:t>»</a:t>
            </a:r>
          </a:p>
          <a:p>
            <a:r>
              <a:rPr lang="ru-RU" b="1" dirty="0" smtClean="0"/>
              <a:t>Его правление длилось почти полвека.</a:t>
            </a:r>
          </a:p>
          <a:p>
            <a:r>
              <a:rPr lang="ru-RU" b="1" dirty="0" smtClean="0"/>
              <a:t>За это время он значительно увеличил территорию Каролингов. Он захватил много земель и однажды даже приказал казнить 4500 заложников.</a:t>
            </a:r>
          </a:p>
          <a:p>
            <a:endParaRPr lang="ru-RU" b="1" dirty="0"/>
          </a:p>
          <a:p>
            <a:r>
              <a:rPr lang="ru-RU" b="1" dirty="0" smtClean="0"/>
              <a:t>Он завоевал Лангобардов</a:t>
            </a:r>
            <a:r>
              <a:rPr lang="en-US" b="1" dirty="0" smtClean="0"/>
              <a:t>,</a:t>
            </a:r>
            <a:r>
              <a:rPr lang="ru-RU" b="1" dirty="0" smtClean="0"/>
              <a:t> Вёл воины в исламе, Земли саксов и много чего ещё.</a:t>
            </a:r>
          </a:p>
          <a:p>
            <a:endParaRPr lang="ru-RU" b="1" dirty="0"/>
          </a:p>
          <a:p>
            <a:r>
              <a:rPr lang="ru-RU" b="1" dirty="0" smtClean="0"/>
              <a:t>Карл великий был самым могущественным монархом средневекового мира. О нём слагали легенды.</a:t>
            </a:r>
          </a:p>
          <a:p>
            <a:endParaRPr lang="ru-RU" b="1" dirty="0"/>
          </a:p>
          <a:p>
            <a:r>
              <a:rPr lang="ru-RU" b="1" dirty="0" smtClean="0"/>
              <a:t>Карл мечтал о возрождении Римской Империи.</a:t>
            </a:r>
          </a:p>
          <a:p>
            <a:endParaRPr lang="ru-RU" b="1" dirty="0"/>
          </a:p>
          <a:p>
            <a:r>
              <a:rPr lang="ru-RU" b="1" dirty="0" smtClean="0"/>
              <a:t>На рождество 800 года Папа Римский Лев </a:t>
            </a:r>
            <a:r>
              <a:rPr lang="en-US" b="1" dirty="0" smtClean="0"/>
              <a:t>III </a:t>
            </a:r>
            <a:r>
              <a:rPr lang="ru-RU" b="1" dirty="0" smtClean="0"/>
              <a:t>осуществил коронацию Карла.</a:t>
            </a:r>
          </a:p>
          <a:p>
            <a:endParaRPr lang="ru-RU" b="1" dirty="0"/>
          </a:p>
          <a:p>
            <a:r>
              <a:rPr lang="ru-RU" b="1" dirty="0" smtClean="0"/>
              <a:t>Дважды в год он собирал на совет владельцев крупных феодалов. Он издавал указы, за их выполнением следили посланники короля.</a:t>
            </a:r>
          </a:p>
          <a:p>
            <a:r>
              <a:rPr lang="ru-RU" b="1" dirty="0" smtClean="0"/>
              <a:t>Теперь чтобы получить феод воин должен был прийти к королю и принести присягу верности.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8321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BFBFBF"/>
            </a:gs>
            <a:gs pos="14000">
              <a:srgbClr val="7D8496"/>
            </a:gs>
            <a:gs pos="47000">
              <a:srgbClr val="BFBFBF"/>
            </a:gs>
            <a:gs pos="86000">
              <a:srgbClr val="7D8496"/>
            </a:gs>
            <a:gs pos="80000">
              <a:srgbClr val="BFBFB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-32320"/>
            <a:ext cx="5832648" cy="6854800"/>
          </a:xfrm>
        </p:spPr>
        <p:txBody>
          <a:bodyPr/>
          <a:lstStyle/>
          <a:p>
            <a:r>
              <a:rPr lang="ru-RU" b="1" dirty="0" smtClean="0"/>
              <a:t>В 843 году в Вердене произошёл раздел империи тремя внуками Карла Великого. Каждый из них получил свою часть земли.</a:t>
            </a:r>
          </a:p>
          <a:p>
            <a:r>
              <a:rPr lang="ru-RU" b="1" dirty="0" smtClean="0"/>
              <a:t>Империя Каролингов прекратила своё существование. Она была первой средневековой попыткой объединения </a:t>
            </a:r>
            <a:r>
              <a:rPr lang="ru-RU" b="1" dirty="0" err="1" smtClean="0"/>
              <a:t>Европыю</a:t>
            </a:r>
            <a:r>
              <a:rPr lang="ru-RU" b="1" dirty="0" smtClean="0"/>
              <a:t>. Не случайна Карла Великого называют «Отцом Европы»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0554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589240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СПАСИБО ЗА ВНИМАНИЕ!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494</Words>
  <Application>Microsoft Office PowerPoint</Application>
  <PresentationFormat>Экран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Всем мяу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мяу</dc:title>
  <dc:creator>Melnikova</dc:creator>
  <cp:lastModifiedBy>Melnikova</cp:lastModifiedBy>
  <cp:revision>17</cp:revision>
  <dcterms:created xsi:type="dcterms:W3CDTF">2021-03-17T11:37:22Z</dcterms:created>
  <dcterms:modified xsi:type="dcterms:W3CDTF">2021-03-17T14:48:32Z</dcterms:modified>
</cp:coreProperties>
</file>