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9A5"/>
    <a:srgbClr val="53BD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579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13DCC-02AC-4349-9D42-9640D8D286D4}" type="datetimeFigureOut">
              <a:rPr lang="en-US" smtClean="0"/>
              <a:pPr/>
              <a:t>11/28/2013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CBD6-5176-4A78-BE7B-7B08988681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ensta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467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77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Experimenting Security of </a:t>
            </a:r>
            <a:r>
              <a:rPr lang="en-US" sz="4000" dirty="0" err="1" smtClean="0"/>
              <a:t>OpenStack</a:t>
            </a:r>
            <a:r>
              <a:rPr lang="en-US" sz="4000" dirty="0" smtClean="0"/>
              <a:t>  ‘Keystone’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</a:t>
            </a:r>
            <a:r>
              <a:rPr lang="en-US" b="1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Yun</a:t>
            </a:r>
            <a:r>
              <a:rPr lang="en-US" dirty="0" smtClean="0">
                <a:solidFill>
                  <a:schemeClr val="tx1"/>
                </a:solidFill>
              </a:rPr>
              <a:t> Zhang, </a:t>
            </a:r>
            <a:r>
              <a:rPr lang="en-US" dirty="0" err="1" smtClean="0">
                <a:solidFill>
                  <a:schemeClr val="tx1"/>
                </a:solidFill>
              </a:rPr>
              <a:t>Tahmina</a:t>
            </a:r>
            <a:r>
              <a:rPr lang="en-US" dirty="0" smtClean="0">
                <a:solidFill>
                  <a:schemeClr val="tx1"/>
                </a:solidFill>
              </a:rPr>
              <a:t> Ahmed &amp;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Prosunjit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Biswas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UTSA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203200" y="6096000"/>
            <a:ext cx="558800" cy="304800"/>
          </a:xfrm>
          <a:prstGeom prst="rect">
            <a:avLst/>
          </a:prstGeom>
          <a:solidFill>
            <a:srgbClr val="357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914400" y="6096000"/>
            <a:ext cx="558800" cy="304800"/>
          </a:xfrm>
          <a:prstGeom prst="rect">
            <a:avLst/>
          </a:prstGeom>
          <a:solidFill>
            <a:srgbClr val="53B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1600200" y="6096000"/>
            <a:ext cx="558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Experiment2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Checking Randomness of Generated Token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000" b="1" dirty="0" smtClean="0"/>
              <a:t>Experiment Synopsis :</a:t>
            </a:r>
          </a:p>
          <a:p>
            <a:endParaRPr lang="en-US" sz="2000" b="1" dirty="0" smtClean="0"/>
          </a:p>
          <a:p>
            <a:pPr lvl="1"/>
            <a:r>
              <a:rPr lang="en-US" sz="2000" dirty="0" smtClean="0"/>
              <a:t>Generate 10000 token and plot it with </a:t>
            </a:r>
            <a:r>
              <a:rPr lang="en-US" sz="2000" dirty="0" err="1" smtClean="0"/>
              <a:t>scatterplot</a:t>
            </a:r>
            <a:r>
              <a:rPr lang="en-US" sz="2000" dirty="0" smtClean="0"/>
              <a:t>. 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Determine in which probability two generated token are same.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  <p:pic>
        <p:nvPicPr>
          <p:cNvPr id="5" name="Picture 4" descr="fig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1828800"/>
            <a:ext cx="3452513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 / Comment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  <p:pic>
        <p:nvPicPr>
          <p:cNvPr id="4" name="Picture 3" descr="ques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OpenStack</a:t>
            </a:r>
            <a:r>
              <a:rPr lang="en-US" sz="2000" dirty="0" smtClean="0"/>
              <a:t> is a cloud Software to Manage virtual infrastructures (v. </a:t>
            </a:r>
            <a:r>
              <a:rPr lang="en-US" sz="2000" dirty="0" err="1" smtClean="0"/>
              <a:t>cpu</a:t>
            </a:r>
            <a:r>
              <a:rPr lang="en-US" sz="2000" dirty="0" smtClean="0"/>
              <a:t>, v. memory and so on) of ‘</a:t>
            </a:r>
            <a:r>
              <a:rPr lang="en-US" sz="2000" i="1" dirty="0" smtClean="0"/>
              <a:t>Infrastructure as a service</a:t>
            </a:r>
            <a:r>
              <a:rPr lang="en-US" sz="2000" dirty="0" smtClean="0"/>
              <a:t>’ Cloud.</a:t>
            </a:r>
          </a:p>
          <a:p>
            <a:endParaRPr lang="en-US" sz="2000" dirty="0" smtClean="0"/>
          </a:p>
          <a:p>
            <a:r>
              <a:rPr lang="en-US" sz="2000" dirty="0" smtClean="0"/>
              <a:t>Analogous to a operating system for cloud.</a:t>
            </a:r>
            <a:endParaRPr lang="en-US" sz="2000" dirty="0"/>
          </a:p>
        </p:txBody>
      </p:sp>
      <p:pic>
        <p:nvPicPr>
          <p:cNvPr id="4" name="Picture 3" descr="openstack-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3124200"/>
            <a:ext cx="685800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Keystone</a:t>
            </a:r>
            <a:r>
              <a:rPr lang="en-US" sz="2000" dirty="0" smtClean="0"/>
              <a:t> is an </a:t>
            </a:r>
            <a:r>
              <a:rPr lang="en-US" sz="2000" b="1" dirty="0" err="1" smtClean="0"/>
              <a:t>OpenStack</a:t>
            </a:r>
            <a:r>
              <a:rPr lang="en-US" sz="2000" dirty="0" smtClean="0"/>
              <a:t> project that provides Identity, Token, Catalog and Policy services for use specifically by projects in the </a:t>
            </a:r>
            <a:r>
              <a:rPr lang="en-US" sz="2000" b="1" dirty="0" err="1" smtClean="0"/>
              <a:t>OpenStack</a:t>
            </a:r>
            <a:r>
              <a:rPr lang="en-US" sz="2000" dirty="0" smtClean="0"/>
              <a:t> family</a:t>
            </a:r>
            <a:endParaRPr lang="en-US" sz="2000" dirty="0"/>
          </a:p>
        </p:txBody>
      </p:sp>
      <p:pic>
        <p:nvPicPr>
          <p:cNvPr id="5" name="Picture 4" descr="openstack-s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2667000"/>
            <a:ext cx="6858000" cy="3371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9000" y="3352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Keystone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Keystone in the Big Picture</a:t>
            </a:r>
            <a:endParaRPr lang="en-US" dirty="0"/>
          </a:p>
        </p:txBody>
      </p:sp>
      <p:pic>
        <p:nvPicPr>
          <p:cNvPr id="6" name="Content Placeholder 5" descr="os_architecture_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7561" y="1295400"/>
            <a:ext cx="5856439" cy="1824743"/>
          </a:xfrm>
        </p:spPr>
      </p:pic>
      <p:pic>
        <p:nvPicPr>
          <p:cNvPr id="8" name="Picture 7" descr="KeystoneQuotasSampleWorkfl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3657600"/>
            <a:ext cx="5029200" cy="2761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" y="1371600"/>
            <a:ext cx="3124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Keystone’s Role in </a:t>
            </a:r>
            <a:r>
              <a:rPr lang="en-US" sz="1600" b="1" dirty="0" smtClean="0"/>
              <a:t> Launching VM instance </a:t>
            </a:r>
            <a:r>
              <a:rPr lang="en-US" sz="1600" b="1" dirty="0" smtClean="0"/>
              <a:t>:</a:t>
            </a:r>
          </a:p>
          <a:p>
            <a:r>
              <a:rPr lang="en-US" dirty="0" smtClean="0"/>
              <a:t>1. Client </a:t>
            </a:r>
            <a:r>
              <a:rPr lang="en-US" dirty="0" smtClean="0"/>
              <a:t>obtains token from the </a:t>
            </a:r>
            <a:r>
              <a:rPr lang="en-US" dirty="0" smtClean="0"/>
              <a:t>Keystone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Client sends request to Nova API to launch VM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Nova API verifies token in </a:t>
            </a:r>
            <a:r>
              <a:rPr lang="en-US" dirty="0" smtClean="0"/>
              <a:t>Keystone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Nova requests Keystone to get all available quotas for project/user. Nova calculates amount of used resources and allows or permits </a:t>
            </a:r>
            <a:r>
              <a:rPr lang="en-US" dirty="0" smtClean="0"/>
              <a:t>operation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5. Nova API calls nova-compute via RPC to launch VM instance.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Keystone Components and Operations</a:t>
            </a:r>
            <a:endParaRPr lang="en-US" dirty="0"/>
          </a:p>
        </p:txBody>
      </p:sp>
      <p:pic>
        <p:nvPicPr>
          <p:cNvPr id="4" name="Content Placeholder 3" descr="keyst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71601"/>
            <a:ext cx="8382000" cy="3048000"/>
          </a:xfrm>
        </p:spPr>
      </p:pic>
      <p:sp>
        <p:nvSpPr>
          <p:cNvPr id="5" name="TextBox 4"/>
          <p:cNvSpPr txBox="1"/>
          <p:nvPr/>
        </p:nvSpPr>
        <p:spPr>
          <a:xfrm>
            <a:off x="381000" y="4724400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 Operations: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Token Generation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Token Verification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Token Revocation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Signing Token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47244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Catalog Ops: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Maintain service list and service endpoint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4648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Identity </a:t>
            </a:r>
            <a:r>
              <a:rPr lang="en-US" dirty="0" err="1" smtClean="0"/>
              <a:t>Mngt</a:t>
            </a:r>
            <a:r>
              <a:rPr lang="en-US" dirty="0" smtClean="0"/>
              <a:t> Ops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Maintaining Tenant</a:t>
            </a:r>
          </a:p>
          <a:p>
            <a:pPr marL="342900" indent="-342900">
              <a:buAutoNum type="arabicPeriod"/>
            </a:pPr>
            <a:r>
              <a:rPr lang="en-US" dirty="0" smtClean="0"/>
              <a:t>Maintaining User</a:t>
            </a:r>
          </a:p>
          <a:p>
            <a:pPr marL="342900" indent="-342900">
              <a:buAutoNum type="arabicPeriod"/>
            </a:pPr>
            <a:r>
              <a:rPr lang="en-US" dirty="0" smtClean="0"/>
              <a:t>Maintaining Role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Experiment1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Resilience of Keystone on DDOS Attack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4985201" cy="283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143001"/>
            <a:ext cx="266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Attack </a:t>
            </a:r>
            <a:r>
              <a:rPr lang="en-US" b="1" dirty="0" smtClean="0"/>
              <a:t>on </a:t>
            </a:r>
            <a:r>
              <a:rPr lang="en-US" b="1" dirty="0" smtClean="0"/>
              <a:t>Keystone with following ops  run as a anonymous User: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Generate </a:t>
            </a:r>
            <a:r>
              <a:rPr lang="en-US" dirty="0" smtClean="0"/>
              <a:t>a </a:t>
            </a:r>
            <a:r>
              <a:rPr lang="en-US" dirty="0" smtClean="0"/>
              <a:t>token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2. Request for service </a:t>
            </a:r>
            <a:r>
              <a:rPr lang="en-US" dirty="0" smtClean="0"/>
              <a:t>catalog</a:t>
            </a:r>
          </a:p>
          <a:p>
            <a:endParaRPr lang="en-US" dirty="0" smtClean="0"/>
          </a:p>
          <a:p>
            <a:r>
              <a:rPr lang="en-US" dirty="0" smtClean="0"/>
              <a:t>3. Ask for token revocation List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Experiment1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Resilience of Keystone on DDOS Attack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4985201" cy="283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143001"/>
            <a:ext cx="266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Attack Configuration</a:t>
            </a:r>
          </a:p>
          <a:p>
            <a:r>
              <a:rPr lang="en-US" dirty="0" smtClean="0"/>
              <a:t> </a:t>
            </a:r>
          </a:p>
          <a:p>
            <a:r>
              <a:rPr lang="en-US" b="1" i="1" dirty="0" smtClean="0"/>
              <a:t>Keystone is running a VM with following Conf: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V.Cpu</a:t>
            </a:r>
            <a:r>
              <a:rPr lang="en-US" dirty="0" smtClean="0"/>
              <a:t>: </a:t>
            </a:r>
          </a:p>
          <a:p>
            <a:pPr marL="342900" indent="-342900">
              <a:buAutoNum type="arabicPeriod"/>
            </a:pPr>
            <a:r>
              <a:rPr lang="en-US" dirty="0" smtClean="0"/>
              <a:t>V. </a:t>
            </a:r>
            <a:r>
              <a:rPr lang="en-US" dirty="0" err="1" smtClean="0"/>
              <a:t>Memeory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r>
              <a:rPr lang="en-US" b="1" i="1" dirty="0" smtClean="0"/>
              <a:t>Attack Machine conf:</a:t>
            </a:r>
          </a:p>
          <a:p>
            <a:pPr marL="342900" indent="-342900"/>
            <a:endParaRPr lang="en-US" b="1" i="1" dirty="0" smtClean="0"/>
          </a:p>
          <a:p>
            <a:pPr marL="342900" indent="-342900"/>
            <a:r>
              <a:rPr lang="en-US" dirty="0" smtClean="0"/>
              <a:t>No. of Machine : 10</a:t>
            </a:r>
          </a:p>
          <a:p>
            <a:pPr marL="342900" indent="-342900">
              <a:buAutoNum type="arabicPeriod"/>
            </a:pPr>
            <a:r>
              <a:rPr lang="en-US" dirty="0" smtClean="0"/>
              <a:t>V. CPU</a:t>
            </a:r>
          </a:p>
          <a:p>
            <a:pPr marL="342900" indent="-342900">
              <a:buAutoNum type="arabicPeriod"/>
            </a:pPr>
            <a:r>
              <a:rPr lang="en-US" dirty="0" smtClean="0"/>
              <a:t>V. Memory: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Experiment1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Resilience of Keystone on DDOS Attack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676400"/>
            <a:ext cx="4985201" cy="283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143001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Monitoring Keystone Machine for Attack Resiliency: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Finding Processing time for each request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Finding memory and CPU use of the Keystone machine over time.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5029201"/>
            <a:ext cx="647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 </a:t>
            </a:r>
            <a:r>
              <a:rPr lang="en-US" b="1" dirty="0" smtClean="0"/>
              <a:t>Work Plan:</a:t>
            </a:r>
          </a:p>
          <a:p>
            <a:pPr marL="342900" indent="-342900">
              <a:buAutoNum type="arabicPeriod"/>
            </a:pPr>
            <a:r>
              <a:rPr lang="en-US" dirty="0" smtClean="0"/>
              <a:t>Develop a script that continuously monitor Keystone Machine’s Health status ( CPU utilization, memory Usage)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Experiment2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Checking Randomness of Generated Token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b="1" dirty="0" smtClean="0"/>
              <a:t>Why token randomness</a:t>
            </a:r>
            <a:r>
              <a:rPr lang="en-US" sz="2000" b="1" dirty="0" smtClean="0"/>
              <a:t> </a:t>
            </a:r>
            <a:r>
              <a:rPr lang="en-US" sz="2000" b="1" dirty="0" smtClean="0"/>
              <a:t>:</a:t>
            </a:r>
          </a:p>
          <a:p>
            <a:pPr lvl="1"/>
            <a:r>
              <a:rPr lang="en-US" sz="2000" dirty="0" smtClean="0"/>
              <a:t>It ensures that an attacker generated token never corresponds to a valid token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259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Experimenting Security of OpenStack  ‘Keystone’</vt:lpstr>
      <vt:lpstr>OpenStack</vt:lpstr>
      <vt:lpstr>Keystone</vt:lpstr>
      <vt:lpstr>Keystone in the Big Picture</vt:lpstr>
      <vt:lpstr>Keystone Components and Operations</vt:lpstr>
      <vt:lpstr>Experiment1   Resilience of Keystone on DDOS Attack</vt:lpstr>
      <vt:lpstr>Experiment1   Resilience of Keystone on DDOS Attack</vt:lpstr>
      <vt:lpstr>Experiment1   Resilience of Keystone on DDOS Attack</vt:lpstr>
      <vt:lpstr>Experiment2   Checking Randomness of Generated Token</vt:lpstr>
      <vt:lpstr>Experiment2   Checking Randomness of Generated Token</vt:lpstr>
      <vt:lpstr>Question / Comment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CloudProtect : A Middleware for Managing Privacy in Cloud</dc:title>
  <dc:creator>joy</dc:creator>
  <cp:lastModifiedBy>prosun</cp:lastModifiedBy>
  <cp:revision>20</cp:revision>
  <dcterms:created xsi:type="dcterms:W3CDTF">2013-11-14T18:03:44Z</dcterms:created>
  <dcterms:modified xsi:type="dcterms:W3CDTF">2013-11-28T22:50:23Z</dcterms:modified>
</cp:coreProperties>
</file>