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7" r:id="rId1"/>
  </p:sldMasterIdLst>
  <p:notesMasterIdLst>
    <p:notesMasterId r:id="rId19"/>
  </p:notesMasterIdLst>
  <p:handoutMasterIdLst>
    <p:handoutMasterId r:id="rId20"/>
  </p:handoutMasterIdLst>
  <p:sldIdLst>
    <p:sldId id="290" r:id="rId2"/>
    <p:sldId id="277" r:id="rId3"/>
    <p:sldId id="291" r:id="rId4"/>
    <p:sldId id="279" r:id="rId5"/>
    <p:sldId id="292" r:id="rId6"/>
    <p:sldId id="301" r:id="rId7"/>
    <p:sldId id="303" r:id="rId8"/>
    <p:sldId id="295" r:id="rId9"/>
    <p:sldId id="296" r:id="rId10"/>
    <p:sldId id="298" r:id="rId11"/>
    <p:sldId id="304" r:id="rId12"/>
    <p:sldId id="299" r:id="rId13"/>
    <p:sldId id="300" r:id="rId14"/>
    <p:sldId id="305" r:id="rId15"/>
    <p:sldId id="306" r:id="rId16"/>
    <p:sldId id="286" r:id="rId17"/>
    <p:sldId id="287" r:id="rId18"/>
  </p:sldIdLst>
  <p:sldSz cx="9144000" cy="6858000" type="screen4x3"/>
  <p:notesSz cx="6954838" cy="9240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folHlink"/>
        </a:solidFill>
        <a:latin typeface="Verdana" pitchFamily="34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folHlink"/>
        </a:solidFill>
        <a:latin typeface="Verdana" pitchFamily="34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folHlink"/>
        </a:solidFill>
        <a:latin typeface="Verdana" pitchFamily="34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folHlink"/>
        </a:solidFill>
        <a:latin typeface="Verdana" pitchFamily="34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folHlink"/>
        </a:solidFill>
        <a:latin typeface="Verdana" pitchFamily="34" charset="0"/>
        <a:ea typeface="Arial" charset="0"/>
        <a:cs typeface="Arial" charset="0"/>
      </a:defRPr>
    </a:lvl5pPr>
    <a:lvl6pPr marL="2286000" algn="l" defTabSz="914400" rtl="0" eaLnBrk="1" latinLnBrk="0" hangingPunct="1">
      <a:defRPr sz="4400" kern="1200">
        <a:solidFill>
          <a:schemeClr val="folHlink"/>
        </a:solidFill>
        <a:latin typeface="Verdana" pitchFamily="34" charset="0"/>
        <a:ea typeface="Arial" charset="0"/>
        <a:cs typeface="Arial" charset="0"/>
      </a:defRPr>
    </a:lvl6pPr>
    <a:lvl7pPr marL="2743200" algn="l" defTabSz="914400" rtl="0" eaLnBrk="1" latinLnBrk="0" hangingPunct="1">
      <a:defRPr sz="4400" kern="1200">
        <a:solidFill>
          <a:schemeClr val="folHlink"/>
        </a:solidFill>
        <a:latin typeface="Verdana" pitchFamily="34" charset="0"/>
        <a:ea typeface="Arial" charset="0"/>
        <a:cs typeface="Arial" charset="0"/>
      </a:defRPr>
    </a:lvl7pPr>
    <a:lvl8pPr marL="3200400" algn="l" defTabSz="914400" rtl="0" eaLnBrk="1" latinLnBrk="0" hangingPunct="1">
      <a:defRPr sz="4400" kern="1200">
        <a:solidFill>
          <a:schemeClr val="folHlink"/>
        </a:solidFill>
        <a:latin typeface="Verdana" pitchFamily="34" charset="0"/>
        <a:ea typeface="Arial" charset="0"/>
        <a:cs typeface="Arial" charset="0"/>
      </a:defRPr>
    </a:lvl8pPr>
    <a:lvl9pPr marL="3657600" algn="l" defTabSz="914400" rtl="0" eaLnBrk="1" latinLnBrk="0" hangingPunct="1">
      <a:defRPr sz="4400" kern="1200">
        <a:solidFill>
          <a:schemeClr val="folHlink"/>
        </a:solidFill>
        <a:latin typeface="Verdana" pitchFamily="34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5D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2" autoAdjust="0"/>
    <p:restoredTop sz="93558" autoAdjust="0"/>
  </p:normalViewPr>
  <p:slideViewPr>
    <p:cSldViewPr>
      <p:cViewPr>
        <p:scale>
          <a:sx n="77" d="100"/>
          <a:sy n="77" d="100"/>
        </p:scale>
        <p:origin x="-1896" y="-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1680" y="-104"/>
      </p:cViewPr>
      <p:guideLst>
        <p:guide orient="horz" pos="2910"/>
        <p:guide pos="219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0175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7288"/>
            <a:ext cx="3013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0175" y="8777288"/>
            <a:ext cx="3013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231495F-CDA6-4A31-A128-1D4B1AC62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3738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9438"/>
            <a:ext cx="5100638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D83F7EC-DD29-444A-8CD6-A248CF96F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64519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1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6318250"/>
            <a:ext cx="9161463" cy="539750"/>
          </a:xfrm>
          <a:prstGeom prst="rect">
            <a:avLst/>
          </a:prstGeom>
          <a:solidFill>
            <a:srgbClr val="008B5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4521" name="Picture 9" descr="Pearson_Bound_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8238" y="6356350"/>
            <a:ext cx="1503362" cy="447675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743200" y="5943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2400">
              <a:solidFill>
                <a:schemeClr val="tx1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6318250"/>
            <a:ext cx="9161463" cy="539750"/>
          </a:xfrm>
          <a:prstGeom prst="rect">
            <a:avLst/>
          </a:prstGeom>
          <a:solidFill>
            <a:srgbClr val="008B5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9" descr="Pearson_Bound_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8238" y="6356350"/>
            <a:ext cx="1503362" cy="447675"/>
          </a:xfrm>
          <a:prstGeom prst="rect">
            <a:avLst/>
          </a:prstGeom>
          <a:noFill/>
        </p:spPr>
      </p:pic>
      <p:sp>
        <p:nvSpPr>
          <p:cNvPr id="65557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838200" y="1219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58" name="Rectangle 22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2590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Research is: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 systematic process of collecting, analyzing, and interpreting information (data) to increase understanding of a phenomenon of concern.</a:t>
            </a:r>
          </a:p>
          <a:p>
            <a:pPr lvl="0"/>
            <a:endParaRPr lang="en-US" smtClean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6318250"/>
            <a:ext cx="9161463" cy="539750"/>
          </a:xfrm>
          <a:prstGeom prst="rect">
            <a:avLst/>
          </a:prstGeom>
          <a:solidFill>
            <a:srgbClr val="008B5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Pearson_Bound_Whit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488238" y="6356350"/>
            <a:ext cx="1503362" cy="4476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3867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/>
              <a:t>Measurement as a Tool of Research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33400" y="1420813"/>
            <a:ext cx="8305800" cy="484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u="sng"/>
              <a:t>Measurement</a:t>
            </a:r>
            <a:r>
              <a:rPr lang="en-US" sz="2800"/>
              <a:t>: limiting the data of any phenomenon—substantial or insubstantial—so that those data may be interpreted and, ultimately, compared to a particular qualitative or quantitative standard.</a:t>
            </a:r>
          </a:p>
          <a:p>
            <a:endParaRPr lang="en-US" sz="2800"/>
          </a:p>
          <a:p>
            <a:pPr lvl="1">
              <a:buFontTx/>
              <a:buChar char="•"/>
            </a:pPr>
            <a:r>
              <a:rPr lang="en-US" sz="2400" i="1"/>
              <a:t>Substantial measurements </a:t>
            </a:r>
            <a:r>
              <a:rPr lang="en-US" sz="2400"/>
              <a:t>= those things being measured that have physical substance.</a:t>
            </a:r>
          </a:p>
          <a:p>
            <a:pPr lvl="1">
              <a:buFontTx/>
              <a:buChar char="•"/>
            </a:pPr>
            <a:endParaRPr lang="en-US" sz="2400" i="1"/>
          </a:p>
          <a:p>
            <a:pPr lvl="1">
              <a:buFontTx/>
              <a:buChar char="•"/>
            </a:pPr>
            <a:r>
              <a:rPr lang="en-US" sz="2400" i="1"/>
              <a:t>Insubstantial measurements </a:t>
            </a:r>
            <a:r>
              <a:rPr lang="en-US" sz="2400"/>
              <a:t>= exist only as concepts, ideas, opinions, feelings, or other intangible entities.</a:t>
            </a:r>
            <a:endParaRPr lang="en-US" sz="2800" u="sng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1ED22465-B279-47CF-8E96-D5445317B5E9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0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61963" y="457200"/>
            <a:ext cx="799623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dirty="0"/>
              <a:t>Inductive </a:t>
            </a:r>
            <a:r>
              <a:rPr lang="en-US" sz="4000" dirty="0" smtClean="0"/>
              <a:t>Reasoning</a:t>
            </a:r>
          </a:p>
          <a:p>
            <a:r>
              <a:rPr lang="en-US" sz="1400" dirty="0" smtClean="0"/>
              <a:t>reasoning from detailed facts to general principles. Also called “bottom up” reasoning.</a:t>
            </a:r>
            <a:endParaRPr lang="en-US" sz="1400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2693BEEE-C19B-45AC-861B-F64D2862DF93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9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8" name="Picture 7" descr="inductive_reasoning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828800"/>
            <a:ext cx="3460750" cy="3898900"/>
          </a:xfrm>
          <a:prstGeom prst="rect">
            <a:avLst/>
          </a:prstGeom>
        </p:spPr>
      </p:pic>
      <p:pic>
        <p:nvPicPr>
          <p:cNvPr id="10" name="Picture 9" descr="inductive_reasoning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7200" y="1828800"/>
            <a:ext cx="4127500" cy="39116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152401" y="457201"/>
            <a:ext cx="883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/>
              <a:t>Inductive </a:t>
            </a:r>
            <a:r>
              <a:rPr lang="en-US" sz="4000" dirty="0" err="1" smtClean="0"/>
              <a:t>vs</a:t>
            </a:r>
            <a:r>
              <a:rPr lang="en-US" sz="4000" dirty="0" smtClean="0"/>
              <a:t> Deductive Reasoning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2693BEEE-C19B-45AC-861B-F64D2862DF93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10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6" name="Picture 5" descr="dedactive vs inductiv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3809999"/>
            <a:ext cx="3200400" cy="2196585"/>
          </a:xfrm>
          <a:prstGeom prst="rect">
            <a:avLst/>
          </a:prstGeom>
        </p:spPr>
      </p:pic>
      <p:pic>
        <p:nvPicPr>
          <p:cNvPr id="8" name="Picture 7" descr="dedactive vs inductive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6372" y="1524000"/>
            <a:ext cx="3894174" cy="1981200"/>
          </a:xfrm>
          <a:prstGeom prst="rect">
            <a:avLst/>
          </a:prstGeom>
        </p:spPr>
      </p:pic>
      <p:pic>
        <p:nvPicPr>
          <p:cNvPr id="11" name="Picture 10" descr="inductive vs deductive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676399"/>
            <a:ext cx="3581400" cy="4387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ientific_method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2133600"/>
            <a:ext cx="3810000" cy="3886200"/>
          </a:xfrm>
          <a:prstGeom prst="rect">
            <a:avLst/>
          </a:prstGeom>
        </p:spPr>
      </p:pic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676400" y="228600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4000" u="sng">
              <a:latin typeface="Tahoma" pitchFamily="34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304800" y="457200"/>
            <a:ext cx="86106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u="sng" dirty="0">
                <a:latin typeface="Tahoma" pitchFamily="34" charset="0"/>
              </a:rPr>
              <a:t>The Scientific </a:t>
            </a:r>
            <a:r>
              <a:rPr lang="en-US" sz="4000" u="sng" dirty="0" smtClean="0">
                <a:latin typeface="Tahoma" pitchFamily="34" charset="0"/>
              </a:rPr>
              <a:t>Method</a:t>
            </a:r>
            <a:r>
              <a:rPr lang="en-US" sz="4000" dirty="0" smtClean="0">
                <a:latin typeface="Tahoma" pitchFamily="34" charset="0"/>
              </a:rPr>
              <a:t>:</a:t>
            </a:r>
          </a:p>
          <a:p>
            <a:r>
              <a:rPr lang="en-US" sz="1400" dirty="0" smtClean="0"/>
              <a:t>The scientific method is a set of techniques for investigating phenomena, acquiring new knowledge, or correcting and integrating previous knowledge</a:t>
            </a:r>
            <a:endParaRPr lang="en-US" sz="1400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5737ED7F-821D-49DF-80AC-EC60B1DDEE98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11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6" name="Picture 5" descr="scientific_method0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1542580"/>
            <a:ext cx="2971800" cy="4465028"/>
          </a:xfrm>
          <a:prstGeom prst="rect">
            <a:avLst/>
          </a:prstGeom>
        </p:spPr>
      </p:pic>
      <p:pic>
        <p:nvPicPr>
          <p:cNvPr id="7" name="Picture 6" descr="scientific_method0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2209800"/>
            <a:ext cx="2286000" cy="3850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914400" y="152400"/>
            <a:ext cx="83820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u="sng" dirty="0">
                <a:latin typeface="Tahoma" pitchFamily="34" charset="0"/>
              </a:rPr>
              <a:t>Theory </a:t>
            </a:r>
            <a:r>
              <a:rPr lang="en-US" sz="4000" u="sng" dirty="0" smtClean="0">
                <a:latin typeface="Tahoma" pitchFamily="34" charset="0"/>
              </a:rPr>
              <a:t>Building</a:t>
            </a:r>
          </a:p>
          <a:p>
            <a:r>
              <a:rPr lang="en-US" sz="1400" dirty="0" smtClean="0"/>
              <a:t>Theory Building is people making sense of the world around them. We all do it all the time. </a:t>
            </a:r>
            <a:r>
              <a:rPr lang="en-US" sz="1400" dirty="0" smtClean="0"/>
              <a:t>Kids build theory about where they come from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endParaRPr lang="en-US" sz="1400" u="sng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E4144148-3D9F-4733-9D17-320CA555CB64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12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7" name="Picture 6" descr="theory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048000"/>
            <a:ext cx="3200400" cy="3429526"/>
          </a:xfrm>
          <a:prstGeom prst="rect">
            <a:avLst/>
          </a:prstGeom>
        </p:spPr>
      </p:pic>
      <p:pic>
        <p:nvPicPr>
          <p:cNvPr id="10" name="Picture 9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4114800"/>
            <a:ext cx="2705100" cy="1685925"/>
          </a:xfrm>
          <a:prstGeom prst="rect">
            <a:avLst/>
          </a:prstGeom>
        </p:spPr>
      </p:pic>
      <p:pic>
        <p:nvPicPr>
          <p:cNvPr id="11" name="Picture 10" descr="images 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5400" y="1447800"/>
            <a:ext cx="2095500" cy="1524000"/>
          </a:xfrm>
          <a:prstGeom prst="rect">
            <a:avLst/>
          </a:prstGeom>
        </p:spPr>
      </p:pic>
      <p:pic>
        <p:nvPicPr>
          <p:cNvPr id="13" name="Picture 12" descr="images (2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" y="1524000"/>
            <a:ext cx="333375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914400" y="152400"/>
            <a:ext cx="8382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u="sng" dirty="0">
                <a:latin typeface="Tahoma" pitchFamily="34" charset="0"/>
              </a:rPr>
              <a:t>Theory </a:t>
            </a:r>
            <a:r>
              <a:rPr lang="en-US" sz="4000" u="sng" dirty="0" smtClean="0">
                <a:latin typeface="Tahoma" pitchFamily="34" charset="0"/>
              </a:rPr>
              <a:t>Building Continuing…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What it takes to build a theory</a:t>
            </a:r>
            <a:r>
              <a:rPr lang="en-US" sz="1200" b="1" dirty="0" smtClean="0">
                <a:solidFill>
                  <a:schemeClr val="tx1"/>
                </a:solidFill>
              </a:rPr>
              <a:t>?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E4144148-3D9F-4733-9D17-320CA555CB64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13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4" name="Picture 13" descr="theory_building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2133600"/>
            <a:ext cx="4510088" cy="33782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2362200"/>
            <a:ext cx="2362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Steps: </a:t>
            </a:r>
          </a:p>
          <a:p>
            <a:pPr marL="342900" indent="-342900"/>
            <a:r>
              <a:rPr lang="en-US" sz="1400" dirty="0" smtClean="0"/>
              <a:t>1. Observe</a:t>
            </a:r>
            <a:endParaRPr lang="en-US" sz="1400" dirty="0" smtClean="0"/>
          </a:p>
          <a:p>
            <a:pPr marL="342900" indent="-342900"/>
            <a:r>
              <a:rPr lang="en-US" sz="1400" dirty="0" smtClean="0"/>
              <a:t>2. Organize</a:t>
            </a:r>
          </a:p>
          <a:p>
            <a:pPr marL="342900" indent="-342900"/>
            <a:r>
              <a:rPr lang="en-US" sz="1400" dirty="0" smtClean="0"/>
              <a:t>3. Find Co-relation </a:t>
            </a:r>
          </a:p>
          <a:p>
            <a:pPr marL="342900" indent="-342900"/>
            <a:r>
              <a:rPr lang="en-US" sz="1400" dirty="0" smtClean="0"/>
              <a:t>4. Create hypothesis</a:t>
            </a:r>
          </a:p>
          <a:p>
            <a:pPr marL="342900" indent="-342900"/>
            <a:r>
              <a:rPr lang="en-US" sz="1400" dirty="0" smtClean="0"/>
              <a:t>5. Justify Hypothesis</a:t>
            </a:r>
          </a:p>
          <a:p>
            <a:pPr marL="342900" indent="-342900"/>
            <a:r>
              <a:rPr lang="en-US" sz="1400" dirty="0" smtClean="0"/>
              <a:t>6. Build Model</a:t>
            </a:r>
          </a:p>
          <a:p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04804" y="304800"/>
            <a:ext cx="885505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000" dirty="0" smtClean="0"/>
              <a:t>Human Mind as Tools </a:t>
            </a:r>
            <a:r>
              <a:rPr lang="en-US" sz="4000" dirty="0"/>
              <a:t>of Research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02E6F1C6-4E4B-47F5-9BA2-0DFD8F79939A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14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514601"/>
            <a:ext cx="327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Eventually, it is you who decide.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</a:t>
            </a:r>
            <a:endParaRPr lang="en-US" sz="1400" dirty="0"/>
          </a:p>
        </p:txBody>
      </p:sp>
      <p:pic>
        <p:nvPicPr>
          <p:cNvPr id="10" name="Picture 9" descr="decis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16062" y="1066800"/>
            <a:ext cx="6027938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93038" cy="1143000"/>
          </a:xfrm>
        </p:spPr>
        <p:txBody>
          <a:bodyPr/>
          <a:lstStyle/>
          <a:p>
            <a:r>
              <a:rPr lang="en-US" sz="4000" dirty="0" smtClean="0">
                <a:solidFill>
                  <a:schemeClr val="folHlink"/>
                </a:solidFill>
              </a:rPr>
              <a:t>Collaboration</a:t>
            </a:r>
            <a:br>
              <a:rPr lang="en-US" sz="4000" dirty="0" smtClean="0">
                <a:solidFill>
                  <a:schemeClr val="folHlink"/>
                </a:solidFill>
              </a:rPr>
            </a:br>
            <a:r>
              <a:rPr lang="en-US" sz="1200" kern="1200" dirty="0" smtClean="0">
                <a:solidFill>
                  <a:schemeClr val="folHlink"/>
                </a:solidFill>
                <a:ea typeface="Arial" charset="0"/>
                <a:cs typeface="Arial" charset="0"/>
              </a:rPr>
              <a:t>collaboration Brings </a:t>
            </a:r>
            <a:r>
              <a:rPr lang="en-US" sz="1200" kern="1200" dirty="0" smtClean="0">
                <a:solidFill>
                  <a:schemeClr val="folHlink"/>
                </a:solidFill>
                <a:ea typeface="Arial" charset="0"/>
                <a:cs typeface="Arial" charset="0"/>
              </a:rPr>
              <a:t>Power. </a:t>
            </a:r>
            <a:endParaRPr lang="en-US" sz="1200" kern="1200" dirty="0" smtClean="0">
              <a:solidFill>
                <a:schemeClr val="folHlink"/>
              </a:solidFill>
              <a:ea typeface="Arial" charset="0"/>
              <a:cs typeface="Arial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4FD48502-6406-469B-8DC2-EB8B423A4546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15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6" name="Picture 5" descr="01-freelance-collabo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447800"/>
            <a:ext cx="6248400" cy="4759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1676400"/>
            <a:ext cx="198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Who </a:t>
            </a:r>
            <a:r>
              <a:rPr lang="en-US" sz="1400" b="1" dirty="0" smtClean="0"/>
              <a:t>to Collaborate </a:t>
            </a:r>
            <a:r>
              <a:rPr lang="en-US" sz="1400" b="1" dirty="0" smtClean="0"/>
              <a:t>with:</a:t>
            </a:r>
          </a:p>
          <a:p>
            <a:r>
              <a:rPr lang="en-US" sz="1400" dirty="0" smtClean="0"/>
              <a:t> </a:t>
            </a:r>
          </a:p>
          <a:p>
            <a:pPr>
              <a:buFontTx/>
              <a:buChar char="-"/>
            </a:pPr>
            <a:r>
              <a:rPr lang="en-US" sz="1400" dirty="0" smtClean="0"/>
              <a:t>Friends?</a:t>
            </a:r>
          </a:p>
          <a:p>
            <a:pPr>
              <a:buFontTx/>
              <a:buChar char="-"/>
            </a:pPr>
            <a:r>
              <a:rPr lang="en-US" sz="1400" dirty="0" smtClean="0"/>
              <a:t>Colleagues</a:t>
            </a:r>
            <a:r>
              <a:rPr lang="en-US" sz="1400" dirty="0" smtClean="0"/>
              <a:t>?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faculties?</a:t>
            </a:r>
          </a:p>
          <a:p>
            <a:pPr>
              <a:buFontTx/>
              <a:buChar char="-"/>
            </a:pPr>
            <a:r>
              <a:rPr lang="en-US" sz="1400" dirty="0" smtClean="0"/>
              <a:t>Industries?</a:t>
            </a:r>
          </a:p>
          <a:p>
            <a:pPr>
              <a:buFontTx/>
              <a:buChar char="-"/>
            </a:pPr>
            <a:r>
              <a:rPr lang="en-US" sz="1400" dirty="0" smtClean="0"/>
              <a:t> </a:t>
            </a:r>
            <a:r>
              <a:rPr lang="en-US" sz="1400" dirty="0" smtClean="0"/>
              <a:t>and so on…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372600" cy="160020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folHlink"/>
                </a:solidFill>
              </a:rPr>
              <a:t>Doing Research – </a:t>
            </a:r>
            <a:r>
              <a:rPr lang="en-US" sz="4000" dirty="0" smtClean="0">
                <a:solidFill>
                  <a:schemeClr val="folHlink"/>
                </a:solidFill>
              </a:rPr>
              <a:t>last of all motivation</a:t>
            </a:r>
            <a:r>
              <a:rPr lang="en-US" sz="4000" dirty="0" smtClean="0">
                <a:solidFill>
                  <a:schemeClr val="folHlink"/>
                </a:solidFill>
              </a:rPr>
              <a:t>….</a:t>
            </a:r>
            <a:r>
              <a:rPr lang="en-US" sz="3200" b="1" dirty="0" smtClean="0">
                <a:solidFill>
                  <a:schemeClr val="folHlink"/>
                </a:solidFill>
              </a:rPr>
              <a:t/>
            </a:r>
            <a:br>
              <a:rPr lang="en-US" sz="3200" b="1" dirty="0" smtClean="0">
                <a:solidFill>
                  <a:schemeClr val="folHlink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After all we have to do the research for the graduation, good profession and probably a happy family.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0B8832CA-69EF-499B-92B4-2A6EAFC2B2CA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16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7" name="Picture 6" descr="good-family-dogs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17511" y="4572000"/>
            <a:ext cx="2526489" cy="1676400"/>
          </a:xfrm>
          <a:prstGeom prst="rect">
            <a:avLst/>
          </a:prstGeom>
        </p:spPr>
      </p:pic>
      <p:pic>
        <p:nvPicPr>
          <p:cNvPr id="8" name="Picture 7" descr="graduation hats horizont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667000"/>
            <a:ext cx="4340090" cy="2897010"/>
          </a:xfrm>
          <a:prstGeom prst="rect">
            <a:avLst/>
          </a:prstGeom>
        </p:spPr>
      </p:pic>
      <p:pic>
        <p:nvPicPr>
          <p:cNvPr id="10" name="Picture 9" descr="The-Good-Careers-for-Wome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43400" y="2743200"/>
            <a:ext cx="261937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93038" cy="609600"/>
          </a:xfrm>
        </p:spPr>
        <p:txBody>
          <a:bodyPr/>
          <a:lstStyle/>
          <a:p>
            <a:r>
              <a:rPr lang="en-US" smtClean="0">
                <a:solidFill>
                  <a:schemeClr val="folHlink"/>
                </a:solidFill>
              </a:rPr>
              <a:t>Measurement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848600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solidFill>
                  <a:schemeClr val="folHlink"/>
                </a:solidFill>
              </a:rPr>
              <a:t>Requires valid and reliable instruments</a:t>
            </a:r>
          </a:p>
          <a:p>
            <a:r>
              <a:rPr lang="en-US" smtClean="0">
                <a:solidFill>
                  <a:schemeClr val="folHlink"/>
                </a:solidFill>
              </a:rPr>
              <a:t>to measure physical characteristics – rulers, scales, speedometers, etc.</a:t>
            </a:r>
          </a:p>
          <a:p>
            <a:r>
              <a:rPr lang="en-US" smtClean="0">
                <a:solidFill>
                  <a:schemeClr val="folHlink"/>
                </a:solidFill>
              </a:rPr>
              <a:t>to measure the impact of social and          psychological phenomena – tests and          questionnaires.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32224313-5622-47DD-A25D-B8A3E7801CE2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1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066800" y="228600"/>
            <a:ext cx="71643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000">
                <a:latin typeface="Tahoma" pitchFamily="34" charset="0"/>
              </a:rPr>
              <a:t>Statistics as a Tool of Research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990600" y="1371600"/>
            <a:ext cx="80168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en-US" sz="2800" u="sng">
                <a:latin typeface="Tahoma" pitchFamily="34" charset="0"/>
              </a:rPr>
              <a:t>Main Functions of Statistics</a:t>
            </a:r>
            <a:r>
              <a:rPr lang="en-US" sz="2800">
                <a:latin typeface="Tahoma" pitchFamily="34" charset="0"/>
              </a:rPr>
              <a:t>:</a:t>
            </a:r>
          </a:p>
          <a:p>
            <a:pPr marL="457200" indent="-457200"/>
            <a:r>
              <a:rPr lang="en-US" sz="2800">
                <a:latin typeface="Tahoma" pitchFamily="34" charset="0"/>
              </a:rPr>
              <a:t>    </a:t>
            </a:r>
            <a:r>
              <a:rPr lang="en-US" sz="2400">
                <a:latin typeface="Tahoma" pitchFamily="34" charset="0"/>
              </a:rPr>
              <a:t>1. describe the data</a:t>
            </a:r>
          </a:p>
          <a:p>
            <a:pPr marL="457200" indent="-457200"/>
            <a:r>
              <a:rPr lang="en-US" sz="2400">
                <a:latin typeface="Tahoma" pitchFamily="34" charset="0"/>
              </a:rPr>
              <a:t>     2. draw inferences from the data</a:t>
            </a:r>
          </a:p>
          <a:p>
            <a:pPr marL="457200" indent="-457200"/>
            <a:endParaRPr lang="en-US" sz="2400">
              <a:latin typeface="Tahoma" pitchFamily="34" charset="0"/>
            </a:endParaRPr>
          </a:p>
          <a:p>
            <a:pPr marL="457200" indent="-457200"/>
            <a:endParaRPr lang="en-US" sz="2400">
              <a:latin typeface="Tahoma" pitchFamily="34" charset="0"/>
            </a:endParaRPr>
          </a:p>
          <a:p>
            <a:pPr marL="457200" indent="-457200">
              <a:buFontTx/>
              <a:buChar char="•"/>
            </a:pPr>
            <a:r>
              <a:rPr lang="en-US" sz="2800" u="sng">
                <a:latin typeface="Tahoma" pitchFamily="34" charset="0"/>
              </a:rPr>
              <a:t>Descriptive Statistics</a:t>
            </a:r>
            <a:r>
              <a:rPr lang="en-US" sz="2800">
                <a:latin typeface="Tahoma" pitchFamily="34" charset="0"/>
              </a:rPr>
              <a:t> summarize the general nature of the data obtained.</a:t>
            </a:r>
          </a:p>
          <a:p>
            <a:pPr marL="457200" indent="-457200">
              <a:buFontTx/>
              <a:buChar char="•"/>
            </a:pPr>
            <a:endParaRPr lang="en-US" sz="2800">
              <a:latin typeface="Tahoma" pitchFamily="34" charset="0"/>
            </a:endParaRPr>
          </a:p>
          <a:p>
            <a:pPr marL="457200" indent="-457200">
              <a:buFontTx/>
              <a:buChar char="•"/>
            </a:pPr>
            <a:r>
              <a:rPr lang="en-US" sz="2800" u="sng">
                <a:latin typeface="Tahoma" pitchFamily="34" charset="0"/>
              </a:rPr>
              <a:t>Inferential Statistics</a:t>
            </a:r>
            <a:r>
              <a:rPr lang="en-US" sz="2800">
                <a:latin typeface="Tahoma" pitchFamily="34" charset="0"/>
              </a:rPr>
              <a:t> help the researcher make</a:t>
            </a:r>
          </a:p>
          <a:p>
            <a:pPr marL="457200" indent="-457200"/>
            <a:r>
              <a:rPr lang="en-US" sz="2800">
                <a:latin typeface="Tahoma" pitchFamily="34" charset="0"/>
              </a:rPr>
              <a:t>    decisions about the data.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E1DA9F71-56D0-48B0-BA9B-4A4C3509C03A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2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793038" cy="617538"/>
          </a:xfrm>
        </p:spPr>
        <p:txBody>
          <a:bodyPr/>
          <a:lstStyle/>
          <a:p>
            <a:r>
              <a:rPr lang="en-US" sz="3600" smtClean="0">
                <a:solidFill>
                  <a:schemeClr val="folHlink"/>
                </a:solidFill>
              </a:rPr>
              <a:t>Language as a Tool of Research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193088" cy="4760913"/>
          </a:xfrm>
        </p:spPr>
        <p:txBody>
          <a:bodyPr/>
          <a:lstStyle/>
          <a:p>
            <a:r>
              <a:rPr lang="en-US" sz="2800" smtClean="0">
                <a:solidFill>
                  <a:schemeClr val="folHlink"/>
                </a:solidFill>
              </a:rPr>
              <a:t>A tool to communicate and think more effectively</a:t>
            </a:r>
          </a:p>
          <a:p>
            <a:r>
              <a:rPr lang="en-US" sz="2800" smtClean="0">
                <a:solidFill>
                  <a:schemeClr val="folHlink"/>
                </a:solidFill>
              </a:rPr>
              <a:t>Words have multiple meaning.  Clarity is essential in research writing.</a:t>
            </a:r>
          </a:p>
          <a:p>
            <a:r>
              <a:rPr lang="en-US" sz="2800" smtClean="0">
                <a:solidFill>
                  <a:schemeClr val="folHlink"/>
                </a:solidFill>
              </a:rPr>
              <a:t>Knowing two or more languages in valuable.</a:t>
            </a:r>
          </a:p>
          <a:p>
            <a:r>
              <a:rPr lang="en-US" sz="2800" smtClean="0">
                <a:solidFill>
                  <a:schemeClr val="folHlink"/>
                </a:solidFill>
              </a:rPr>
              <a:t>Following guidelines for research writing is essential.</a:t>
            </a:r>
          </a:p>
          <a:p>
            <a:r>
              <a:rPr lang="en-US" sz="2800" smtClean="0">
                <a:solidFill>
                  <a:schemeClr val="folHlink"/>
                </a:solidFill>
              </a:rPr>
              <a:t>Using features of word processing makes revisions more efficient.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A70FB338-A68C-4381-9C0E-59D78FA2C0D9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3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31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Language as a Tool of Research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8358188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Words enhance thinking by:</a:t>
            </a:r>
          </a:p>
          <a:p>
            <a:endParaRPr lang="en-US" sz="3200"/>
          </a:p>
          <a:p>
            <a:r>
              <a:rPr lang="en-US" sz="3200"/>
              <a:t>    </a:t>
            </a:r>
            <a:r>
              <a:rPr lang="en-US" sz="2800"/>
              <a:t>- reducing the world’s complexity,</a:t>
            </a:r>
          </a:p>
          <a:p>
            <a:endParaRPr lang="en-US" sz="2800"/>
          </a:p>
          <a:p>
            <a:r>
              <a:rPr lang="en-US" sz="2800"/>
              <a:t>     - allowing abstraction of the environment,</a:t>
            </a:r>
          </a:p>
          <a:p>
            <a:endParaRPr lang="en-US" sz="2800"/>
          </a:p>
          <a:p>
            <a:r>
              <a:rPr lang="en-US" sz="2800"/>
              <a:t>     - enhancing the power of thought,</a:t>
            </a:r>
          </a:p>
          <a:p>
            <a:endParaRPr lang="en-US" sz="2800"/>
          </a:p>
          <a:p>
            <a:r>
              <a:rPr lang="en-US" sz="2800"/>
              <a:t>     - facilitating generalization and inference</a:t>
            </a:r>
          </a:p>
          <a:p>
            <a:r>
              <a:rPr lang="en-US" sz="2800"/>
              <a:t>       drawing in new situations.</a:t>
            </a:r>
          </a:p>
          <a:p>
            <a:r>
              <a:rPr lang="en-US" sz="2800"/>
              <a:t>     </a:t>
            </a:r>
            <a:endParaRPr lang="en-US" sz="320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97216A95-FBBC-417C-9BE1-92CC25750C5D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4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Communicating Effectively Through Writing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smtClean="0">
                <a:solidFill>
                  <a:schemeClr val="folHlink"/>
                </a:solidFill>
              </a:rPr>
              <a:t>Say exactly what you mean.</a:t>
            </a:r>
          </a:p>
          <a:p>
            <a:pPr>
              <a:lnSpc>
                <a:spcPct val="80000"/>
              </a:lnSpc>
            </a:pPr>
            <a:r>
              <a:rPr lang="en-US" sz="2600" smtClean="0">
                <a:solidFill>
                  <a:schemeClr val="folHlink"/>
                </a:solidFill>
              </a:rPr>
              <a:t>Keep your primary objective in mind at all times.</a:t>
            </a:r>
          </a:p>
          <a:p>
            <a:pPr>
              <a:lnSpc>
                <a:spcPct val="80000"/>
              </a:lnSpc>
            </a:pPr>
            <a:r>
              <a:rPr lang="en-US" sz="2600" smtClean="0">
                <a:solidFill>
                  <a:schemeClr val="folHlink"/>
                </a:solidFill>
              </a:rPr>
              <a:t>Provide an overview of what you will be discussing.</a:t>
            </a:r>
          </a:p>
          <a:p>
            <a:pPr>
              <a:lnSpc>
                <a:spcPct val="80000"/>
              </a:lnSpc>
            </a:pPr>
            <a:r>
              <a:rPr lang="en-US" sz="2600" smtClean="0">
                <a:solidFill>
                  <a:schemeClr val="folHlink"/>
                </a:solidFill>
              </a:rPr>
              <a:t>Organize ideas into general and more specific categories by using headings and subheadings.</a:t>
            </a:r>
          </a:p>
          <a:p>
            <a:pPr>
              <a:lnSpc>
                <a:spcPct val="80000"/>
              </a:lnSpc>
            </a:pPr>
            <a:r>
              <a:rPr lang="en-US" sz="2600" smtClean="0">
                <a:solidFill>
                  <a:schemeClr val="folHlink"/>
                </a:solidFill>
              </a:rPr>
              <a:t>Use transitional phrases, sentences, or paragraphs to help readers follow your train of thought.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600" smtClean="0"/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8D70EAD1-4D49-4C61-B0A3-B5C4AC9AF064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5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Communicating Effectively Through Writing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smtClean="0">
                <a:solidFill>
                  <a:schemeClr val="folHlink"/>
                </a:solidFill>
              </a:rPr>
              <a:t>Use concrete examples to make abstract ideas more understandable. </a:t>
            </a:r>
          </a:p>
          <a:p>
            <a:pPr>
              <a:lnSpc>
                <a:spcPct val="90000"/>
              </a:lnSpc>
            </a:pPr>
            <a:r>
              <a:rPr lang="en-US" sz="2600" smtClean="0">
                <a:solidFill>
                  <a:schemeClr val="folHlink"/>
                </a:solidFill>
              </a:rPr>
              <a:t>Use appropriate punctuation. </a:t>
            </a:r>
          </a:p>
          <a:p>
            <a:pPr>
              <a:lnSpc>
                <a:spcPct val="90000"/>
              </a:lnSpc>
            </a:pPr>
            <a:r>
              <a:rPr lang="en-US" sz="2600" smtClean="0">
                <a:solidFill>
                  <a:schemeClr val="folHlink"/>
                </a:solidFill>
              </a:rPr>
              <a:t>Use figures and tables for clarification. </a:t>
            </a:r>
          </a:p>
          <a:p>
            <a:pPr>
              <a:lnSpc>
                <a:spcPct val="90000"/>
              </a:lnSpc>
            </a:pPr>
            <a:r>
              <a:rPr lang="en-US" sz="2600" smtClean="0">
                <a:solidFill>
                  <a:schemeClr val="folHlink"/>
                </a:solidFill>
              </a:rPr>
              <a:t>At the end of chapters and major sections, summarize what you’ve said. </a:t>
            </a:r>
          </a:p>
          <a:p>
            <a:pPr>
              <a:lnSpc>
                <a:spcPct val="90000"/>
              </a:lnSpc>
            </a:pPr>
            <a:r>
              <a:rPr lang="en-US" sz="2600" smtClean="0">
                <a:solidFill>
                  <a:schemeClr val="folHlink"/>
                </a:solidFill>
              </a:rPr>
              <a:t>Anticipate having to write multiple drafts.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sz="2600" smtClean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600" smtClean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57236677-25CC-4493-88F0-AA481C12169B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6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769698" y="304800"/>
            <a:ext cx="77252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000" dirty="0" smtClean="0"/>
              <a:t>Reasoning Tools for </a:t>
            </a:r>
            <a:r>
              <a:rPr lang="en-US" sz="4000" dirty="0"/>
              <a:t>Research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7543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sz="1600" dirty="0" smtClean="0"/>
              <a:t>Critical Thinking</a:t>
            </a:r>
            <a:endParaRPr lang="en-US" sz="1600" dirty="0"/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1600" dirty="0"/>
              <a:t> Deductive Logic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1600" dirty="0"/>
              <a:t> Inductive Reasoning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1600" dirty="0"/>
              <a:t> The Scientific Method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1600" dirty="0"/>
              <a:t> Theory Building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02E6F1C6-4E4B-47F5-9BA2-0DFD8F79939A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7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7" name="Picture 6" descr="logical-think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914400"/>
            <a:ext cx="5340648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80772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dirty="0"/>
              <a:t>Critical Thinking </a:t>
            </a:r>
          </a:p>
          <a:p>
            <a:r>
              <a:rPr lang="en-US" sz="1400" dirty="0" smtClean="0"/>
              <a:t>Components of Critical Thinking:</a:t>
            </a:r>
            <a:endParaRPr lang="en-US" sz="1400" dirty="0"/>
          </a:p>
          <a:p>
            <a:r>
              <a:rPr lang="en-US" sz="1400" dirty="0" smtClean="0"/>
              <a:t>      - </a:t>
            </a:r>
            <a:r>
              <a:rPr lang="en-US" sz="1400" dirty="0"/>
              <a:t>verbal reasoning</a:t>
            </a:r>
          </a:p>
          <a:p>
            <a:r>
              <a:rPr lang="en-US" sz="1400" dirty="0"/>
              <a:t>      -  argument analysis</a:t>
            </a:r>
          </a:p>
          <a:p>
            <a:r>
              <a:rPr lang="en-US" sz="1400" dirty="0"/>
              <a:t>      -  decision making</a:t>
            </a:r>
          </a:p>
          <a:p>
            <a:r>
              <a:rPr lang="en-US" sz="1400" dirty="0"/>
              <a:t>      -  critical analysis of prior research  </a:t>
            </a:r>
            <a:r>
              <a:rPr lang="en-US" sz="1200" dirty="0"/>
              <a:t> </a:t>
            </a:r>
            <a:endParaRPr lang="en-US" sz="1200" u="sng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A4F297AA-ADF7-415C-960C-CC1C47B1E0C3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8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5" name="Picture 4" descr="what-is-critical-think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1143000"/>
            <a:ext cx="4209999" cy="487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3124200"/>
            <a:ext cx="373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Ask Questions….:</a:t>
            </a:r>
          </a:p>
          <a:p>
            <a:r>
              <a:rPr lang="en-US" sz="1600" dirty="0" smtClean="0"/>
              <a:t>-What does it mean ?</a:t>
            </a:r>
          </a:p>
          <a:p>
            <a:r>
              <a:rPr lang="en-US" sz="1600" dirty="0" smtClean="0"/>
              <a:t>-What </a:t>
            </a:r>
            <a:r>
              <a:rPr lang="en-US" sz="1600" dirty="0" smtClean="0"/>
              <a:t>does it mean to you</a:t>
            </a:r>
            <a:r>
              <a:rPr lang="en-US" sz="1600" dirty="0" smtClean="0"/>
              <a:t>?</a:t>
            </a:r>
          </a:p>
          <a:p>
            <a:r>
              <a:rPr lang="en-US" sz="1600" dirty="0" smtClean="0"/>
              <a:t>- What are examples / use-cases?</a:t>
            </a:r>
          </a:p>
          <a:p>
            <a:r>
              <a:rPr lang="en-US" sz="1600" dirty="0" smtClean="0"/>
              <a:t>- How </a:t>
            </a:r>
            <a:r>
              <a:rPr lang="en-US" sz="1600" dirty="0" smtClean="0"/>
              <a:t>does this apply to </a:t>
            </a:r>
            <a:r>
              <a:rPr lang="en-US" sz="1600" dirty="0" smtClean="0"/>
              <a:t>real </a:t>
            </a:r>
            <a:r>
              <a:rPr lang="en-US" sz="1600" dirty="0" smtClean="0"/>
              <a:t>life</a:t>
            </a:r>
            <a:r>
              <a:rPr lang="en-US" sz="1600" dirty="0" smtClean="0"/>
              <a:t>?</a:t>
            </a:r>
          </a:p>
          <a:p>
            <a:r>
              <a:rPr lang="en-US" sz="1600" dirty="0" smtClean="0"/>
              <a:t>-- and so on.</a:t>
            </a:r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5204</TotalTime>
  <Words>936</Words>
  <Application>Microsoft Office PowerPoint</Application>
  <PresentationFormat>On-screen Show (4:3)</PresentationFormat>
  <Paragraphs>163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Blends</vt:lpstr>
      <vt:lpstr>Slide 0</vt:lpstr>
      <vt:lpstr>Measurement</vt:lpstr>
      <vt:lpstr>Slide 2</vt:lpstr>
      <vt:lpstr>Language as a Tool of Research</vt:lpstr>
      <vt:lpstr>Slide 4</vt:lpstr>
      <vt:lpstr>Communicating Effectively Through Writing</vt:lpstr>
      <vt:lpstr>Communicating Effectively Through Writing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Collaboration collaboration Brings Power. </vt:lpstr>
      <vt:lpstr>Doing Research – last of all motivation…. After all we have to do the research for the graduation, good profession and probably a happy family.</vt:lpstr>
    </vt:vector>
  </TitlesOfParts>
  <Company>Karen Bretz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AutoCAD Architecture 2008: Part I: Getting Started</dc:title>
  <dc:creator>urmi</dc:creator>
  <cp:lastModifiedBy>prosun</cp:lastModifiedBy>
  <cp:revision>89</cp:revision>
  <dcterms:modified xsi:type="dcterms:W3CDTF">2013-09-10T18:52:08Z</dcterms:modified>
</cp:coreProperties>
</file>