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9" r:id="rId4"/>
    <p:sldId id="304" r:id="rId5"/>
    <p:sldId id="258" r:id="rId6"/>
    <p:sldId id="260" r:id="rId7"/>
    <p:sldId id="307" r:id="rId8"/>
    <p:sldId id="262" r:id="rId9"/>
    <p:sldId id="265" r:id="rId10"/>
    <p:sldId id="306" r:id="rId11"/>
    <p:sldId id="288" r:id="rId12"/>
    <p:sldId id="274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17" r:id="rId21"/>
    <p:sldId id="308" r:id="rId22"/>
    <p:sldId id="335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36" r:id="rId31"/>
    <p:sldId id="316" r:id="rId32"/>
    <p:sldId id="326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6pPr>
    <a:lvl7pPr marL="2743200" algn="l" defTabSz="914400" rtl="0" eaLnBrk="1" latinLnBrk="0" hangingPunct="1"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7pPr>
    <a:lvl8pPr marL="3200400" algn="l" defTabSz="914400" rtl="0" eaLnBrk="1" latinLnBrk="0" hangingPunct="1"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8pPr>
    <a:lvl9pPr marL="3657600" algn="l" defTabSz="914400" rtl="0" eaLnBrk="1" latinLnBrk="0" hangingPunct="1">
      <a:defRPr sz="4400" kern="1200">
        <a:solidFill>
          <a:schemeClr val="folHlink"/>
        </a:solidFill>
        <a:latin typeface="Verdana" pitchFamily="34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5D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3558" autoAdjust="0"/>
  </p:normalViewPr>
  <p:slideViewPr>
    <p:cSldViewPr>
      <p:cViewPr>
        <p:scale>
          <a:sx n="75" d="100"/>
          <a:sy n="75" d="100"/>
        </p:scale>
        <p:origin x="-1956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680" y="-104"/>
      </p:cViewPr>
      <p:guideLst>
        <p:guide orient="horz" pos="3023"/>
        <p:guide pos="23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196" cy="47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t" anchorCtr="0" compatLnSpc="1">
            <a:prstTxWarp prst="textNoShape">
              <a:avLst/>
            </a:prstTxWarp>
          </a:bodyPr>
          <a:lstStyle>
            <a:lvl1pPr defTabSz="966698"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334" y="1"/>
            <a:ext cx="3169196" cy="47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t" anchorCtr="0" compatLnSpc="1">
            <a:prstTxWarp prst="textNoShape">
              <a:avLst/>
            </a:prstTxWarp>
          </a:bodyPr>
          <a:lstStyle>
            <a:lvl1pPr algn="r" defTabSz="966698"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573"/>
            <a:ext cx="3169196" cy="47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b" anchorCtr="0" compatLnSpc="1">
            <a:prstTxWarp prst="textNoShape">
              <a:avLst/>
            </a:prstTxWarp>
          </a:bodyPr>
          <a:lstStyle>
            <a:lvl1pPr defTabSz="966698"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334" y="9119573"/>
            <a:ext cx="3169196" cy="47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b" anchorCtr="0" compatLnSpc="1">
            <a:prstTxWarp prst="textNoShape">
              <a:avLst/>
            </a:prstTxWarp>
          </a:bodyPr>
          <a:lstStyle>
            <a:lvl1pPr algn="r" defTabSz="966698"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231495F-CDA6-4A31-A128-1D4B1AC62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196" cy="47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t" anchorCtr="0" compatLnSpc="1">
            <a:prstTxWarp prst="textNoShape">
              <a:avLst/>
            </a:prstTxWarp>
          </a:bodyPr>
          <a:lstStyle>
            <a:lvl1pPr defTabSz="966698">
              <a:defRPr sz="13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004" y="1"/>
            <a:ext cx="3169196" cy="47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t" anchorCtr="0" compatLnSpc="1">
            <a:prstTxWarp prst="textNoShape">
              <a:avLst/>
            </a:prstTxWarp>
          </a:bodyPr>
          <a:lstStyle>
            <a:lvl1pPr algn="r" defTabSz="966698">
              <a:defRPr sz="13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8" y="4560612"/>
            <a:ext cx="5364925" cy="431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223"/>
            <a:ext cx="3169196" cy="47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b" anchorCtr="0" compatLnSpc="1">
            <a:prstTxWarp prst="textNoShape">
              <a:avLst/>
            </a:prstTxWarp>
          </a:bodyPr>
          <a:lstStyle>
            <a:lvl1pPr defTabSz="966698">
              <a:defRPr sz="13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004" y="9121223"/>
            <a:ext cx="3169196" cy="47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4" tIns="48332" rIns="96664" bIns="48332" numCol="1" anchor="b" anchorCtr="0" compatLnSpc="1">
            <a:prstTxWarp prst="textNoShape">
              <a:avLst/>
            </a:prstTxWarp>
          </a:bodyPr>
          <a:lstStyle>
            <a:lvl1pPr algn="r" defTabSz="966698">
              <a:defRPr sz="13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83F7EC-DD29-444A-8CD6-A248CF96F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9D4DE-567E-44CF-816E-98605EA97CFA}" type="slidenum">
              <a:rPr lang="en-US" smtClean="0">
                <a:ea typeface="Arial" charset="0"/>
                <a:cs typeface="Arial" charset="0"/>
              </a:rPr>
              <a:pPr/>
              <a:t>1</a:t>
            </a:fld>
            <a:endParaRPr lang="en-US" smtClean="0">
              <a:ea typeface="Arial" charset="0"/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64519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1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6318250"/>
            <a:ext cx="9161463" cy="539750"/>
          </a:xfrm>
          <a:prstGeom prst="rect">
            <a:avLst/>
          </a:prstGeom>
          <a:solidFill>
            <a:srgbClr val="008B5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4521" name="Picture 9" descr="Pearson_Bound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356350"/>
            <a:ext cx="1503362" cy="4476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743200" y="5943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400">
              <a:solidFill>
                <a:schemeClr val="tx1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318250"/>
            <a:ext cx="9161463" cy="539750"/>
          </a:xfrm>
          <a:prstGeom prst="rect">
            <a:avLst/>
          </a:prstGeom>
          <a:solidFill>
            <a:srgbClr val="008B5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9" descr="Pearson_Bound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6356350"/>
            <a:ext cx="1503362" cy="447675"/>
          </a:xfrm>
          <a:prstGeom prst="rect">
            <a:avLst/>
          </a:prstGeom>
          <a:noFill/>
        </p:spPr>
      </p:pic>
      <p:sp>
        <p:nvSpPr>
          <p:cNvPr id="65557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838200" y="1219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8" name="Rectangle 22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59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Research is: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 systematic process of collecting, analyzing, and interpreting information (data) to increase understanding of a phenomenon of concern.</a:t>
            </a:r>
          </a:p>
          <a:p>
            <a:pPr lvl="0"/>
            <a:endParaRPr lang="en-US" smtClean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6318250"/>
            <a:ext cx="9161463" cy="539750"/>
          </a:xfrm>
          <a:prstGeom prst="rect">
            <a:avLst/>
          </a:prstGeom>
          <a:solidFill>
            <a:srgbClr val="008B5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Pearson_Bound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88238" y="6356350"/>
            <a:ext cx="1503362" cy="4476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18250"/>
            <a:ext cx="9161463" cy="539750"/>
          </a:xfrm>
          <a:prstGeom prst="rect">
            <a:avLst/>
          </a:prstGeom>
          <a:solidFill>
            <a:srgbClr val="008B5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365" name="Picture 5" descr="Pearson_Strap_Bound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56350"/>
            <a:ext cx="1908175" cy="493713"/>
          </a:xfrm>
          <a:prstGeom prst="rect">
            <a:avLst/>
          </a:prstGeom>
          <a:noFill/>
        </p:spPr>
      </p:pic>
      <p:pic>
        <p:nvPicPr>
          <p:cNvPr id="15366" name="Picture 6" descr="Pearson_Bound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8238" y="6356350"/>
            <a:ext cx="1503362" cy="447675"/>
          </a:xfrm>
          <a:prstGeom prst="rect">
            <a:avLst/>
          </a:prstGeom>
          <a:noFill/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09600" y="228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/>
          <a:lstStyle/>
          <a:p>
            <a:pPr eaLnBrk="0" hangingPunct="0"/>
            <a:r>
              <a:rPr lang="en-GB">
                <a:solidFill>
                  <a:schemeClr val="tx2"/>
                </a:solidFill>
              </a:rPr>
              <a:t>Practical Research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52400" y="2895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/>
          <a:lstStyle/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Original Presentation By:</a:t>
            </a:r>
          </a:p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Paul </a:t>
            </a:r>
            <a:r>
              <a:rPr lang="en-GB" sz="1400" dirty="0">
                <a:solidFill>
                  <a:schemeClr val="tx1"/>
                </a:solidFill>
              </a:rPr>
              <a:t>D. </a:t>
            </a:r>
            <a:r>
              <a:rPr lang="en-GB" sz="1400" dirty="0" err="1">
                <a:solidFill>
                  <a:schemeClr val="tx1"/>
                </a:solidFill>
              </a:rPr>
              <a:t>Leedy</a:t>
            </a:r>
            <a:endParaRPr lang="en-GB" sz="1400" dirty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400" dirty="0">
                <a:solidFill>
                  <a:schemeClr val="tx1"/>
                </a:solidFill>
              </a:rPr>
              <a:t>Jeanne Ellis </a:t>
            </a:r>
            <a:r>
              <a:rPr lang="en-GB" sz="1400" dirty="0" err="1" smtClean="0">
                <a:solidFill>
                  <a:schemeClr val="tx1"/>
                </a:solidFill>
              </a:rPr>
              <a:t>Ormrod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GB" sz="1400" b="1" dirty="0" smtClean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600" b="1" dirty="0" smtClean="0">
                <a:solidFill>
                  <a:schemeClr val="tx1"/>
                </a:solidFill>
              </a:rPr>
              <a:t>Modified and Enhanced By:</a:t>
            </a:r>
          </a:p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400" dirty="0" err="1" smtClean="0">
                <a:solidFill>
                  <a:schemeClr val="tx1"/>
                </a:solidFill>
              </a:rPr>
              <a:t>Yun</a:t>
            </a:r>
            <a:r>
              <a:rPr lang="en-GB" sz="1400" dirty="0" smtClean="0">
                <a:solidFill>
                  <a:schemeClr val="tx1"/>
                </a:solidFill>
              </a:rPr>
              <a:t> Zhang</a:t>
            </a:r>
          </a:p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400" dirty="0" err="1" smtClean="0">
                <a:solidFill>
                  <a:schemeClr val="tx1"/>
                </a:solidFill>
              </a:rPr>
              <a:t>Tahmina</a:t>
            </a:r>
            <a:r>
              <a:rPr lang="en-GB" sz="1400" dirty="0" smtClean="0">
                <a:solidFill>
                  <a:schemeClr val="tx1"/>
                </a:solidFill>
              </a:rPr>
              <a:t> Ahmed</a:t>
            </a:r>
          </a:p>
          <a:p>
            <a:pPr algn="ctr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400" dirty="0" err="1" smtClean="0">
                <a:solidFill>
                  <a:schemeClr val="tx1"/>
                </a:solidFill>
              </a:rPr>
              <a:t>Prosunjit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Biswas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33400" y="1752600"/>
            <a:ext cx="3352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solidFill>
                  <a:schemeClr val="bg2"/>
                </a:solidFill>
                <a:ea typeface="ＭＳ Ｐゴシック" pitchFamily="34" charset="-128"/>
              </a:rPr>
              <a:t>Tenth Edition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85800" y="5105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solidFill>
                  <a:schemeClr val="bg2"/>
                </a:solidFill>
                <a:ea typeface="ＭＳ Ｐゴシック" pitchFamily="34" charset="-128"/>
              </a:rPr>
              <a:t>© 2013, 2010, 2005, 2001, 1997</a:t>
            </a:r>
            <a:br>
              <a:rPr lang="en-US" sz="1200">
                <a:solidFill>
                  <a:schemeClr val="bg2"/>
                </a:solidFill>
                <a:ea typeface="ＭＳ Ｐゴシック" pitchFamily="34" charset="-128"/>
              </a:rPr>
            </a:br>
            <a:r>
              <a:rPr lang="en-US" sz="1200">
                <a:solidFill>
                  <a:schemeClr val="bg2"/>
                </a:solidFill>
                <a:ea typeface="ＭＳ Ｐゴシック" pitchFamily="34" charset="-128"/>
              </a:rPr>
              <a:t>Pearson Education, Inc. All rights reserved.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914400"/>
            <a:ext cx="7391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solidFill>
                  <a:schemeClr val="tx1"/>
                </a:solidFill>
                <a:ea typeface="ＭＳ Ｐゴシック" pitchFamily="34" charset="-128"/>
              </a:rPr>
              <a:t>Planning and Design</a:t>
            </a:r>
          </a:p>
        </p:txBody>
      </p:sp>
      <p:pic>
        <p:nvPicPr>
          <p:cNvPr id="15373" name="Picture 13" descr="Leedy Co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990600"/>
            <a:ext cx="3624263" cy="453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9" y="228599"/>
            <a:ext cx="7053262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3"/>
          <p:cNvSpPr txBox="1">
            <a:spLocks noChangeArrowheads="1"/>
          </p:cNvSpPr>
          <p:nvPr/>
        </p:nvSpPr>
        <p:spPr bwMode="auto">
          <a:xfrm>
            <a:off x="4343400" y="629285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9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Leedy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 &amp;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Ormrod</a:t>
            </a:r>
            <a:endParaRPr lang="en-US" sz="9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i="1" dirty="0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269288" cy="55229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 smtClean="0">
                <a:solidFill>
                  <a:schemeClr val="folHlink"/>
                </a:solidFill>
              </a:rPr>
              <a:t>Research Tools:</a:t>
            </a:r>
          </a:p>
          <a:p>
            <a:pPr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Specific mechanisms or strategies the researcher</a:t>
            </a:r>
          </a:p>
          <a:p>
            <a:pPr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uses to collect, manipulate, or interpret data. </a:t>
            </a:r>
          </a:p>
          <a:p>
            <a:pPr>
              <a:buFont typeface="Wingdings" pitchFamily="2" charset="2"/>
              <a:buNone/>
            </a:pPr>
            <a:endParaRPr lang="en-US" sz="3600" dirty="0" smtClean="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3600" dirty="0" smtClean="0">
                <a:solidFill>
                  <a:schemeClr val="folHlink"/>
                </a:solidFill>
              </a:rPr>
              <a:t>Research Methodology:</a:t>
            </a:r>
          </a:p>
          <a:p>
            <a:pPr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The general approach the researcher takes carrying out the research Project. This approach dictates the particular tools the researcher selects.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C0952FD1-E0F2-4857-9340-B4886EB85934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10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078662" cy="754062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Six Tools of Research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97888" cy="5334000"/>
          </a:xfrm>
        </p:spPr>
        <p:txBody>
          <a:bodyPr/>
          <a:lstStyle/>
          <a:p>
            <a:pPr marL="514350" indent="-514350">
              <a:buFont typeface="Wingdings" pitchFamily="2" charset="2"/>
              <a:buAutoNum type="arabicPeriod" startAt="2"/>
            </a:pPr>
            <a:endParaRPr lang="en-US" dirty="0" smtClean="0">
              <a:solidFill>
                <a:schemeClr val="folHlink"/>
              </a:solidFill>
            </a:endParaRPr>
          </a:p>
          <a:p>
            <a:pPr marL="514350" indent="-514350">
              <a:buNone/>
            </a:pPr>
            <a:endParaRPr lang="en-US" sz="1800" dirty="0" smtClean="0">
              <a:solidFill>
                <a:schemeClr val="folHlink"/>
              </a:solidFill>
            </a:endParaRPr>
          </a:p>
          <a:p>
            <a:pPr marL="514350" indent="-514350">
              <a:buNone/>
            </a:pPr>
            <a:endParaRPr lang="en-US" sz="1800" dirty="0" smtClean="0">
              <a:solidFill>
                <a:schemeClr val="folHlink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folHlink"/>
                </a:solidFill>
              </a:rPr>
              <a:t>The library and its resources  </a:t>
            </a:r>
            <a:r>
              <a:rPr lang="en-US" dirty="0" smtClean="0">
                <a:solidFill>
                  <a:schemeClr val="folHlink"/>
                </a:solidFill>
              </a:rPr>
              <a:t>        </a:t>
            </a:r>
            <a:r>
              <a:rPr lang="en-US" sz="1800" dirty="0" smtClean="0">
                <a:solidFill>
                  <a:schemeClr val="folHlink"/>
                </a:solidFill>
              </a:rPr>
              <a:t>Computer technology</a:t>
            </a:r>
          </a:p>
          <a:p>
            <a:pPr marL="514350" indent="-514350">
              <a:spcBef>
                <a:spcPts val="0"/>
              </a:spcBef>
              <a:buFont typeface="Wingdings" pitchFamily="2" charset="2"/>
              <a:buAutoNum type="arabicPeriod" startAt="2"/>
            </a:pPr>
            <a:endParaRPr lang="en-US" dirty="0" smtClean="0">
              <a:solidFill>
                <a:schemeClr val="folHlink"/>
              </a:solidFill>
            </a:endParaRPr>
          </a:p>
          <a:p>
            <a:pPr marL="514350" indent="-514350">
              <a:spcBef>
                <a:spcPts val="0"/>
              </a:spcBef>
              <a:buFont typeface="Wingdings" pitchFamily="2" charset="2"/>
              <a:buAutoNum type="arabicPeriod" startAt="2"/>
            </a:pPr>
            <a:endParaRPr lang="en-US" dirty="0" smtClean="0">
              <a:solidFill>
                <a:schemeClr val="folHlink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	</a:t>
            </a:r>
            <a:r>
              <a:rPr lang="en-US" sz="1800" dirty="0" smtClean="0">
                <a:solidFill>
                  <a:schemeClr val="folHlink"/>
                </a:solidFill>
              </a:rPr>
              <a:t>Measurement</a:t>
            </a:r>
            <a:r>
              <a:rPr lang="en-US" dirty="0" smtClean="0">
                <a:solidFill>
                  <a:schemeClr val="folHlink"/>
                </a:solidFill>
              </a:rPr>
              <a:t>                    </a:t>
            </a:r>
            <a:r>
              <a:rPr lang="en-US" sz="1800" dirty="0" smtClean="0">
                <a:solidFill>
                  <a:schemeClr val="folHlink"/>
                </a:solidFill>
              </a:rPr>
              <a:t>Statistics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solidFill>
                <a:schemeClr val="folHlink"/>
              </a:solidFill>
            </a:endParaRPr>
          </a:p>
          <a:p>
            <a:pPr marL="514350" indent="-514350">
              <a:buFont typeface="Wingdings" pitchFamily="2" charset="2"/>
              <a:buAutoNum type="arabicPeriod" startAt="6"/>
            </a:pPr>
            <a:r>
              <a:rPr lang="en-US" dirty="0" smtClean="0">
                <a:solidFill>
                  <a:schemeClr val="folHlink"/>
                </a:solidFill>
              </a:rPr>
              <a:t>The</a:t>
            </a:r>
          </a:p>
          <a:p>
            <a:pPr marL="514350" indent="-514350">
              <a:buNone/>
            </a:pPr>
            <a:endParaRPr lang="en-US" sz="1800" dirty="0" smtClean="0">
              <a:solidFill>
                <a:schemeClr val="folHlink"/>
              </a:solidFill>
            </a:endParaRP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folHlink"/>
                </a:solidFill>
              </a:rPr>
              <a:t>      </a:t>
            </a:r>
          </a:p>
          <a:p>
            <a:pPr marL="514350" indent="-514350">
              <a:buNone/>
            </a:pPr>
            <a:r>
              <a:rPr lang="en-US" sz="1800" dirty="0" smtClean="0">
                <a:solidFill>
                  <a:schemeClr val="folHlink"/>
                </a:solidFill>
              </a:rPr>
              <a:t>     Language                                     Human Mind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131A858-2E71-45F1-9F3D-3569DE196020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11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libra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066800"/>
            <a:ext cx="2514600" cy="1149530"/>
          </a:xfrm>
          <a:prstGeom prst="rect">
            <a:avLst/>
          </a:prstGeom>
        </p:spPr>
      </p:pic>
      <p:pic>
        <p:nvPicPr>
          <p:cNvPr id="7" name="Picture 6" descr="Computer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914400"/>
            <a:ext cx="2286000" cy="1371601"/>
          </a:xfrm>
          <a:prstGeom prst="rect">
            <a:avLst/>
          </a:prstGeom>
        </p:spPr>
      </p:pic>
      <p:pic>
        <p:nvPicPr>
          <p:cNvPr id="8" name="Picture 7" descr="measuremen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743200"/>
            <a:ext cx="2424193" cy="990600"/>
          </a:xfrm>
          <a:prstGeom prst="rect">
            <a:avLst/>
          </a:prstGeom>
        </p:spPr>
      </p:pic>
      <p:pic>
        <p:nvPicPr>
          <p:cNvPr id="10" name="Picture 9" descr="statistic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2743200"/>
            <a:ext cx="2830286" cy="990600"/>
          </a:xfrm>
          <a:prstGeom prst="rect">
            <a:avLst/>
          </a:prstGeom>
        </p:spPr>
      </p:pic>
      <p:pic>
        <p:nvPicPr>
          <p:cNvPr id="11" name="Picture 10" descr="languag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" y="4267199"/>
            <a:ext cx="3200400" cy="1524001"/>
          </a:xfrm>
          <a:prstGeom prst="rect">
            <a:avLst/>
          </a:prstGeom>
        </p:spPr>
      </p:pic>
      <p:pic>
        <p:nvPicPr>
          <p:cNvPr id="13" name="Picture 12" descr="human min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4114800"/>
            <a:ext cx="332740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581400"/>
            <a:ext cx="4010025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58175" cy="982662"/>
          </a:xfrm>
        </p:spPr>
        <p:txBody>
          <a:bodyPr/>
          <a:lstStyle/>
          <a:p>
            <a:r>
              <a:rPr lang="en-US" sz="4000" dirty="0" smtClean="0">
                <a:solidFill>
                  <a:schemeClr val="folHlink"/>
                </a:solidFill>
              </a:rPr>
              <a:t>The Library and Its Resources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Human societies use libraries to assemble and store knowledge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folHlink"/>
                </a:solidFill>
              </a:rPr>
              <a:t>Store information in more compact forms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microforms, compact disks, online databases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folHlink"/>
                </a:solidFill>
              </a:rPr>
              <a:t>Fast and efficient means of locating and accessing information on virtually any topic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folHlink"/>
                </a:solidFill>
              </a:rPr>
              <a:t>Available on the Internet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>
              <a:solidFill>
                <a:schemeClr val="folHlink"/>
              </a:solidFill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14800"/>
            <a:ext cx="30956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triped Right Arrow 1"/>
          <p:cNvSpPr/>
          <p:nvPr/>
        </p:nvSpPr>
        <p:spPr>
          <a:xfrm flipV="1">
            <a:off x="3733800" y="5410200"/>
            <a:ext cx="10287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12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115175" cy="1143000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Computer Technology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4114800"/>
          </a:xfrm>
        </p:spPr>
        <p:txBody>
          <a:bodyPr/>
          <a:lstStyle/>
          <a:p>
            <a:r>
              <a:rPr lang="en-US" sz="2800" dirty="0" smtClean="0">
                <a:solidFill>
                  <a:schemeClr val="folHlink"/>
                </a:solidFill>
              </a:rPr>
              <a:t>Compact and portable</a:t>
            </a:r>
          </a:p>
          <a:p>
            <a:r>
              <a:rPr lang="en-US" sz="2800" dirty="0" smtClean="0">
                <a:solidFill>
                  <a:schemeClr val="folHlink"/>
                </a:solidFill>
              </a:rPr>
              <a:t>calculate, compare, search, retrieve, sort, and organize data</a:t>
            </a:r>
          </a:p>
          <a:p>
            <a:r>
              <a:rPr lang="en-US" sz="2800" dirty="0" smtClean="0">
                <a:solidFill>
                  <a:schemeClr val="folHlink"/>
                </a:solidFill>
              </a:rPr>
              <a:t>Be a fast and faithful assistant</a:t>
            </a:r>
          </a:p>
          <a:p>
            <a:pPr lvl="1"/>
            <a:r>
              <a:rPr lang="en-US" sz="2400" dirty="0" smtClean="0">
                <a:solidFill>
                  <a:schemeClr val="folHlink"/>
                </a:solidFill>
              </a:rPr>
              <a:t>Planning the study</a:t>
            </a:r>
          </a:p>
          <a:p>
            <a:pPr lvl="1"/>
            <a:r>
              <a:rPr lang="en-US" sz="2400" dirty="0" smtClean="0">
                <a:solidFill>
                  <a:schemeClr val="folHlink"/>
                </a:solidFill>
              </a:rPr>
              <a:t>Literature review</a:t>
            </a:r>
          </a:p>
          <a:p>
            <a:pPr lvl="1"/>
            <a:r>
              <a:rPr lang="en-US" sz="2400" dirty="0" smtClean="0">
                <a:solidFill>
                  <a:schemeClr val="folHlink"/>
                </a:solidFill>
              </a:rPr>
              <a:t>Study implementation and data gathering</a:t>
            </a:r>
          </a:p>
          <a:p>
            <a:pPr lvl="1"/>
            <a:r>
              <a:rPr lang="en-US" sz="2400" dirty="0" smtClean="0">
                <a:solidFill>
                  <a:schemeClr val="folHlink"/>
                </a:solidFill>
              </a:rPr>
              <a:t>Analysis and interpretation</a:t>
            </a:r>
          </a:p>
          <a:p>
            <a:pPr lvl="1"/>
            <a:r>
              <a:rPr lang="en-US" sz="2400" dirty="0" smtClean="0">
                <a:solidFill>
                  <a:schemeClr val="folHlink"/>
                </a:solidFill>
              </a:rPr>
              <a:t>Reporting</a:t>
            </a: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4101" name="Rectangle 13"/>
          <p:cNvSpPr txBox="1">
            <a:spLocks noChangeArrowheads="1"/>
          </p:cNvSpPr>
          <p:nvPr/>
        </p:nvSpPr>
        <p:spPr bwMode="auto">
          <a:xfrm>
            <a:off x="3886200" y="6369050"/>
            <a:ext cx="1371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9FDFD660-792E-4E7F-A4BD-AE6FF6BEFFD7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13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4102" name="Picture 4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813300"/>
            <a:ext cx="2776538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115175" cy="1066800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Measurement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143000"/>
            <a:ext cx="6477000" cy="4892675"/>
          </a:xfrm>
        </p:spPr>
        <p:txBody>
          <a:bodyPr/>
          <a:lstStyle/>
          <a:p>
            <a:r>
              <a:rPr lang="en-US" sz="2800" dirty="0" smtClean="0">
                <a:solidFill>
                  <a:schemeClr val="folHlink"/>
                </a:solidFill>
              </a:rPr>
              <a:t>To identify a systematic way of measuring a phenomenon being studied</a:t>
            </a:r>
          </a:p>
          <a:p>
            <a:r>
              <a:rPr lang="en-US" sz="2800" dirty="0" smtClean="0">
                <a:solidFill>
                  <a:schemeClr val="folHlink"/>
                </a:solidFill>
              </a:rPr>
              <a:t>Measurement instrument</a:t>
            </a:r>
          </a:p>
          <a:p>
            <a:pPr lvl="1"/>
            <a:r>
              <a:rPr lang="en-US" sz="2400" dirty="0" smtClean="0">
                <a:solidFill>
                  <a:schemeClr val="folHlink"/>
                </a:solidFill>
              </a:rPr>
              <a:t>Everyday measurement instruments</a:t>
            </a:r>
          </a:p>
          <a:p>
            <a:pPr lvl="2"/>
            <a:r>
              <a:rPr lang="en-US" sz="2000" dirty="0" err="1" smtClean="0">
                <a:solidFill>
                  <a:schemeClr val="folHlink"/>
                </a:solidFill>
              </a:rPr>
              <a:t>Rulers,scales,speedometers</a:t>
            </a:r>
            <a:endParaRPr lang="en-US" sz="2000" dirty="0" smtClean="0">
              <a:solidFill>
                <a:schemeClr val="folHlink"/>
              </a:solidFill>
            </a:endParaRPr>
          </a:p>
          <a:p>
            <a:pPr lvl="1"/>
            <a:r>
              <a:rPr lang="en-US" sz="2400" dirty="0" smtClean="0">
                <a:solidFill>
                  <a:schemeClr val="folHlink"/>
                </a:solidFill>
              </a:rPr>
              <a:t>Specialized instruments</a:t>
            </a:r>
          </a:p>
          <a:p>
            <a:pPr lvl="2"/>
            <a:r>
              <a:rPr lang="en-US" sz="2000" dirty="0" smtClean="0">
                <a:solidFill>
                  <a:schemeClr val="folHlink"/>
                </a:solidFill>
              </a:rPr>
              <a:t>High-powered telescope(astronomer)</a:t>
            </a:r>
          </a:p>
          <a:p>
            <a:pPr lvl="1"/>
            <a:r>
              <a:rPr lang="en-US" sz="2400" dirty="0" smtClean="0">
                <a:solidFill>
                  <a:schemeClr val="folHlink"/>
                </a:solidFill>
              </a:rPr>
              <a:t>No concrete physical phenomena need measurement</a:t>
            </a:r>
          </a:p>
          <a:p>
            <a:pPr lvl="2"/>
            <a:r>
              <a:rPr lang="en-US" sz="2000" dirty="0" smtClean="0">
                <a:solidFill>
                  <a:schemeClr val="folHlink"/>
                </a:solidFill>
              </a:rPr>
              <a:t>Questionnaire(sociologist)</a:t>
            </a: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84501"/>
            <a:ext cx="2760663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14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115175" cy="990600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Statistics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Principal functions: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folHlink"/>
                </a:solidFill>
              </a:rPr>
              <a:t>Describe the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folHlink"/>
                </a:solidFill>
              </a:rPr>
              <a:t>Draw inferences from the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More useful in some academic disciplines than in others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Calculating statistics is not the final step in a research project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6149" name="Rectangle 13"/>
          <p:cNvSpPr txBox="1">
            <a:spLocks noChangeArrowheads="1"/>
          </p:cNvSpPr>
          <p:nvPr/>
        </p:nvSpPr>
        <p:spPr bwMode="auto">
          <a:xfrm>
            <a:off x="3733800" y="6369050"/>
            <a:ext cx="1295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7600F8BB-84F4-4EBB-89F5-2673712793CC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15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194050"/>
            <a:ext cx="2765425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617538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Language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924800" cy="30480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folHlink"/>
                </a:solidFill>
              </a:rPr>
              <a:t>Enable us to think more effectively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folHlink"/>
                </a:solidFill>
              </a:rPr>
              <a:t>The concepts that the words represent enhance our thinking in several ways: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folHlink"/>
                </a:solidFill>
              </a:rPr>
              <a:t>Words reduce the world’s complexity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folHlink"/>
                </a:solidFill>
              </a:rPr>
              <a:t>Words allow abstraction of the environment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folHlink"/>
                </a:solidFill>
              </a:rPr>
              <a:t>Words enhance the power of thought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folHlink"/>
                </a:solidFill>
              </a:rPr>
              <a:t>Words facilitate generalization and inference drawing in new situations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folHlink"/>
                </a:solidFill>
              </a:rPr>
              <a:t>The value of knowing two or more languages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folHlink"/>
                </a:solidFill>
              </a:rPr>
              <a:t>The importance of writing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7173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11E5B2B7-DFA4-46FF-B04C-E475E8752B36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16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86200"/>
            <a:ext cx="5715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93037" cy="762000"/>
          </a:xfrm>
        </p:spPr>
        <p:txBody>
          <a:bodyPr/>
          <a:lstStyle/>
          <a:p>
            <a:r>
              <a:rPr lang="en-US" dirty="0" smtClean="0">
                <a:solidFill>
                  <a:schemeClr val="folHlink"/>
                </a:solidFill>
              </a:rPr>
              <a:t>Writing to Communicate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26670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Say exactly what you mean.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Continually keep in mind your primary objective in writing your paper, and focus your discussion accordingly.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Provide an overview of what you will be talking about in upcoming pages.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Organize your ideas into general and more specific categories, and use headings and subheadings to guide your readers through your discussion of these categories.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folHlink"/>
                </a:solidFill>
              </a:rPr>
              <a:t>Use concrete examples to make abstract ideas more understandable.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352800"/>
            <a:ext cx="5562600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17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Leedy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 &amp;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Ormrod</a:t>
            </a:r>
            <a:endParaRPr lang="en-US" sz="9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i="1" dirty="0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93037" cy="1143000"/>
          </a:xfrm>
        </p:spPr>
        <p:txBody>
          <a:bodyPr/>
          <a:lstStyle/>
          <a:p>
            <a:r>
              <a:rPr lang="en-US" sz="4000" dirty="0" smtClean="0"/>
              <a:t>Writing to Communicate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105400" cy="48926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folHlink"/>
                </a:solidFill>
              </a:rPr>
              <a:t>Use figures and tables to help you more effectively present or organize your ideas and findings.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folHlink"/>
                </a:solidFill>
              </a:rPr>
              <a:t>At the conclusion of a chapter or major section, summarize what you have said.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folHlink"/>
                </a:solidFill>
              </a:rPr>
              <a:t>Anticipate that you will almost certainly have to write multiple drafts.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folHlink"/>
                </a:solidFill>
              </a:rPr>
              <a:t>Fastidiously check to be sure that your final draft uses appropriate grammar and punctuation, and check your spelling.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endParaRPr lang="en-US" sz="2600" dirty="0" smtClean="0">
              <a:solidFill>
                <a:schemeClr val="folHlink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429000"/>
            <a:ext cx="31956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18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1981200"/>
            <a:ext cx="7793037" cy="1143000"/>
          </a:xfrm>
        </p:spPr>
        <p:txBody>
          <a:bodyPr/>
          <a:lstStyle/>
          <a:p>
            <a:pPr algn="ctr" eaLnBrk="1" hangingPunct="1"/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endParaRPr lang="en-US" sz="4000" smtClean="0"/>
          </a:p>
        </p:txBody>
      </p:sp>
      <p:sp>
        <p:nvSpPr>
          <p:cNvPr id="16386" name="Text Box 6"/>
          <p:cNvSpPr txBox="1">
            <a:spLocks noChangeArrowheads="1"/>
          </p:cNvSpPr>
          <p:nvPr/>
        </p:nvSpPr>
        <p:spPr bwMode="auto">
          <a:xfrm>
            <a:off x="630344" y="914400"/>
            <a:ext cx="798173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4800" dirty="0"/>
          </a:p>
          <a:p>
            <a:pPr algn="ctr"/>
            <a:r>
              <a:rPr lang="en-US" sz="4800" dirty="0"/>
              <a:t>Chapter 1</a:t>
            </a:r>
          </a:p>
          <a:p>
            <a:pPr algn="ctr"/>
            <a:endParaRPr lang="en-US" dirty="0"/>
          </a:p>
          <a:p>
            <a:pPr algn="ctr"/>
            <a:r>
              <a:rPr lang="en-US" sz="3600" dirty="0" smtClean="0"/>
              <a:t>The </a:t>
            </a:r>
            <a:r>
              <a:rPr lang="en-US" sz="3600" dirty="0"/>
              <a:t>Nature and Tools of Research</a:t>
            </a:r>
          </a:p>
        </p:txBody>
      </p:sp>
      <p:pic>
        <p:nvPicPr>
          <p:cNvPr id="16388" name="Picture 4" descr="Pearson_Strap_Bound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56350"/>
            <a:ext cx="1908175" cy="493713"/>
          </a:xfrm>
          <a:prstGeom prst="rect">
            <a:avLst/>
          </a:prstGeom>
          <a:noFill/>
        </p:spPr>
      </p:pic>
      <p:sp>
        <p:nvSpPr>
          <p:cNvPr id="5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9698" y="304800"/>
            <a:ext cx="7725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Reasoning Tools for </a:t>
            </a:r>
            <a:r>
              <a:rPr lang="en-US" sz="4000" dirty="0"/>
              <a:t>Research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543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 smtClean="0"/>
              <a:t>Critical Thinking</a:t>
            </a:r>
            <a:endParaRPr lang="en-US" sz="1600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/>
              <a:t> Deductive Logic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/>
              <a:t> Inductive Reasoning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/>
              <a:t> The Scientific Method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600" dirty="0"/>
              <a:t> Theory Building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19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8" name="Picture 7" descr="logical-thin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990600"/>
            <a:ext cx="55626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8077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/>
              <a:t>Critical Thinking </a:t>
            </a:r>
          </a:p>
          <a:p>
            <a:r>
              <a:rPr lang="en-US" sz="1400" dirty="0" smtClean="0"/>
              <a:t>Components of Critical Thinking:</a:t>
            </a:r>
            <a:endParaRPr lang="en-US" sz="1400" dirty="0"/>
          </a:p>
          <a:p>
            <a:r>
              <a:rPr lang="en-US" sz="1400" dirty="0" smtClean="0"/>
              <a:t>      - </a:t>
            </a:r>
            <a:r>
              <a:rPr lang="en-US" sz="1400" dirty="0"/>
              <a:t>verbal reasoning</a:t>
            </a:r>
          </a:p>
          <a:p>
            <a:r>
              <a:rPr lang="en-US" sz="1400" dirty="0"/>
              <a:t>      -  argument analysis</a:t>
            </a:r>
          </a:p>
          <a:p>
            <a:r>
              <a:rPr lang="en-US" sz="1400" dirty="0"/>
              <a:t>      -  decision making</a:t>
            </a:r>
          </a:p>
          <a:p>
            <a:r>
              <a:rPr lang="en-US" sz="1400" dirty="0"/>
              <a:t>      -  critical analysis of prior research  </a:t>
            </a:r>
            <a:r>
              <a:rPr lang="en-US" sz="1200" dirty="0"/>
              <a:t> </a:t>
            </a:r>
            <a:endParaRPr lang="en-US" sz="1200" u="sng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A4F297AA-ADF7-415C-960C-CC1C47B1E0C3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20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5" name="Picture 4" descr="what-is-critical-thin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1143000"/>
            <a:ext cx="4209999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124200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Ask Questions….:</a:t>
            </a:r>
          </a:p>
          <a:p>
            <a:r>
              <a:rPr lang="en-US" sz="1600" dirty="0" smtClean="0"/>
              <a:t>-What does it mean ?</a:t>
            </a:r>
          </a:p>
          <a:p>
            <a:r>
              <a:rPr lang="en-US" sz="1600" dirty="0" smtClean="0"/>
              <a:t>-What does it mean to others?</a:t>
            </a:r>
          </a:p>
          <a:p>
            <a:r>
              <a:rPr lang="en-US" sz="1600" dirty="0" smtClean="0"/>
              <a:t>- What are examples / use-cases?</a:t>
            </a:r>
          </a:p>
          <a:p>
            <a:r>
              <a:rPr lang="en-US" sz="1600" dirty="0" smtClean="0"/>
              <a:t>- How does this apply to real life?</a:t>
            </a:r>
          </a:p>
          <a:p>
            <a:r>
              <a:rPr lang="en-US" sz="1600" dirty="0" smtClean="0"/>
              <a:t>-- and so on.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73914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Tahoma" pitchFamily="34" charset="0"/>
              </a:rPr>
              <a:t>Deductive </a:t>
            </a:r>
            <a:r>
              <a:rPr lang="en-US" sz="4000" dirty="0" smtClean="0">
                <a:latin typeface="Tahoma" pitchFamily="34" charset="0"/>
              </a:rPr>
              <a:t>Logic </a:t>
            </a:r>
          </a:p>
          <a:p>
            <a:r>
              <a:rPr lang="en-US" sz="1400" dirty="0" smtClean="0"/>
              <a:t>Given one or more premises which is taken to be true. Conclusion or decision is being made logically from this premises.</a:t>
            </a:r>
            <a:endParaRPr lang="en-US" sz="1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66A43101-266B-478C-A80B-24C50E5D430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21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5" name="Picture 4" descr="deductive_learning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971800"/>
            <a:ext cx="2343150" cy="3124200"/>
          </a:xfrm>
          <a:prstGeom prst="rect">
            <a:avLst/>
          </a:prstGeom>
        </p:spPr>
      </p:pic>
      <p:pic>
        <p:nvPicPr>
          <p:cNvPr id="7" name="Picture 6" descr="deductiv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8749" y="1600200"/>
            <a:ext cx="4335251" cy="4343400"/>
          </a:xfrm>
          <a:prstGeom prst="rect">
            <a:avLst/>
          </a:prstGeom>
        </p:spPr>
      </p:pic>
      <p:pic>
        <p:nvPicPr>
          <p:cNvPr id="8" name="Picture 7" descr="duductive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1752600"/>
            <a:ext cx="24384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61963" y="457200"/>
            <a:ext cx="79962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/>
              <a:t>Inductive </a:t>
            </a:r>
            <a:r>
              <a:rPr lang="en-US" sz="4000" dirty="0" smtClean="0"/>
              <a:t>Reasoning</a:t>
            </a:r>
          </a:p>
          <a:p>
            <a:r>
              <a:rPr lang="en-US" sz="1400" dirty="0" smtClean="0"/>
              <a:t>reasoning from detailed facts to general principles. Also called “bottom up” reasoning.</a:t>
            </a:r>
            <a:endParaRPr lang="en-US" sz="1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2693BEEE-C19B-45AC-861B-F64D2862DF93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22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8" name="Picture 7" descr="inductive_reasoning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124200"/>
            <a:ext cx="2819400" cy="304209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447800"/>
            <a:ext cx="3067050" cy="1421996"/>
          </a:xfrm>
          <a:prstGeom prst="rect">
            <a:avLst/>
          </a:prstGeom>
        </p:spPr>
      </p:pic>
      <p:pic>
        <p:nvPicPr>
          <p:cNvPr id="11" name="Picture 10" descr="u6l3a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1905000"/>
            <a:ext cx="3584164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52401" y="457201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/>
              <a:t>Inductive </a:t>
            </a:r>
            <a:r>
              <a:rPr lang="en-US" sz="4000" dirty="0" err="1" smtClean="0"/>
              <a:t>vs</a:t>
            </a:r>
            <a:r>
              <a:rPr lang="en-US" sz="4000" dirty="0" smtClean="0"/>
              <a:t> Deductive Reasoning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2693BEEE-C19B-45AC-861B-F64D2862DF93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23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dedactive vs inductiv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3809999"/>
            <a:ext cx="3200400" cy="2196585"/>
          </a:xfrm>
          <a:prstGeom prst="rect">
            <a:avLst/>
          </a:prstGeom>
        </p:spPr>
      </p:pic>
      <p:pic>
        <p:nvPicPr>
          <p:cNvPr id="8" name="Picture 7" descr="dedactive vs inductiv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6372" y="1524000"/>
            <a:ext cx="3894174" cy="1981200"/>
          </a:xfrm>
          <a:prstGeom prst="rect">
            <a:avLst/>
          </a:prstGeom>
        </p:spPr>
      </p:pic>
      <p:pic>
        <p:nvPicPr>
          <p:cNvPr id="11" name="Picture 10" descr="inductive vs deductiv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76399"/>
            <a:ext cx="3581400" cy="438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ientific_method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133600"/>
            <a:ext cx="3810000" cy="3886200"/>
          </a:xfrm>
          <a:prstGeom prst="rect">
            <a:avLst/>
          </a:prstGeom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000" u="sng">
              <a:latin typeface="Tahoma" pitchFamily="34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8610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u="sng" dirty="0">
                <a:latin typeface="Tahoma" pitchFamily="34" charset="0"/>
              </a:rPr>
              <a:t>The Scientific </a:t>
            </a:r>
            <a:r>
              <a:rPr lang="en-US" sz="4000" u="sng" dirty="0" smtClean="0">
                <a:latin typeface="Tahoma" pitchFamily="34" charset="0"/>
              </a:rPr>
              <a:t>Method</a:t>
            </a:r>
            <a:r>
              <a:rPr lang="en-US" sz="4000" dirty="0" smtClean="0">
                <a:latin typeface="Tahoma" pitchFamily="34" charset="0"/>
              </a:rPr>
              <a:t>:</a:t>
            </a:r>
          </a:p>
          <a:p>
            <a:r>
              <a:rPr lang="en-US" sz="1400" dirty="0" smtClean="0"/>
              <a:t>The scientific method is a set of techniques for investigating phenomena, acquiring new knowledge, or correcting and integrating previous knowledge</a:t>
            </a:r>
            <a:endParaRPr lang="en-US" sz="1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5737ED7F-821D-49DF-80AC-EC60B1DDEE98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24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scientific_method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1542580"/>
            <a:ext cx="2971800" cy="4465028"/>
          </a:xfrm>
          <a:prstGeom prst="rect">
            <a:avLst/>
          </a:prstGeom>
        </p:spPr>
      </p:pic>
      <p:pic>
        <p:nvPicPr>
          <p:cNvPr id="7" name="Picture 6" descr="scientific_method0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209800"/>
            <a:ext cx="2286000" cy="3850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8382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u="sng" dirty="0">
                <a:latin typeface="Tahoma" pitchFamily="34" charset="0"/>
              </a:rPr>
              <a:t>Theory </a:t>
            </a:r>
            <a:r>
              <a:rPr lang="en-US" sz="4000" u="sng" dirty="0" smtClean="0">
                <a:latin typeface="Tahoma" pitchFamily="34" charset="0"/>
              </a:rPr>
              <a:t>Building</a:t>
            </a:r>
          </a:p>
          <a:p>
            <a:r>
              <a:rPr lang="en-US" sz="1400" dirty="0" smtClean="0"/>
              <a:t>Theory Building is people making sense of the world around them. We all do it all the time. Kids build theory about where they come from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sz="1400" u="sng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E4144148-3D9F-4733-9D17-320CA555CB64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25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7" name="Picture 6" descr="theory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048000"/>
            <a:ext cx="3200400" cy="3429526"/>
          </a:xfrm>
          <a:prstGeom prst="rect">
            <a:avLst/>
          </a:prstGeom>
        </p:spPr>
      </p:pic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4114800"/>
            <a:ext cx="2705100" cy="1685925"/>
          </a:xfrm>
          <a:prstGeom prst="rect">
            <a:avLst/>
          </a:prstGeom>
        </p:spPr>
      </p:pic>
      <p:pic>
        <p:nvPicPr>
          <p:cNvPr id="11" name="Picture 10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1447800"/>
            <a:ext cx="2095500" cy="1524000"/>
          </a:xfrm>
          <a:prstGeom prst="rect">
            <a:avLst/>
          </a:prstGeom>
        </p:spPr>
      </p:pic>
      <p:pic>
        <p:nvPicPr>
          <p:cNvPr id="13" name="Picture 12" descr="images (2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524000"/>
            <a:ext cx="333375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838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u="sng" dirty="0">
                <a:latin typeface="Tahoma" pitchFamily="34" charset="0"/>
              </a:rPr>
              <a:t>Theory </a:t>
            </a:r>
            <a:r>
              <a:rPr lang="en-US" sz="4000" u="sng" dirty="0" smtClean="0">
                <a:latin typeface="Tahoma" pitchFamily="34" charset="0"/>
              </a:rPr>
              <a:t>Building Continuing…</a:t>
            </a:r>
          </a:p>
          <a:p>
            <a:r>
              <a:rPr lang="en-US" sz="1400" dirty="0" smtClean="0"/>
              <a:t>What it takes to build a theory?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E4144148-3D9F-4733-9D17-320CA555CB64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26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4" name="Picture 13" descr="theory_building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2133600"/>
            <a:ext cx="4510088" cy="3378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3622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Steps: </a:t>
            </a:r>
          </a:p>
          <a:p>
            <a:pPr marL="342900" indent="-342900"/>
            <a:r>
              <a:rPr lang="en-US" sz="1400" dirty="0" smtClean="0"/>
              <a:t>1. Observe</a:t>
            </a:r>
          </a:p>
          <a:p>
            <a:pPr marL="342900" indent="-342900"/>
            <a:r>
              <a:rPr lang="en-US" sz="1400" dirty="0" smtClean="0"/>
              <a:t>2. Organize</a:t>
            </a:r>
          </a:p>
          <a:p>
            <a:pPr marL="342900" indent="-342900"/>
            <a:r>
              <a:rPr lang="en-US" sz="1400" dirty="0" smtClean="0"/>
              <a:t>3. Find Co-relation </a:t>
            </a:r>
          </a:p>
          <a:p>
            <a:pPr marL="342900" indent="-342900"/>
            <a:r>
              <a:rPr lang="en-US" sz="1400" dirty="0" smtClean="0"/>
              <a:t>4. Create hypothesis</a:t>
            </a:r>
          </a:p>
          <a:p>
            <a:pPr marL="342900" indent="-342900"/>
            <a:r>
              <a:rPr lang="en-US" sz="1400" dirty="0" smtClean="0"/>
              <a:t>5. Justify Hypothesis</a:t>
            </a:r>
          </a:p>
          <a:p>
            <a:pPr marL="342900" indent="-342900"/>
            <a:r>
              <a:rPr lang="en-US" sz="1400" dirty="0" smtClean="0"/>
              <a:t>6. Build Model</a:t>
            </a:r>
          </a:p>
          <a:p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04804" y="304800"/>
            <a:ext cx="88550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Human Mind as Tools </a:t>
            </a:r>
            <a:r>
              <a:rPr lang="en-US" sz="4000" dirty="0"/>
              <a:t>of Research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27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4601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Eventually, it is </a:t>
            </a:r>
            <a:r>
              <a:rPr lang="en-US" sz="1400" b="1" dirty="0" smtClean="0"/>
              <a:t>you</a:t>
            </a:r>
            <a:r>
              <a:rPr lang="en-US" sz="1400" dirty="0" smtClean="0"/>
              <a:t> who decide.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 </a:t>
            </a:r>
            <a:endParaRPr lang="en-US" sz="1400" dirty="0"/>
          </a:p>
        </p:txBody>
      </p:sp>
      <p:pic>
        <p:nvPicPr>
          <p:cNvPr id="10" name="Picture 9" descr="deci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6062" y="1066800"/>
            <a:ext cx="6027938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93038" cy="11430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folHlink"/>
                </a:solidFill>
              </a:rPr>
              <a:t>Collaboration</a:t>
            </a:r>
            <a:br>
              <a:rPr lang="en-US" sz="4000" dirty="0" smtClean="0">
                <a:solidFill>
                  <a:schemeClr val="folHlink"/>
                </a:solidFill>
              </a:rPr>
            </a:br>
            <a:r>
              <a:rPr lang="en-US" sz="1400" kern="1200" dirty="0" smtClean="0">
                <a:solidFill>
                  <a:schemeClr val="folHlink"/>
                </a:solidFill>
                <a:ea typeface="Arial" charset="0"/>
                <a:cs typeface="Arial" charset="0"/>
              </a:rPr>
              <a:t>collaboration Brings Power.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4FD48502-6406-469B-8DC2-EB8B423A4546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28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01-freelance-collabo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447800"/>
            <a:ext cx="6248400" cy="475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2209800"/>
            <a:ext cx="2514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Who to Collaborate </a:t>
            </a:r>
            <a:r>
              <a:rPr lang="en-US" sz="1400" b="1" dirty="0" smtClean="0"/>
              <a:t>with?</a:t>
            </a:r>
            <a:endParaRPr lang="en-US" sz="1400" b="1" dirty="0" smtClean="0"/>
          </a:p>
          <a:p>
            <a:r>
              <a:rPr lang="en-US" sz="1400" dirty="0" smtClean="0"/>
              <a:t> </a:t>
            </a:r>
          </a:p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err="1" smtClean="0"/>
              <a:t>bet</a:t>
            </a:r>
            <a:r>
              <a:rPr lang="en-US" sz="1400" baseline="30000" dirty="0" err="1" smtClean="0"/>
              <a:t>n</a:t>
            </a:r>
            <a:r>
              <a:rPr lang="en-US" sz="1400" dirty="0" smtClean="0"/>
              <a:t> Individuals</a:t>
            </a:r>
          </a:p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err="1" smtClean="0"/>
              <a:t>bet</a:t>
            </a:r>
            <a:r>
              <a:rPr lang="en-US" sz="1400" baseline="30000" dirty="0" err="1" smtClean="0"/>
              <a:t>n</a:t>
            </a:r>
            <a:r>
              <a:rPr lang="en-US" sz="1400" baseline="30000" dirty="0" smtClean="0"/>
              <a:t>  </a:t>
            </a:r>
            <a:r>
              <a:rPr lang="en-US" sz="1400" dirty="0" smtClean="0"/>
              <a:t>Groups</a:t>
            </a:r>
          </a:p>
          <a:p>
            <a:pPr>
              <a:buFontTx/>
              <a:buChar char="-"/>
            </a:pPr>
            <a:r>
              <a:rPr lang="en-US" sz="1400" dirty="0" smtClean="0"/>
              <a:t> Industry </a:t>
            </a:r>
            <a:r>
              <a:rPr lang="en-US" sz="1400" dirty="0" err="1" smtClean="0"/>
              <a:t>vs</a:t>
            </a:r>
            <a:r>
              <a:rPr lang="en-US" sz="1400" dirty="0" smtClean="0"/>
              <a:t> Institution</a:t>
            </a:r>
          </a:p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smtClean="0"/>
              <a:t>and so on…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What is collaboration?</a:t>
            </a:r>
            <a:endParaRPr lang="en-US" sz="1400" b="1" dirty="0" smtClean="0"/>
          </a:p>
          <a:p>
            <a:r>
              <a:rPr lang="en-US" sz="1400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419600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Example:</a:t>
            </a:r>
          </a:p>
          <a:p>
            <a:pPr>
              <a:buFontTx/>
              <a:buChar char="-"/>
            </a:pPr>
            <a:r>
              <a:rPr lang="en-US" sz="1400" dirty="0" smtClean="0"/>
              <a:t>IBM University Research    and Collaboration</a:t>
            </a:r>
          </a:p>
          <a:p>
            <a:pPr>
              <a:buFontTx/>
              <a:buChar char="-"/>
            </a:pPr>
            <a:r>
              <a:rPr lang="en-US" sz="1400" dirty="0" smtClean="0"/>
              <a:t>Through Intern, Fellowship, grant etc.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 txBox="1">
            <a:spLocks noChangeArrowheads="1"/>
          </p:cNvSpPr>
          <p:nvPr/>
        </p:nvSpPr>
        <p:spPr bwMode="auto">
          <a:xfrm>
            <a:off x="762000" y="685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Research </a:t>
            </a:r>
            <a:r>
              <a:rPr lang="en-US" dirty="0"/>
              <a:t>is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Leedy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 &amp;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Ormrod</a:t>
            </a:r>
            <a:endParaRPr lang="en-US" sz="9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i="1" dirty="0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19E2F4-16A6-4297-A9FB-9F16614921E5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systematic process of collecting, analyzing, and interpreting information (data) to increase understanding of a phenomenon about which we are interested or concerned.  </a:t>
            </a:r>
            <a:endParaRPr lang="en-US" sz="2400" dirty="0"/>
          </a:p>
        </p:txBody>
      </p:sp>
      <p:pic>
        <p:nvPicPr>
          <p:cNvPr id="6" name="Picture 5" descr="Research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352801"/>
            <a:ext cx="29718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11430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folHlink"/>
                </a:solidFill>
              </a:rPr>
              <a:t>How to Collaborate as a PhD Student</a:t>
            </a:r>
            <a:r>
              <a:rPr lang="en-US" sz="4000" dirty="0" smtClean="0">
                <a:solidFill>
                  <a:schemeClr val="folHlink"/>
                </a:solidFill>
              </a:rPr>
              <a:t/>
            </a:r>
            <a:br>
              <a:rPr lang="en-US" sz="4000" dirty="0" smtClean="0">
                <a:solidFill>
                  <a:schemeClr val="folHlink"/>
                </a:solidFill>
              </a:rPr>
            </a:br>
            <a:endParaRPr lang="en-US" sz="1400" kern="1200" dirty="0" smtClean="0">
              <a:solidFill>
                <a:schemeClr val="folHlink"/>
              </a:solidFill>
              <a:ea typeface="Arial" charset="0"/>
              <a:cs typeface="Arial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Leedy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 &amp;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Ormrod</a:t>
            </a:r>
            <a:endParaRPr lang="en-US" sz="9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i="1" dirty="0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4FD48502-6406-469B-8DC2-EB8B423A4546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29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524000"/>
            <a:ext cx="2895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Be open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- </a:t>
            </a:r>
            <a:r>
              <a:rPr lang="en-US" sz="1400" dirty="0" smtClean="0"/>
              <a:t>discuss what you are doing  and what others doing.</a:t>
            </a:r>
          </a:p>
          <a:p>
            <a:pPr>
              <a:buFontTx/>
              <a:buChar char="-"/>
            </a:pPr>
            <a:r>
              <a:rPr lang="en-US" sz="1400" dirty="0" smtClean="0"/>
              <a:t>Participation  in  discussion groups</a:t>
            </a:r>
          </a:p>
          <a:p>
            <a:pPr>
              <a:buFontTx/>
              <a:buChar char="-"/>
            </a:pPr>
            <a:endParaRPr lang="en-US" sz="1400" dirty="0" smtClean="0"/>
          </a:p>
          <a:p>
            <a:r>
              <a:rPr lang="en-US" sz="1400" b="1" dirty="0" smtClean="0"/>
              <a:t>Find Collaborator</a:t>
            </a:r>
            <a:endParaRPr lang="en-US" sz="1400" b="1" dirty="0" smtClean="0"/>
          </a:p>
          <a:p>
            <a:pPr>
              <a:buFontTx/>
              <a:buChar char="-"/>
            </a:pPr>
            <a:r>
              <a:rPr lang="en-US" sz="1400" dirty="0" smtClean="0"/>
              <a:t>Collaboration with Friends or Lab-mates</a:t>
            </a:r>
          </a:p>
          <a:p>
            <a:pPr>
              <a:buFontTx/>
              <a:buChar char="-"/>
            </a:pPr>
            <a:r>
              <a:rPr lang="en-US" sz="1400" dirty="0" smtClean="0"/>
              <a:t>Collaboration with Friends at other university</a:t>
            </a:r>
          </a:p>
          <a:p>
            <a:endParaRPr lang="en-US" sz="1400" dirty="0" smtClean="0"/>
          </a:p>
          <a:p>
            <a:r>
              <a:rPr lang="en-US" sz="1400" b="1" dirty="0" smtClean="0"/>
              <a:t>Keep looking</a:t>
            </a:r>
          </a:p>
          <a:p>
            <a:r>
              <a:rPr lang="en-US" sz="1400" dirty="0" smtClean="0"/>
              <a:t>-Internship/ Fellowship</a:t>
            </a:r>
          </a:p>
          <a:p>
            <a:r>
              <a:rPr lang="en-US" sz="1400" dirty="0" smtClean="0"/>
              <a:t>-Industry  leader / researcher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Maintain Network</a:t>
            </a:r>
            <a:endParaRPr lang="en-US" sz="1400" b="1" dirty="0" smtClean="0"/>
          </a:p>
          <a:p>
            <a:pPr>
              <a:buFontTx/>
              <a:buChar char="-"/>
            </a:pPr>
            <a:r>
              <a:rPr lang="en-US" sz="1400" dirty="0" err="1" smtClean="0"/>
              <a:t>ResearchGate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LinkedIn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endParaRPr lang="en-US" sz="1400" dirty="0"/>
          </a:p>
        </p:txBody>
      </p:sp>
      <p:pic>
        <p:nvPicPr>
          <p:cNvPr id="11" name="Picture 10" descr="esam-grad-students2-585x2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438400"/>
            <a:ext cx="557212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72600" cy="12192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folHlink"/>
                </a:solidFill>
              </a:rPr>
              <a:t/>
            </a:r>
            <a:br>
              <a:rPr lang="en-US" sz="4000" dirty="0" smtClean="0">
                <a:solidFill>
                  <a:schemeClr val="folHlink"/>
                </a:solidFill>
              </a:rPr>
            </a:br>
            <a:r>
              <a:rPr lang="en-US" sz="4000" dirty="0" smtClean="0">
                <a:solidFill>
                  <a:schemeClr val="folHlink"/>
                </a:solidFill>
              </a:rPr>
              <a:t>Exploring Research In your Field</a:t>
            </a:r>
            <a:r>
              <a:rPr lang="en-US" sz="3200" b="1" dirty="0" smtClean="0">
                <a:solidFill>
                  <a:schemeClr val="folHlink"/>
                </a:solidFill>
              </a:rPr>
              <a:t/>
            </a:r>
            <a:br>
              <a:rPr lang="en-US" sz="3200" b="1" dirty="0" smtClean="0">
                <a:solidFill>
                  <a:schemeClr val="folHlink"/>
                </a:solidFill>
              </a:rPr>
            </a:b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Leedy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 &amp;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Ormrod</a:t>
            </a:r>
            <a:endParaRPr lang="en-US" sz="9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i="1" dirty="0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B8832CA-69EF-499B-92B4-2A6EAFC2B2C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30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8025" y="1981200"/>
            <a:ext cx="5895975" cy="3962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4800" y="2286000"/>
            <a:ext cx="2895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Keeping an eye on</a:t>
            </a:r>
          </a:p>
          <a:p>
            <a:r>
              <a:rPr lang="en-US" sz="1400" b="1" dirty="0" smtClean="0"/>
              <a:t>-K</a:t>
            </a:r>
            <a:r>
              <a:rPr lang="en-US" sz="1400" dirty="0" smtClean="0"/>
              <a:t>nown conferences /    workshops</a:t>
            </a:r>
          </a:p>
          <a:p>
            <a:pPr>
              <a:buFontTx/>
              <a:buChar char="-"/>
            </a:pPr>
            <a:r>
              <a:rPr lang="en-US" sz="1400" dirty="0" smtClean="0"/>
              <a:t>Industry work</a:t>
            </a:r>
          </a:p>
          <a:p>
            <a:pPr>
              <a:buFontTx/>
              <a:buChar char="-"/>
            </a:pPr>
            <a:r>
              <a:rPr lang="en-US" sz="1400" dirty="0" smtClean="0"/>
              <a:t>O</a:t>
            </a:r>
            <a:r>
              <a:rPr lang="en-US" sz="1400" dirty="0" smtClean="0"/>
              <a:t>ther researchers</a:t>
            </a:r>
          </a:p>
          <a:p>
            <a:pPr>
              <a:buFontTx/>
              <a:buChar char="-"/>
            </a:pPr>
            <a:r>
              <a:rPr lang="en-US" sz="1400" dirty="0" smtClean="0"/>
              <a:t>W</a:t>
            </a:r>
            <a:r>
              <a:rPr lang="en-US" sz="1400" dirty="0" smtClean="0"/>
              <a:t>hitepaper</a:t>
            </a:r>
          </a:p>
          <a:p>
            <a:pPr>
              <a:buFontTx/>
              <a:buChar char="-"/>
            </a:pPr>
            <a:r>
              <a:rPr lang="en-US" sz="1400" dirty="0" smtClean="0"/>
              <a:t>Blogs / </a:t>
            </a:r>
            <a:r>
              <a:rPr lang="en-US" sz="1400" dirty="0" smtClean="0"/>
              <a:t>Magazine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-you-carto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685800"/>
            <a:ext cx="8613628" cy="5446713"/>
          </a:xfrm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Leedy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 &amp;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Ormrod</a:t>
            </a:r>
            <a:endParaRPr lang="en-US" sz="9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i="1" dirty="0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609601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Formal Research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Intentionally enhancing the understanding </a:t>
            </a:r>
          </a:p>
          <a:p>
            <a:r>
              <a:rPr lang="en-US" sz="2400" dirty="0" smtClean="0"/>
              <a:t>Of a phenomenon and communicating that to the larger scientific community. </a:t>
            </a:r>
            <a:endParaRPr lang="en-US" sz="2400" dirty="0"/>
          </a:p>
        </p:txBody>
      </p:sp>
      <p:pic>
        <p:nvPicPr>
          <p:cNvPr id="7" name="Picture 6" descr="Formal Researc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743200"/>
            <a:ext cx="4152900" cy="3105150"/>
          </a:xfrm>
          <a:prstGeom prst="rect">
            <a:avLst/>
          </a:prstGeom>
        </p:spPr>
      </p:pic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4343400" y="629285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3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Leedy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 &amp;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Ormrod</a:t>
            </a:r>
            <a:endParaRPr lang="en-US" sz="9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i="1" dirty="0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315200" cy="9144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folHlink"/>
                </a:solidFill>
              </a:rPr>
              <a:t>What Research Is Not: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folHlink"/>
                </a:solidFill>
              </a:rPr>
              <a:t>Only gathering information.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folHlink"/>
                </a:solidFill>
              </a:rPr>
              <a:t> Put effort to just collect hard-to-locate information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folHlink"/>
                </a:solidFill>
              </a:rPr>
              <a:t>Only Transporting facts from one location to another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EC9DBF0B-9C0D-4619-8ACB-E6F90A201857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4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 descr="information gather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1371600"/>
            <a:ext cx="2133600" cy="1905000"/>
          </a:xfrm>
          <a:prstGeom prst="rect">
            <a:avLst/>
          </a:prstGeom>
        </p:spPr>
      </p:pic>
      <p:pic>
        <p:nvPicPr>
          <p:cNvPr id="7" name="Picture 6" descr="Google Sear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3657600"/>
            <a:ext cx="22098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724401"/>
            <a:ext cx="2619375" cy="1447800"/>
          </a:xfrm>
          <a:prstGeom prst="rect">
            <a:avLst/>
          </a:prstGeom>
        </p:spPr>
      </p:pic>
      <p:sp>
        <p:nvSpPr>
          <p:cNvPr id="204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410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4400" dirty="0" smtClean="0">
                <a:solidFill>
                  <a:schemeClr val="folHlink"/>
                </a:solidFill>
              </a:rPr>
              <a:t>Characteristics of Research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3600" u="sng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Originates with a question or problem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Requires clear articulation of a goal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Requires a specific plan for proceeding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305CCA01-B7A6-4A0A-9FD1-8F8ADE0FD9EF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5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5" name="Picture 4" descr="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1828800"/>
            <a:ext cx="1752600" cy="1219200"/>
          </a:xfrm>
          <a:prstGeom prst="rect">
            <a:avLst/>
          </a:prstGeom>
        </p:spPr>
      </p:pic>
      <p:pic>
        <p:nvPicPr>
          <p:cNvPr id="6" name="Picture 5" descr="Home-Time-Management-The-Key-to-Reaching-Goals-300x3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3446584"/>
            <a:ext cx="1828800" cy="112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040688" cy="52181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sz="2400" dirty="0" smtClean="0">
                <a:solidFill>
                  <a:schemeClr val="folHlink"/>
                </a:solidFill>
              </a:rPr>
              <a:t>Divides Problems to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folHlink"/>
                </a:solidFill>
              </a:rPr>
              <a:t> sub-problems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Is guided by the specific research problem, question, or hypothesis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Requires a specific plan for proceeding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Accepts certain critical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Requires the collection and interpretation of data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Is, by its nature, cyclical or helical</a:t>
            </a:r>
            <a:endParaRPr lang="en-US" sz="2400" u="sng" dirty="0" smtClean="0"/>
          </a:p>
          <a:p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914400"/>
            <a:ext cx="2828925" cy="1390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52400"/>
            <a:ext cx="92964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Characteristics of Research …</a:t>
            </a: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02E6F1C6-4E4B-47F5-9BA2-0DFD8F79939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6</a:t>
            </a:fld>
            <a:endParaRPr lang="en-US" sz="1800" b="1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Leedy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 &amp; </a:t>
            </a:r>
            <a:r>
              <a:rPr lang="en-US" sz="900" dirty="0" err="1">
                <a:solidFill>
                  <a:schemeClr val="bg1"/>
                </a:solidFill>
                <a:ea typeface="ＭＳ Ｐゴシック" pitchFamily="34" charset="-128"/>
              </a:rPr>
              <a:t>Ormrod</a:t>
            </a:r>
            <a:endParaRPr lang="en-US" sz="9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i="1" dirty="0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 dirty="0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 dirty="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4"/>
          <p:cNvSpPr txBox="1">
            <a:spLocks noChangeArrowheads="1"/>
          </p:cNvSpPr>
          <p:nvPr/>
        </p:nvSpPr>
        <p:spPr bwMode="auto">
          <a:xfrm>
            <a:off x="4784725" y="4143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838200" y="76200"/>
            <a:ext cx="457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u="sng" dirty="0"/>
              <a:t>Hypothesis</a:t>
            </a:r>
            <a:r>
              <a:rPr lang="en-US" dirty="0" smtClean="0"/>
              <a:t>:   </a:t>
            </a:r>
            <a:endParaRPr lang="en-US" dirty="0"/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914400" y="914400"/>
            <a:ext cx="7924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logical supposition, a </a:t>
            </a:r>
            <a:r>
              <a:rPr lang="en-US" sz="2400" dirty="0" smtClean="0"/>
              <a:t>reasonable guess</a:t>
            </a:r>
            <a:r>
              <a:rPr lang="en-US" sz="2400" dirty="0"/>
              <a:t>, an educated </a:t>
            </a:r>
            <a:r>
              <a:rPr lang="en-US" sz="2400" dirty="0" smtClean="0"/>
              <a:t>conjecture  which provides </a:t>
            </a:r>
            <a:r>
              <a:rPr lang="en-US" sz="2400" dirty="0"/>
              <a:t>a tentative explanation for a phenomenon </a:t>
            </a:r>
            <a:r>
              <a:rPr lang="en-US" sz="2400" dirty="0" smtClean="0"/>
              <a:t>under investigation. </a:t>
            </a:r>
            <a:endParaRPr lang="en-US" sz="2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3F2B0DE5-0202-460F-929B-DE140C1C0BEA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7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7" name="Picture 6" descr="Hypothesi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2133600"/>
            <a:ext cx="48768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4"/>
          <p:cNvSpPr txBox="1">
            <a:spLocks noChangeArrowheads="1"/>
          </p:cNvSpPr>
          <p:nvPr/>
        </p:nvSpPr>
        <p:spPr bwMode="auto">
          <a:xfrm>
            <a:off x="685800" y="304800"/>
            <a:ext cx="40052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Assumptions:</a:t>
            </a:r>
          </a:p>
        </p:txBody>
      </p:sp>
      <p:sp>
        <p:nvSpPr>
          <p:cNvPr id="23554" name="Text Box 7"/>
          <p:cNvSpPr txBox="1">
            <a:spLocks noChangeArrowheads="1"/>
          </p:cNvSpPr>
          <p:nvPr/>
        </p:nvSpPr>
        <p:spPr bwMode="auto">
          <a:xfrm>
            <a:off x="533400" y="1219200"/>
            <a:ext cx="79373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Assumptions are self-evident truths. A statement </a:t>
            </a:r>
          </a:p>
          <a:p>
            <a:r>
              <a:rPr lang="en-US" sz="2400" dirty="0" smtClean="0"/>
              <a:t>by the researchers that certain element of the </a:t>
            </a:r>
          </a:p>
          <a:p>
            <a:r>
              <a:rPr lang="en-US" sz="2400" dirty="0" smtClean="0"/>
              <a:t>research are understood to be True.  </a:t>
            </a:r>
            <a:endParaRPr lang="en-US" sz="2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6324600"/>
            <a:ext cx="3733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Leedy &amp; Ormrod</a:t>
            </a:r>
          </a:p>
          <a:p>
            <a:pPr eaLnBrk="0" hangingPunct="0"/>
            <a:r>
              <a:rPr lang="en-US" sz="900" i="1">
                <a:solidFill>
                  <a:schemeClr val="bg1"/>
                </a:solidFill>
                <a:ea typeface="ＭＳ Ｐゴシック" pitchFamily="34" charset="-128"/>
              </a:rPr>
              <a:t>Practical Research: Planning and Design, 10</a:t>
            </a:r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e </a:t>
            </a:r>
            <a:endParaRPr lang="en-US" sz="900" i="1">
              <a:solidFill>
                <a:schemeClr val="bg1"/>
              </a:solidFill>
              <a:ea typeface="ＭＳ Ｐゴシック" pitchFamily="34" charset="-128"/>
            </a:endParaRPr>
          </a:p>
          <a:p>
            <a:pPr eaLnBrk="0" hangingPunct="0"/>
            <a:r>
              <a:rPr lang="en-US" sz="900">
                <a:solidFill>
                  <a:schemeClr val="bg1"/>
                </a:solidFill>
                <a:ea typeface="ＭＳ Ｐゴシック" pitchFamily="34" charset="-128"/>
              </a:rPr>
              <a:t>© 2013 Pearson Education, Inc. All rights reserved.</a:t>
            </a: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 bwMode="auto">
          <a:xfrm>
            <a:off x="4343400" y="6248400"/>
            <a:ext cx="685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1-</a:t>
            </a:r>
            <a:fld id="{549F018E-DC2D-4E39-A3EE-6BD5F79D4C9E}" type="slidenum">
              <a:rPr lang="en-US" sz="1800" b="1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pPr eaLnBrk="0" hangingPunct="0"/>
              <a:t>8</a:t>
            </a:fld>
            <a:endParaRPr lang="en-US" sz="1800" b="1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1636</Words>
  <Application>Microsoft Office PowerPoint</Application>
  <PresentationFormat>On-screen Show (4:3)</PresentationFormat>
  <Paragraphs>327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Blends</vt:lpstr>
      <vt:lpstr>Slide 0</vt:lpstr>
      <vt:lpstr>  </vt:lpstr>
      <vt:lpstr>Slide 2</vt:lpstr>
      <vt:lpstr>Slide 3</vt:lpstr>
      <vt:lpstr>What Research Is Not:</vt:lpstr>
      <vt:lpstr>Slide 5</vt:lpstr>
      <vt:lpstr>Slide 6</vt:lpstr>
      <vt:lpstr>Slide 7</vt:lpstr>
      <vt:lpstr>Slide 8</vt:lpstr>
      <vt:lpstr>Slide 9</vt:lpstr>
      <vt:lpstr>Slide 10</vt:lpstr>
      <vt:lpstr>Six Tools of Research</vt:lpstr>
      <vt:lpstr>The Library and Its Resources</vt:lpstr>
      <vt:lpstr>Computer Technology</vt:lpstr>
      <vt:lpstr>Measurement</vt:lpstr>
      <vt:lpstr>Statistics</vt:lpstr>
      <vt:lpstr>Language</vt:lpstr>
      <vt:lpstr>Writing to Communicate</vt:lpstr>
      <vt:lpstr>Writing to Communicate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Collaboration collaboration Brings Power. </vt:lpstr>
      <vt:lpstr>How to Collaborate as a PhD Student </vt:lpstr>
      <vt:lpstr> Exploring Research In your Field </vt:lpstr>
      <vt:lpstr>Slide 31</vt:lpstr>
    </vt:vector>
  </TitlesOfParts>
  <Company>Karen Bretz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AutoCAD Architecture 2008: Part I: Getting Started</dc:title>
  <dc:creator>urmi</dc:creator>
  <cp:lastModifiedBy>prosun</cp:lastModifiedBy>
  <cp:revision>113</cp:revision>
  <dcterms:modified xsi:type="dcterms:W3CDTF">2013-09-12T04:21:21Z</dcterms:modified>
</cp:coreProperties>
</file>