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3" r:id="rId2"/>
  </p:sldMasterIdLst>
  <p:notesMasterIdLst>
    <p:notesMasterId r:id="rId20"/>
  </p:notesMasterIdLst>
  <p:sldIdLst>
    <p:sldId id="260" r:id="rId3"/>
    <p:sldId id="266" r:id="rId4"/>
    <p:sldId id="267" r:id="rId5"/>
    <p:sldId id="270" r:id="rId6"/>
    <p:sldId id="268" r:id="rId7"/>
    <p:sldId id="269" r:id="rId8"/>
    <p:sldId id="271" r:id="rId9"/>
    <p:sldId id="262" r:id="rId10"/>
    <p:sldId id="263" r:id="rId11"/>
    <p:sldId id="272" r:id="rId12"/>
    <p:sldId id="265" r:id="rId13"/>
    <p:sldId id="274" r:id="rId14"/>
    <p:sldId id="275" r:id="rId15"/>
    <p:sldId id="273" r:id="rId16"/>
    <p:sldId id="276" r:id="rId17"/>
    <p:sldId id="277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1AB6-FB12-E84F-B14B-CBE4A5B49183}" type="datetimeFigureOut">
              <a:rPr lang="en-US" smtClean="0"/>
              <a:t>08/04/14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7C21-C90C-4E48-89BF-6DA2D3C11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x86_64</a:t>
            </a:r>
            <a:r>
              <a:rPr lang="en-US" baseline="0" dirty="0" smtClean="0"/>
              <a:t> segmentation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Adapting Software Fault Isolation to Contemporary CPU Architectures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www.usenix.org</a:t>
            </a:r>
            <a:r>
              <a:rPr lang="en-US" dirty="0" smtClean="0"/>
              <a:t>/legacy/event/sec10/tech/</a:t>
            </a:r>
            <a:r>
              <a:rPr lang="en-US" dirty="0" err="1" smtClean="0"/>
              <a:t>full_papers</a:t>
            </a:r>
            <a:r>
              <a:rPr lang="en-US" dirty="0" smtClean="0"/>
              <a:t>/</a:t>
            </a:r>
            <a:r>
              <a:rPr lang="en-US" dirty="0" err="1" smtClean="0"/>
              <a:t>Sehr.pdf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7C21-C90C-4E48-89BF-6DA2D3C11E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0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charset="0"/>
              </a:rPr>
              <a:t>Software Fault Isolation (SFI)  sandbox</a:t>
            </a:r>
            <a:endParaRPr lang="en-US" sz="1200" baseline="0" dirty="0" smtClean="0">
              <a:latin typeface="+mn-lt"/>
            </a:endParaRPr>
          </a:p>
          <a:p>
            <a:r>
              <a:rPr lang="en-US" sz="1200" baseline="0" dirty="0" smtClean="0">
                <a:latin typeface="+mn-lt"/>
              </a:rPr>
              <a:t>segment addressing</a:t>
            </a:r>
            <a:endParaRPr lang="en-US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7C21-C90C-4E48-89BF-6DA2D3C11E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0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Blatantly ripped</a:t>
            </a:r>
            <a:r>
              <a:rPr lang="en-US" baseline="0" dirty="0" smtClean="0"/>
              <a:t> from Google Native Clients – Anatomy of a </a:t>
            </a:r>
            <a:r>
              <a:rPr lang="en-US" baseline="0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www.chromium.org</a:t>
            </a:r>
            <a:r>
              <a:rPr lang="en-US" dirty="0" smtClean="0"/>
              <a:t>/</a:t>
            </a:r>
            <a:r>
              <a:rPr lang="en-US" dirty="0" err="1" smtClean="0"/>
              <a:t>nativeclient</a:t>
            </a:r>
            <a:r>
              <a:rPr lang="en-US" dirty="0" smtClean="0"/>
              <a:t>/reference/anatomy-of-a-sys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7C21-C90C-4E48-89BF-6DA2D3C11E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6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www.chromium.org</a:t>
            </a:r>
            <a:r>
              <a:rPr lang="en-US" dirty="0" smtClean="0"/>
              <a:t>/</a:t>
            </a:r>
            <a:r>
              <a:rPr lang="en-US" dirty="0" err="1" smtClean="0"/>
              <a:t>nativeclient</a:t>
            </a:r>
            <a:r>
              <a:rPr lang="en-US" dirty="0" smtClean="0"/>
              <a:t>/reference/research-papers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47C21-C90C-4E48-89BF-6DA2D3C11E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0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-27517"/>
            <a:ext cx="66103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63" y="5770923"/>
            <a:ext cx="2386012" cy="69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59734"/>
            <a:ext cx="8001000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4" y="6314038"/>
            <a:ext cx="4625975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2"/>
            <a:ext cx="182562" cy="118533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pPr>
              <a:defRPr/>
            </a:pPr>
            <a:fld id="{EFF7FDED-F181-5646-A95C-D36CA106144D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699011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5C6A73BF-5CF9-1B48-9900-864EDAE2BD3F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52360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, highl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469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62475" y="1944688"/>
            <a:ext cx="4581526" cy="4151312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ECCABA3-3F7B-6543-9C69-2E27F9B15BAE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7037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8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130" y="1645921"/>
            <a:ext cx="3087231" cy="15481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31667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26CD0E9-A0CD-CE43-A9C1-CEDB70C5E79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64425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8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8" y="1645925"/>
            <a:ext cx="3594225" cy="4257339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500">
                <a:solidFill>
                  <a:srgbClr val="000000"/>
                </a:solidFill>
              </a:defRPr>
            </a:lvl2pPr>
            <a:lvl3pPr>
              <a:defRPr sz="13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71C7B5D-A225-EC4A-A2A9-7E671B7FB90D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9447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8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8" y="1645925"/>
            <a:ext cx="3594225" cy="4257339"/>
          </a:xfrm>
          <a:solidFill>
            <a:srgbClr val="C40022"/>
          </a:solidFill>
        </p:spPr>
        <p:txBody>
          <a:bodyPr lIns="182880" tIns="182880" rIns="182880" bIns="182880">
            <a:normAutofit/>
          </a:bodyPr>
          <a:lstStyle>
            <a:lvl1pPr>
              <a:buClr>
                <a:schemeClr val="bg2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C21C912-76A6-D247-9B1B-3F3FD9B0ED4A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57475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8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8" y="1645925"/>
            <a:ext cx="3594225" cy="4257339"/>
          </a:xfrm>
          <a:solidFill>
            <a:srgbClr val="C40022"/>
          </a:solidFill>
        </p:spPr>
        <p:txBody>
          <a:bodyPr lIns="182880" tIns="182880" rIns="182880" bIns="182880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F6C3F73-9695-284F-898E-B5CA4A45672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33655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58839"/>
            <a:ext cx="4572000" cy="4244431"/>
          </a:xfrm>
          <a:solidFill>
            <a:schemeClr val="bg1">
              <a:lumMod val="95000"/>
            </a:schemeClr>
          </a:solidFill>
        </p:spPr>
        <p:txBody>
          <a:bodyPr lIns="365760" tIns="182880" rIns="182880" bIns="18288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44685"/>
            <a:ext cx="3931920" cy="25391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754581" y="2317751"/>
            <a:ext cx="3932237" cy="253916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FE882C8-D960-0B4C-8DF8-BC734DD5A1D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55454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646778"/>
            <a:ext cx="4572000" cy="4256617"/>
          </a:xfrm>
          <a:prstGeom prst="rect">
            <a:avLst/>
          </a:prstGeom>
          <a:solidFill>
            <a:srgbClr val="C4002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469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44685"/>
            <a:ext cx="3931920" cy="25391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754581" y="2317751"/>
            <a:ext cx="3932237" cy="253916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F097A8E-A72D-A243-BDC5-196BE97EB9D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48711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42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9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3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42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3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42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710838F-39A7-A049-9D38-E59F027F8FB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92549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34017"/>
            <a:ext cx="9144000" cy="46884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34443"/>
            <a:ext cx="9144000" cy="2539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019B-F461-8F43-8FF4-D559061234D1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985523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24"/>
            <a:ext cx="3657600" cy="1198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14321" y="18"/>
            <a:ext cx="4829695" cy="503215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" y="1762135"/>
            <a:ext cx="3657600" cy="129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24BDC-E32F-0D4D-B210-7E9796C0E496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79920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63" y="5770923"/>
            <a:ext cx="2386012" cy="69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19656"/>
            <a:ext cx="8229600" cy="795528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5000" b="1" i="0" kern="800" spc="-100" baseline="0" dirty="0" smtClean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3040380"/>
            <a:ext cx="8229600" cy="33855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17-9F31-8E4F-8815-1C59910A0EB0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03837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4" descr="Rackspace_Cloud_Company_Logo_blk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26629"/>
            <a:ext cx="1130372" cy="33731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ACABD-D0CA-E949-BE0A-6F2072775B6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36675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7" name="Picture 8" descr="Rackspace_Cloud_Company_Logo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197611"/>
            <a:ext cx="882650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3" y="419105"/>
            <a:ext cx="3611563" cy="5495267"/>
          </a:xfrm>
          <a:solidFill>
            <a:srgbClr val="1C1C1C">
              <a:alpha val="69804"/>
            </a:srgbClr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FD91-1FA1-8D4E-9879-096380675FD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56532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6" name="Picture 8" descr="Rackspace_Cloud_Company_Logo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197611"/>
            <a:ext cx="882650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3" y="419105"/>
            <a:ext cx="3611563" cy="5495267"/>
          </a:xfrm>
          <a:solidFill>
            <a:srgbClr val="C40022">
              <a:alpha val="80000"/>
            </a:srgbClr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27D5-386A-0E45-8320-E78E1ACB142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058073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OTHER COUNTRIES.    |    </a:t>
            </a:r>
            <a:r>
              <a:rPr lang="en-US" sz="500" b="1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  <a:endParaRPr lang="en-US" sz="500" b="1" kern="100" spc="20" dirty="0">
              <a:solidFill>
                <a:srgbClr val="FFFFFF"/>
              </a:solidFill>
              <a:latin typeface="Arial"/>
              <a:ea typeface="ＭＳ Ｐゴシック" charset="0"/>
              <a:cs typeface="Helvetica"/>
            </a:endParaRPr>
          </a:p>
        </p:txBody>
      </p:sp>
      <p:pic>
        <p:nvPicPr>
          <p:cNvPr id="5" name="Picture 8" descr="thankyou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5278"/>
            <a:ext cx="515620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9584"/>
            <a:ext cx="2578100" cy="7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7x10-dynamic_lines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</a:p>
        </p:txBody>
      </p:sp>
      <p:pic>
        <p:nvPicPr>
          <p:cNvPr id="11" name="Picture 13" descr="thankyou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5" y="2106084"/>
            <a:ext cx="4613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1488" y="4390701"/>
            <a:ext cx="2849562" cy="83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500" y="3023479"/>
            <a:ext cx="8001000" cy="25391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71600" y="6326717"/>
            <a:ext cx="6400800" cy="740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6801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002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OTHER COUNTRIES.    |    </a:t>
            </a:r>
            <a:r>
              <a:rPr lang="en-US" sz="500" b="1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  <a:endParaRPr lang="en-US" sz="500" b="1" kern="100" spc="20" dirty="0">
              <a:solidFill>
                <a:srgbClr val="FFFFFF"/>
              </a:solidFill>
              <a:latin typeface="Arial"/>
              <a:ea typeface="ＭＳ Ｐゴシック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</a:p>
        </p:txBody>
      </p:sp>
      <p:pic>
        <p:nvPicPr>
          <p:cNvPr id="6" name="Picture 10" descr="thankyou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5" y="2106084"/>
            <a:ext cx="4613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7200" y="4374005"/>
            <a:ext cx="2992438" cy="87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2061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CD2FD-3EBD-AB49-8D2C-FBB77284FAF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90598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6C06-2552-5843-9765-DCDB42FC77F1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73374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582880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51405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902466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" y="1843727"/>
            <a:ext cx="2446735" cy="3235212"/>
          </a:xfrm>
          <a:solidFill>
            <a:schemeClr val="bg2">
              <a:lumMod val="95000"/>
            </a:schemeClr>
          </a:solidFill>
        </p:spPr>
        <p:txBody>
          <a:bodyPr lIns="548640"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89225" y="2073290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62056" y="2073290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998676" y="2073290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1900-E7CE-5845-ABF2-BA3567FB82BA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2385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0" y="1481558"/>
            <a:ext cx="4438048" cy="4190036"/>
          </a:xfrm>
          <a:solidFill>
            <a:schemeClr val="bg1">
              <a:lumMod val="95000"/>
            </a:schemeClr>
          </a:solidFill>
        </p:spPr>
        <p:txBody>
          <a:bodyPr lIns="54864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3"/>
          <p:cNvSpPr>
            <a:spLocks noGrp="1"/>
          </p:cNvSpPr>
          <p:nvPr>
            <p:ph sz="quarter" idx="14"/>
          </p:nvPr>
        </p:nvSpPr>
        <p:spPr>
          <a:xfrm>
            <a:off x="4604661" y="1481558"/>
            <a:ext cx="4539343" cy="4190036"/>
          </a:xfrm>
          <a:solidFill>
            <a:schemeClr val="bg1">
              <a:lumMod val="95000"/>
            </a:schemeClr>
          </a:solidFill>
        </p:spPr>
        <p:txBody>
          <a:bodyPr lIns="36576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88CE9-517C-1047-911D-7D2DFACAF29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499112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"/>
            <a:ext cx="9144000" cy="5863167"/>
          </a:xfrm>
          <a:prstGeom prst="rect">
            <a:avLst/>
          </a:prstGeom>
          <a:solidFill>
            <a:srgbClr val="C4002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264160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D4AF-8424-DF41-A491-9313C4E4F82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19132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238" y="5565667"/>
            <a:ext cx="2519362" cy="73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469761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91" y="1889411"/>
            <a:ext cx="5988851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80" y="6314038"/>
            <a:ext cx="4625975" cy="126958"/>
          </a:xfrm>
        </p:spPr>
        <p:txBody>
          <a:bodyPr>
            <a:spAutoFit/>
          </a:bodyPr>
          <a:lstStyle>
            <a:lvl1pPr algn="l">
              <a:defRPr sz="900" b="0" i="0" kern="600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555555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03838" y="6318252"/>
            <a:ext cx="182562" cy="118533"/>
          </a:xfrm>
          <a:noFill/>
        </p:spPr>
        <p:txBody>
          <a:bodyPr/>
          <a:lstStyle>
            <a:lvl1pPr algn="l">
              <a:lnSpc>
                <a:spcPct val="90000"/>
              </a:lnSpc>
              <a:defRPr sz="900" b="0" i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A460F9E-3A51-894E-8E88-C73C51D92836}" type="slidenum">
              <a:rPr lang="en-US">
                <a:solidFill>
                  <a:srgbClr val="555555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555555"/>
              </a:solidFill>
              <a:latin typeface="Arial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341284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60150509-3EB1-BE46-9099-7EC9073B0532}" type="datetimeFigureOut">
              <a:rPr lang="en-US">
                <a:solidFill>
                  <a:srgbClr val="333333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9237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7"/>
            <a:ext cx="9144000" cy="59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668445"/>
            <a:ext cx="9144000" cy="1189567"/>
          </a:xfrm>
          <a:prstGeom prst="rect">
            <a:avLst/>
          </a:prstGeom>
          <a:solidFill>
            <a:srgbClr val="C4002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84176"/>
            <a:ext cx="1208088" cy="35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196596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682EC44-1862-564A-A761-8DB6CFC47FCC}" type="slidenum">
              <a:rPr lang="en-US">
                <a:solidFill>
                  <a:srgbClr val="C40022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C400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07681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7"/>
            <a:ext cx="9144000" cy="59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668445"/>
            <a:ext cx="9144000" cy="118956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196596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D4AC-9C91-B047-90BD-C054467CE56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2437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ChangeArrowheads="1"/>
          </p:cNvSpPr>
          <p:nvPr/>
        </p:nvSpPr>
        <p:spPr bwMode="auto">
          <a:xfrm>
            <a:off x="0" y="1"/>
            <a:ext cx="9144000" cy="1532467"/>
          </a:xfrm>
          <a:prstGeom prst="rect">
            <a:avLst/>
          </a:prstGeom>
          <a:solidFill>
            <a:srgbClr val="238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33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hape 14"/>
          <p:cNvCxnSpPr>
            <a:cxnSpLocks noChangeShapeType="1"/>
          </p:cNvCxnSpPr>
          <p:nvPr/>
        </p:nvCxnSpPr>
        <p:spPr bwMode="auto">
          <a:xfrm>
            <a:off x="0" y="1502833"/>
            <a:ext cx="9144000" cy="0"/>
          </a:xfrm>
          <a:prstGeom prst="straightConnector1">
            <a:avLst/>
          </a:prstGeom>
          <a:noFill/>
          <a:ln w="57150">
            <a:solidFill>
              <a:srgbClr val="000000">
                <a:alpha val="1490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8"/>
            <a:ext cx="8229600" cy="438551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903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-27517"/>
            <a:ext cx="66103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63" y="5770912"/>
            <a:ext cx="2386012" cy="69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59734"/>
            <a:ext cx="8001000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4" y="6314038"/>
            <a:ext cx="4625975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2"/>
            <a:ext cx="182562" cy="118533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pPr>
              <a:defRPr/>
            </a:pPr>
            <a:fld id="{EFF7FDED-F181-5646-A95C-D36CA106144D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699005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5C6A73BF-5CF9-1B48-9900-864EDAE2BD3F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28015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063" y="5770912"/>
            <a:ext cx="2386012" cy="69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19656"/>
            <a:ext cx="8229600" cy="795528"/>
          </a:xfr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5000" b="1" i="0" kern="800" spc="-100" baseline="0" dirty="0" smtClean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3040380"/>
            <a:ext cx="8229600" cy="33855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17-9F31-8E4F-8815-1C59910A0EB0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323390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238" y="5565660"/>
            <a:ext cx="2519362" cy="73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469761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81" y="1889411"/>
            <a:ext cx="5988851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70" y="6314038"/>
            <a:ext cx="4625975" cy="126958"/>
          </a:xfrm>
        </p:spPr>
        <p:txBody>
          <a:bodyPr>
            <a:spAutoFit/>
          </a:bodyPr>
          <a:lstStyle>
            <a:lvl1pPr algn="l">
              <a:defRPr sz="900" b="0" i="0" kern="600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555555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03838" y="6318252"/>
            <a:ext cx="182562" cy="118533"/>
          </a:xfrm>
          <a:noFill/>
        </p:spPr>
        <p:txBody>
          <a:bodyPr/>
          <a:lstStyle>
            <a:lvl1pPr algn="l">
              <a:lnSpc>
                <a:spcPct val="90000"/>
              </a:lnSpc>
              <a:defRPr sz="900" b="0" i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A460F9E-3A51-894E-8E88-C73C51D92836}" type="slidenum">
              <a:rPr lang="en-US">
                <a:solidFill>
                  <a:srgbClr val="555555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555555"/>
              </a:solidFill>
              <a:latin typeface="Arial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341284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60150509-3EB1-BE46-9099-7EC9073B0532}" type="datetimeFigureOut">
              <a:rPr lang="en-US">
                <a:solidFill>
                  <a:srgbClr val="333333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713688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0"/>
            <a:ext cx="9167813" cy="689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729457" y="-729457"/>
            <a:ext cx="6858000" cy="831691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5670" y="5517895"/>
            <a:ext cx="2617787" cy="76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081964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81" y="1578435"/>
            <a:ext cx="5988851" cy="1314822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8807" y="6314038"/>
            <a:ext cx="4627563" cy="126958"/>
          </a:xfrm>
        </p:spPr>
        <p:txBody>
          <a:bodyPr>
            <a:spAutoFit/>
          </a:bodyPr>
          <a:lstStyle>
            <a:lvl1pPr algn="l"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286375" y="6318252"/>
            <a:ext cx="184150" cy="118533"/>
          </a:xfrm>
          <a:noFill/>
        </p:spPr>
        <p:txBody>
          <a:bodyPr/>
          <a:lstStyle>
            <a:lvl1pPr algn="l">
              <a:lnSpc>
                <a:spcPct val="90000"/>
              </a:lnSpc>
              <a:defRPr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12F396E-6AB7-6342-B604-AB8E803634C8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091517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i="1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336FF463-E209-9346-A188-43BEBB6C58B9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47275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-1262856" y="1262856"/>
            <a:ext cx="6858000" cy="433228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38" y="5743556"/>
            <a:ext cx="2132012" cy="62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081964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81" y="1578435"/>
            <a:ext cx="5988851" cy="1314822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933826" y="6314038"/>
            <a:ext cx="4627563" cy="126958"/>
          </a:xfrm>
        </p:spPr>
        <p:txBody>
          <a:bodyPr>
            <a:spAutoFit/>
          </a:bodyPr>
          <a:lstStyle>
            <a:lvl1pPr algn="r"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1407" y="6318252"/>
            <a:ext cx="182563" cy="118533"/>
          </a:xfrm>
          <a:noFill/>
        </p:spPr>
        <p:txBody>
          <a:bodyPr/>
          <a:lstStyle>
            <a:lvl1pPr algn="r">
              <a:lnSpc>
                <a:spcPct val="90000"/>
              </a:lnSpc>
              <a:defRPr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BEDBDB9-09A4-E24A-8973-038020F22F9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091517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i="1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307D4315-286A-5941-BFFD-57802A29031A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54045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-27517"/>
            <a:ext cx="66103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563077"/>
            <a:ext cx="8001000" cy="16927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59734"/>
            <a:ext cx="8001000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70" y="6314038"/>
            <a:ext cx="7826375" cy="126958"/>
          </a:xfr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2"/>
            <a:ext cx="182562" cy="118533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pPr>
              <a:defRPr/>
            </a:pPr>
            <a:fld id="{15D1C29C-5CC0-C541-BC17-BFD71AED57A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3858687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  <a:ea typeface="+mn-ea"/>
                <a:cs typeface="Helvetica"/>
              </a:defRPr>
            </a:lvl1pPr>
          </a:lstStyle>
          <a:p>
            <a:pPr>
              <a:defRPr/>
            </a:pPr>
            <a:fld id="{889B2E60-F4BA-3C47-A363-D27171FE5EC6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206887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1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CD36-F166-F34C-BBF2-D1ECB80EF51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56303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" y="0"/>
            <a:ext cx="9167813" cy="689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729457" y="-729457"/>
            <a:ext cx="6858000" cy="831691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 descr="Rackspace_Cloud_Company_Logo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77" y="5380567"/>
            <a:ext cx="261778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081964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91" y="1578435"/>
            <a:ext cx="5988851" cy="1314822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8817" y="6314038"/>
            <a:ext cx="4627563" cy="126958"/>
          </a:xfrm>
        </p:spPr>
        <p:txBody>
          <a:bodyPr>
            <a:spAutoFit/>
          </a:bodyPr>
          <a:lstStyle>
            <a:lvl1pPr algn="l"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286375" y="6318252"/>
            <a:ext cx="184150" cy="118533"/>
          </a:xfrm>
          <a:noFill/>
        </p:spPr>
        <p:txBody>
          <a:bodyPr/>
          <a:lstStyle>
            <a:lvl1pPr algn="l">
              <a:lnSpc>
                <a:spcPct val="90000"/>
              </a:lnSpc>
              <a:defRPr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12F396E-6AB7-6342-B604-AB8E803634C8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091517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i="1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336FF463-E209-9346-A188-43BEBB6C58B9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66930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51"/>
            <a:ext cx="8229600" cy="129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9" y="1450052"/>
            <a:ext cx="8229599" cy="253916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841A-38B9-704A-95BE-6F2E30E4FC5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42259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35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9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5F02-5D71-DD4D-9700-EAC3BB3DDE3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038464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, highl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4691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62475" y="1944688"/>
            <a:ext cx="4581526" cy="4151312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ECCABA3-3F7B-6543-9C69-2E27F9B15BAE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896101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2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120" y="1645921"/>
            <a:ext cx="3087231" cy="15481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31667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926CD0E9-A0CD-CE43-A9C1-CEDB70C5E79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09091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2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2" y="1645925"/>
            <a:ext cx="3594225" cy="4257339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500">
                <a:solidFill>
                  <a:srgbClr val="000000"/>
                </a:solidFill>
              </a:defRPr>
            </a:lvl2pPr>
            <a:lvl3pPr>
              <a:defRPr sz="13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71C7B5D-A225-EC4A-A2A9-7E671B7FB90D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20867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2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2" y="1645925"/>
            <a:ext cx="3594225" cy="4257339"/>
          </a:xfrm>
          <a:solidFill>
            <a:srgbClr val="C40022"/>
          </a:solidFill>
        </p:spPr>
        <p:txBody>
          <a:bodyPr lIns="182880" tIns="182880" rIns="182880" bIns="182880">
            <a:normAutofit/>
          </a:bodyPr>
          <a:lstStyle>
            <a:lvl1pPr>
              <a:buClr>
                <a:schemeClr val="bg2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C21C912-76A6-D247-9B1B-3F3FD9B0ED4A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0839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69" y="1646772"/>
            <a:ext cx="5514975" cy="42566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9782" y="1645925"/>
            <a:ext cx="3594225" cy="4257339"/>
          </a:xfrm>
          <a:solidFill>
            <a:srgbClr val="C40022"/>
          </a:solidFill>
        </p:spPr>
        <p:txBody>
          <a:bodyPr lIns="182880" tIns="182880" rIns="182880" bIns="182880"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9"/>
            <a:ext cx="5549775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F6C3F73-9695-284F-898E-B5CA4A45672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384330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58832"/>
            <a:ext cx="4572000" cy="4244431"/>
          </a:xfrm>
          <a:solidFill>
            <a:schemeClr val="bg1">
              <a:lumMod val="95000"/>
            </a:schemeClr>
          </a:solidFill>
        </p:spPr>
        <p:txBody>
          <a:bodyPr lIns="365760" tIns="182880" rIns="182880" bIns="18288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44685"/>
            <a:ext cx="3931920" cy="25391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754571" y="2317751"/>
            <a:ext cx="3932237" cy="253916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FE882C8-D960-0B4C-8DF8-BC734DD5A1D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96240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646772"/>
            <a:ext cx="4572000" cy="4256617"/>
          </a:xfrm>
          <a:prstGeom prst="rect">
            <a:avLst/>
          </a:prstGeom>
          <a:solidFill>
            <a:srgbClr val="C4002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4691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44685"/>
            <a:ext cx="3931920" cy="25391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4754571" y="2317751"/>
            <a:ext cx="3932237" cy="253916"/>
          </a:xfrm>
        </p:spPr>
        <p:txBody>
          <a:bodyPr rtlCol="0"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F097A8E-A72D-A243-BDC5-196BE97EB9D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401353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35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9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3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35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3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35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710838F-39A7-A049-9D38-E59F027F8FB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96955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-1262856" y="1262856"/>
            <a:ext cx="6858000" cy="433228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 descr="Rackspace_Cloud_Company_Logo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5632453"/>
            <a:ext cx="2132012" cy="8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3" y="3081964"/>
            <a:ext cx="4816544" cy="78277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91" y="1578435"/>
            <a:ext cx="5988851" cy="1314822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933826" y="6314038"/>
            <a:ext cx="4627563" cy="126958"/>
          </a:xfrm>
        </p:spPr>
        <p:txBody>
          <a:bodyPr>
            <a:spAutoFit/>
          </a:bodyPr>
          <a:lstStyle>
            <a:lvl1pPr algn="r"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1417" y="6318252"/>
            <a:ext cx="182563" cy="118533"/>
          </a:xfrm>
          <a:noFill/>
        </p:spPr>
        <p:txBody>
          <a:bodyPr/>
          <a:lstStyle>
            <a:lvl1pPr algn="r">
              <a:lnSpc>
                <a:spcPct val="90000"/>
              </a:lnSpc>
              <a:defRPr sz="9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BEDBDB9-09A4-E24A-8973-038020F22F9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091517"/>
            <a:ext cx="30734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 i="1">
                <a:solidFill>
                  <a:schemeClr val="bg1"/>
                </a:solidFill>
                <a:latin typeface="+mn-lt"/>
                <a:ea typeface="+mn-ea"/>
                <a:cs typeface="Helvetica"/>
              </a:defRPr>
            </a:lvl1pPr>
          </a:lstStyle>
          <a:p>
            <a:pPr>
              <a:defRPr/>
            </a:pPr>
            <a:fld id="{307D4315-286A-5941-BFFD-57802A29031A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6567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34017"/>
            <a:ext cx="9144000" cy="46884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34443"/>
            <a:ext cx="9144000" cy="2539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019B-F461-8F43-8FF4-D559061234D1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492188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8"/>
            <a:ext cx="3657600" cy="1198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314314" y="8"/>
            <a:ext cx="4829695" cy="503215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" y="1762129"/>
            <a:ext cx="3657600" cy="129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24BDC-E32F-0D4D-B210-7E9796C0E496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850303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4" descr="Rackspace_Cloud_Company_Logo_blk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26629"/>
            <a:ext cx="1130372" cy="33731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ACABD-D0CA-E949-BE0A-6F2072775B6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66041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7" name="Picture 8" descr="Rackspace_Cloud_Company_Logo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197605"/>
            <a:ext cx="882650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" y="419105"/>
            <a:ext cx="3611563" cy="5495267"/>
          </a:xfrm>
          <a:solidFill>
            <a:srgbClr val="1C1C1C">
              <a:alpha val="69804"/>
            </a:srgbClr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7FD91-1FA1-8D4E-9879-096380675FD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57208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6" name="Picture 8" descr="Rackspace_Cloud_Company_Logo_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197605"/>
            <a:ext cx="882650" cy="35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9144000" cy="253916"/>
          </a:xfrm>
        </p:spPr>
        <p:txBody>
          <a:bodyPr rtlCol="0"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" y="419105"/>
            <a:ext cx="3611563" cy="5495267"/>
          </a:xfrm>
          <a:solidFill>
            <a:srgbClr val="C40022">
              <a:alpha val="80000"/>
            </a:srgbClr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B27D5-386A-0E45-8320-E78E1ACB1427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531298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OTHER COUNTRIES.    |    </a:t>
            </a:r>
            <a:r>
              <a:rPr lang="en-US" sz="500" b="1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  <a:endParaRPr lang="en-US" sz="500" b="1" kern="100" spc="20" dirty="0">
              <a:solidFill>
                <a:srgbClr val="FFFFFF"/>
              </a:solidFill>
              <a:latin typeface="Arial"/>
              <a:ea typeface="ＭＳ Ｐゴシック" charset="0"/>
              <a:cs typeface="Helvetica"/>
            </a:endParaRPr>
          </a:p>
        </p:txBody>
      </p:sp>
      <p:pic>
        <p:nvPicPr>
          <p:cNvPr id="5" name="Picture 8" descr="thankyou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5271"/>
            <a:ext cx="5156200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9584"/>
            <a:ext cx="2578100" cy="72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7x10-dynamic_lines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</a:p>
        </p:txBody>
      </p:sp>
      <p:pic>
        <p:nvPicPr>
          <p:cNvPr id="11" name="Picture 13" descr="thankyou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0" y="2106084"/>
            <a:ext cx="4613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Rackspace_Cloud_Company_Logo_rev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4239689"/>
            <a:ext cx="2849562" cy="113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500" y="3023479"/>
            <a:ext cx="8001000" cy="25391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71600" y="6326717"/>
            <a:ext cx="6400800" cy="740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59963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002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200" y="5723467"/>
            <a:ext cx="6959600" cy="29444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RACKSPACE® HOSTING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 |     5000 WALZEM ROAD     |     SAN ANTONIO, TX  78218</a:t>
            </a:r>
          </a:p>
          <a:p>
            <a:pPr algn="ctr">
              <a:lnSpc>
                <a:spcPct val="110000"/>
              </a:lnSpc>
              <a:spcAft>
                <a:spcPts val="200"/>
              </a:spcAft>
              <a:defRPr/>
            </a:pP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SALES: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1-800-961-2888     |     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US SUPPORT: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1-800-961-4454     |     WWW.</a:t>
            </a:r>
            <a:r>
              <a:rPr lang="en-US" sz="800" b="1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800" kern="4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OTHER COUNTRIES.    |    </a:t>
            </a:r>
            <a:r>
              <a:rPr lang="en-US" sz="500" b="1" kern="100" spc="2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  <a:endParaRPr lang="en-US" sz="500" b="1" kern="100" spc="20" dirty="0">
              <a:solidFill>
                <a:srgbClr val="FFFFFF"/>
              </a:solidFill>
              <a:latin typeface="Arial"/>
              <a:ea typeface="ＭＳ Ｐゴシック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6426200"/>
            <a:ext cx="80010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rgbClr val="FFFFFF"/>
                </a:solidFill>
                <a:latin typeface="Arial"/>
                <a:ea typeface="ＭＳ Ｐゴシック" charset="0"/>
                <a:cs typeface="Helvetica"/>
              </a:rPr>
              <a:t>WWW.RACKSPACE.COM</a:t>
            </a:r>
          </a:p>
        </p:txBody>
      </p:sp>
      <p:pic>
        <p:nvPicPr>
          <p:cNvPr id="6" name="Picture 10" descr="thankyou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70" y="2106084"/>
            <a:ext cx="4613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Rackspace_Cloud_Company_Logo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216403"/>
            <a:ext cx="2992438" cy="119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03583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CD2FD-3EBD-AB49-8D2C-FBB77284FAF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700382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6C06-2552-5843-9765-DCDB42FC77F1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14656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582870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51395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902457" y="1843617"/>
            <a:ext cx="2041525" cy="3234267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" y="1843727"/>
            <a:ext cx="2446735" cy="3235212"/>
          </a:xfrm>
          <a:solidFill>
            <a:schemeClr val="bg2">
              <a:lumMod val="95000"/>
            </a:schemeClr>
          </a:solidFill>
        </p:spPr>
        <p:txBody>
          <a:bodyPr lIns="548640"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89225" y="2073282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62056" y="2073282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998676" y="2073282"/>
            <a:ext cx="1828454" cy="5032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C1900-E7CE-5845-ABF2-BA3567FB82BA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50520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-27517"/>
            <a:ext cx="661035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563083"/>
            <a:ext cx="8001000" cy="16927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59734"/>
            <a:ext cx="8001000" cy="1369606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80" y="6314038"/>
            <a:ext cx="7826375" cy="126958"/>
          </a:xfr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2"/>
            <a:ext cx="182562" cy="118533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pPr>
              <a:defRPr/>
            </a:pPr>
            <a:fld id="{15D1C29C-5CC0-C541-BC17-BFD71AED57AC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3858688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  <a:ea typeface="+mn-ea"/>
                <a:cs typeface="Helvetica"/>
              </a:defRPr>
            </a:lvl1pPr>
          </a:lstStyle>
          <a:p>
            <a:pPr>
              <a:defRPr/>
            </a:pPr>
            <a:fld id="{889B2E60-F4BA-3C47-A363-D27171FE5EC6}" type="datetimeFigureOut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08/04/14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24973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0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0" y="1481558"/>
            <a:ext cx="4438048" cy="4190036"/>
          </a:xfrm>
          <a:solidFill>
            <a:schemeClr val="bg1">
              <a:lumMod val="95000"/>
            </a:schemeClr>
          </a:solidFill>
        </p:spPr>
        <p:txBody>
          <a:bodyPr lIns="54864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3"/>
          <p:cNvSpPr>
            <a:spLocks noGrp="1"/>
          </p:cNvSpPr>
          <p:nvPr>
            <p:ph sz="quarter" idx="14"/>
          </p:nvPr>
        </p:nvSpPr>
        <p:spPr>
          <a:xfrm>
            <a:off x="4604661" y="1481558"/>
            <a:ext cx="4539343" cy="4190036"/>
          </a:xfrm>
          <a:solidFill>
            <a:schemeClr val="bg1">
              <a:lumMod val="95000"/>
            </a:schemeClr>
          </a:solidFill>
        </p:spPr>
        <p:txBody>
          <a:bodyPr lIns="365760" tIns="182880" rIns="182880" bIns="18288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88CE9-517C-1047-911D-7D2DFACAF293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10586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"/>
            <a:ext cx="9144000" cy="5863167"/>
          </a:xfrm>
          <a:prstGeom prst="rect">
            <a:avLst/>
          </a:prstGeom>
          <a:solidFill>
            <a:srgbClr val="C4002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264160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D4AF-8424-DF41-A491-9313C4E4F82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592022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7"/>
            <a:ext cx="9144000" cy="59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668438"/>
            <a:ext cx="9144000" cy="1189567"/>
          </a:xfrm>
          <a:prstGeom prst="rect">
            <a:avLst/>
          </a:prstGeom>
          <a:solidFill>
            <a:srgbClr val="C4002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8" descr="Rackspace_Cloud_Company_Logo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19800"/>
            <a:ext cx="12080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prstClr val="white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196596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682EC44-1862-564A-A761-8DB6CFC47FCC}" type="slidenum">
              <a:rPr lang="en-US">
                <a:solidFill>
                  <a:srgbClr val="C40022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C400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21176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367"/>
            <a:ext cx="9144000" cy="59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668438"/>
            <a:ext cx="9144000" cy="118956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32503"/>
            <a:ext cx="12080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880" y="1965960"/>
            <a:ext cx="8229600" cy="146304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D4AC-9C91-B047-90BD-C054467CE56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35263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ChangeArrowheads="1"/>
          </p:cNvSpPr>
          <p:nvPr/>
        </p:nvSpPr>
        <p:spPr bwMode="auto">
          <a:xfrm>
            <a:off x="0" y="1"/>
            <a:ext cx="9144000" cy="1532467"/>
          </a:xfrm>
          <a:prstGeom prst="rect">
            <a:avLst/>
          </a:prstGeom>
          <a:solidFill>
            <a:srgbClr val="238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333333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" name="Shape 14"/>
          <p:cNvCxnSpPr>
            <a:cxnSpLocks noChangeShapeType="1"/>
          </p:cNvCxnSpPr>
          <p:nvPr/>
        </p:nvCxnSpPr>
        <p:spPr bwMode="auto">
          <a:xfrm>
            <a:off x="0" y="1502833"/>
            <a:ext cx="9144000" cy="0"/>
          </a:xfrm>
          <a:prstGeom prst="straightConnector1">
            <a:avLst/>
          </a:prstGeom>
          <a:noFill/>
          <a:ln w="57150">
            <a:solidFill>
              <a:srgbClr val="000000">
                <a:alpha val="14902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5"/>
            <a:ext cx="8229600" cy="438551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77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1CD36-F166-F34C-BBF2-D1ECB80EF51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12155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51"/>
            <a:ext cx="8229600" cy="12988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13" y="1450052"/>
            <a:ext cx="8229599" cy="253916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841A-38B9-704A-95BE-6F2E30E4FC5F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4918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6426200"/>
            <a:ext cx="6400800" cy="769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lnSpc>
                <a:spcPts val="600"/>
              </a:lnSpc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Arial"/>
                <a:ea typeface="ＭＳ Ｐゴシック" charset="0"/>
                <a:cs typeface="Helvetica"/>
              </a:rPr>
              <a:t>WWW.RACKSPACE.COM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1325" y="1377951"/>
            <a:ext cx="846137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6090793"/>
            <a:ext cx="1208088" cy="35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42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9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05F02-5D71-DD4D-9700-EAC3BB3DDE34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397954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64.xml"/><Relationship Id="rId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3"/>
            <a:ext cx="8229600" cy="7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46778"/>
            <a:ext cx="82296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363" y="6326717"/>
            <a:ext cx="6400800" cy="740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4238" y="6318252"/>
            <a:ext cx="182562" cy="184149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i="0" kern="800" cap="all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fld id="{BC410300-51D1-AF4B-8C06-DBFBAE31244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68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chemeClr val="accent1"/>
          </a:solidFill>
          <a:latin typeface="+mj-lt"/>
          <a:ea typeface="ＭＳ Ｐゴシック" charset="0"/>
          <a:cs typeface="Arial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163513" indent="-163513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•"/>
        <a:defRPr kern="800">
          <a:solidFill>
            <a:srgbClr val="282828"/>
          </a:solidFill>
          <a:latin typeface="+mn-lt"/>
          <a:ea typeface="ＭＳ Ｐゴシック" charset="0"/>
          <a:cs typeface="Arial"/>
        </a:defRPr>
      </a:lvl1pPr>
      <a:lvl2pPr marL="382588" indent="-182563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–"/>
        <a:defRPr sz="1500" kern="800">
          <a:solidFill>
            <a:srgbClr val="282828"/>
          </a:solidFill>
          <a:latin typeface="+mn-lt"/>
          <a:ea typeface="ＭＳ Ｐゴシック" charset="0"/>
          <a:cs typeface="Arial"/>
        </a:defRPr>
      </a:lvl2pPr>
      <a:lvl3pPr marL="520700" indent="-127000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•"/>
        <a:defRPr sz="1300" kern="800">
          <a:solidFill>
            <a:srgbClr val="282828"/>
          </a:solidFill>
          <a:latin typeface="+mn-lt"/>
          <a:ea typeface="ＭＳ Ｐゴシック" charset="0"/>
          <a:cs typeface="Arial"/>
        </a:defRPr>
      </a:lvl3pPr>
      <a:lvl4pPr marL="657225" indent="-127000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–"/>
        <a:defRPr sz="1000" kern="800">
          <a:solidFill>
            <a:srgbClr val="282828"/>
          </a:solidFill>
          <a:latin typeface="+mn-lt"/>
          <a:ea typeface="ＭＳ Ｐゴシック" charset="0"/>
          <a:cs typeface="Arial"/>
        </a:defRPr>
      </a:lvl4pPr>
      <a:lvl5pPr marL="758825" indent="-109538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»"/>
        <a:defRPr sz="800" kern="800">
          <a:solidFill>
            <a:srgbClr val="282828"/>
          </a:solidFill>
          <a:latin typeface="+mn-lt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3"/>
            <a:ext cx="8229600" cy="7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46771"/>
            <a:ext cx="82296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363" y="6326717"/>
            <a:ext cx="6400800" cy="740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>
              <a:solidFill>
                <a:srgbClr val="333333">
                  <a:tint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4238" y="6318252"/>
            <a:ext cx="182562" cy="184149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i="0" kern="800" cap="all" baseline="0">
                <a:solidFill>
                  <a:schemeClr val="bg1"/>
                </a:solidFill>
                <a:latin typeface="+mn-lt"/>
                <a:ea typeface="+mn-ea"/>
                <a:cs typeface="Arial"/>
              </a:defRPr>
            </a:lvl1pPr>
          </a:lstStyle>
          <a:p>
            <a:pPr>
              <a:defRPr/>
            </a:pPr>
            <a:fld id="{BC410300-51D1-AF4B-8C06-DBFBAE312445}" type="slidenum">
              <a:rPr lang="en-US">
                <a:solidFill>
                  <a:prstClr val="white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4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chemeClr val="accent1"/>
          </a:solidFill>
          <a:latin typeface="+mj-lt"/>
          <a:ea typeface="ＭＳ Ｐゴシック" charset="0"/>
          <a:cs typeface="Arial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163513" indent="-163513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•"/>
        <a:defRPr kern="800">
          <a:solidFill>
            <a:srgbClr val="282828"/>
          </a:solidFill>
          <a:latin typeface="+mn-lt"/>
          <a:ea typeface="ＭＳ Ｐゴシック" charset="0"/>
          <a:cs typeface="Arial"/>
        </a:defRPr>
      </a:lvl1pPr>
      <a:lvl2pPr marL="382588" indent="-182563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–"/>
        <a:defRPr sz="1500" kern="800">
          <a:solidFill>
            <a:srgbClr val="282828"/>
          </a:solidFill>
          <a:latin typeface="+mn-lt"/>
          <a:ea typeface="ＭＳ Ｐゴシック" charset="0"/>
          <a:cs typeface="Arial"/>
        </a:defRPr>
      </a:lvl2pPr>
      <a:lvl3pPr marL="520700" indent="-127000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•"/>
        <a:defRPr sz="1300" kern="800">
          <a:solidFill>
            <a:srgbClr val="282828"/>
          </a:solidFill>
          <a:latin typeface="+mn-lt"/>
          <a:ea typeface="ＭＳ Ｐゴシック" charset="0"/>
          <a:cs typeface="Arial"/>
        </a:defRPr>
      </a:lvl3pPr>
      <a:lvl4pPr marL="657225" indent="-127000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–"/>
        <a:defRPr sz="1000" kern="800">
          <a:solidFill>
            <a:srgbClr val="282828"/>
          </a:solidFill>
          <a:latin typeface="+mn-lt"/>
          <a:ea typeface="ＭＳ Ｐゴシック" charset="0"/>
          <a:cs typeface="Arial"/>
        </a:defRPr>
      </a:lvl4pPr>
      <a:lvl5pPr marL="758825" indent="-109538" algn="l" defTabSz="457200" rtl="0" eaLnBrk="0" fontAlgn="base" hangingPunct="0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 charset="0"/>
        <a:buChar char="»"/>
        <a:defRPr sz="800" kern="800">
          <a:solidFill>
            <a:srgbClr val="282828"/>
          </a:solidFill>
          <a:latin typeface="+mn-lt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rovm.org" TargetMode="External"/><Relationship Id="rId4" Type="http://schemas.openxmlformats.org/officeDocument/2006/relationships/hyperlink" Target="https://github.com/zerovm/" TargetMode="External"/><Relationship Id="rId5" Type="http://schemas.openxmlformats.org/officeDocument/2006/relationships/hyperlink" Target="mailto:zerovm@googlegroups.com" TargetMode="External"/><Relationship Id="rId6" Type="http://schemas.openxmlformats.org/officeDocument/2006/relationships/hyperlink" Target="mailto:Zerovm-devel@googlegroups.com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zerovm/zerovm/blob/master/doc/manifest.txt" TargetMode="External"/><Relationship Id="rId3" Type="http://schemas.openxmlformats.org/officeDocument/2006/relationships/hyperlink" Target="https://github.com/zerovm/zerovm/blob/master/doc/channels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 descr="2013-03-28_zeroVM_logo_final-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40" y="2254251"/>
            <a:ext cx="3243263" cy="297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70" y="3469226"/>
            <a:ext cx="5792787" cy="1198277"/>
          </a:xfrm>
        </p:spPr>
        <p:txBody>
          <a:bodyPr rtlCol="0"/>
          <a:lstStyle/>
          <a:p>
            <a:pPr eaLnBrk="1" fontAlgn="auto" hangingPunct="1">
              <a:buFont typeface="Arial"/>
              <a:buNone/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1600" dirty="0" smtClean="0">
                <a:ea typeface="+mn-ea"/>
              </a:rPr>
              <a:t>Ryan McKinney</a:t>
            </a:r>
            <a:endParaRPr lang="en-US" sz="16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1600" b="0" dirty="0" smtClean="0">
                <a:ea typeface="+mn-ea"/>
              </a:rPr>
              <a:t>Senior Software Engineer, Rackspace</a:t>
            </a:r>
            <a:endParaRPr lang="en-US" sz="1600" b="0" dirty="0" smtClean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92035"/>
            <a:ext cx="5988050" cy="986116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sz="3600" dirty="0" smtClean="0">
                <a:ea typeface="+mj-ea"/>
              </a:rPr>
              <a:t>ZeroVM</a:t>
            </a:r>
            <a:r>
              <a:rPr lang="en-US" sz="3600" dirty="0">
                <a:ea typeface="+mj-ea"/>
              </a:rPr>
              <a:t> </a:t>
            </a:r>
            <a:r>
              <a:rPr lang="en-US" sz="3600" dirty="0" smtClean="0">
                <a:ea typeface="+mj-ea"/>
              </a:rPr>
              <a:t>and</a:t>
            </a:r>
            <a:br>
              <a:rPr lang="en-US" sz="3600" dirty="0" smtClean="0">
                <a:ea typeface="+mj-ea"/>
              </a:rPr>
            </a:br>
            <a:r>
              <a:rPr lang="en-US" sz="3600" dirty="0" smtClean="0">
                <a:ea typeface="+mj-ea"/>
              </a:rPr>
              <a:t>ZVM Runtime (ZRT)</a:t>
            </a:r>
            <a:endParaRPr lang="en-US" sz="3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246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64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- Traps </a:t>
            </a:r>
            <a:r>
              <a:rPr lang="en-US" dirty="0"/>
              <a:t>and </a:t>
            </a:r>
            <a:r>
              <a:rPr lang="en-US" dirty="0" smtClean="0"/>
              <a:t>Trampolines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3957750"/>
          </a:xfrm>
        </p:spPr>
        <p:txBody>
          <a:bodyPr/>
          <a:lstStyle/>
          <a:p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r>
              <a:rPr lang="en-US" dirty="0" smtClean="0"/>
              <a:t> are the interface between untrusted and trusted codebase allowing limited and verified code execution outside of the sandbox</a:t>
            </a:r>
          </a:p>
          <a:p>
            <a:pPr lvl="1"/>
            <a:r>
              <a:rPr lang="en-US" dirty="0" smtClean="0"/>
              <a:t>start as a call from untrusted code to a trampoline (</a:t>
            </a:r>
            <a:r>
              <a:rPr lang="en-US" dirty="0" err="1" smtClean="0"/>
              <a:t>TrapHandler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ZeroVM owns a trusted context as well as an untrusted context</a:t>
            </a:r>
          </a:p>
          <a:p>
            <a:pPr lvl="1"/>
            <a:r>
              <a:rPr lang="en-US" dirty="0" smtClean="0"/>
              <a:t>untrusted code cannot read the trusted stack, and trusted code can’t use the untrusted stack</a:t>
            </a:r>
          </a:p>
          <a:p>
            <a:pPr lvl="1"/>
            <a:r>
              <a:rPr lang="en-US" dirty="0" smtClean="0"/>
              <a:t>nothing can use the stack unless the appropriate context switch takes place</a:t>
            </a:r>
          </a:p>
          <a:p>
            <a:r>
              <a:rPr lang="en-US" dirty="0" smtClean="0"/>
              <a:t>Dispatcher does the following:</a:t>
            </a:r>
          </a:p>
          <a:p>
            <a:pPr lvl="1"/>
            <a:r>
              <a:rPr lang="en-US" dirty="0" smtClean="0"/>
              <a:t>Determine which </a:t>
            </a:r>
            <a:r>
              <a:rPr lang="en-US" dirty="0" err="1" smtClean="0"/>
              <a:t>syscall</a:t>
            </a:r>
            <a:r>
              <a:rPr lang="en-US" dirty="0" smtClean="0"/>
              <a:t> was called</a:t>
            </a:r>
          </a:p>
          <a:p>
            <a:pPr lvl="1"/>
            <a:r>
              <a:rPr lang="en-US" dirty="0" smtClean="0"/>
              <a:t>Look up the </a:t>
            </a:r>
            <a:r>
              <a:rPr lang="en-US" dirty="0" err="1" smtClean="0"/>
              <a:t>syscall</a:t>
            </a:r>
            <a:r>
              <a:rPr lang="en-US" dirty="0" smtClean="0"/>
              <a:t> implementation in the dispatch table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Initiate the context switch back to untrusted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24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– Anatomy of a </a:t>
            </a:r>
            <a:r>
              <a:rPr lang="en-US" dirty="0" err="1" smtClean="0"/>
              <a:t>Syscall</a:t>
            </a:r>
            <a:endParaRPr lang="en-US" dirty="0"/>
          </a:p>
        </p:txBody>
      </p:sp>
      <p:pic>
        <p:nvPicPr>
          <p:cNvPr id="12" name="Picture 11" descr="NaClSyscallFlowchar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80" y="1449022"/>
            <a:ext cx="5146040" cy="46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9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- Traps </a:t>
            </a:r>
            <a:r>
              <a:rPr lang="en-US" dirty="0"/>
              <a:t>and </a:t>
            </a:r>
            <a:r>
              <a:rPr lang="en-US" dirty="0" smtClean="0"/>
              <a:t>Trampolines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4597925"/>
          </a:xfrm>
        </p:spPr>
        <p:txBody>
          <a:bodyPr/>
          <a:lstStyle/>
          <a:p>
            <a:r>
              <a:rPr lang="en-US" dirty="0" smtClean="0"/>
              <a:t>Defined in: </a:t>
            </a:r>
            <a:r>
              <a:rPr lang="en-US" dirty="0" err="1" smtClean="0"/>
              <a:t>zerovm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zvm.h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ZVM API – (i.e. Trap functions)</a:t>
            </a:r>
          </a:p>
          <a:p>
            <a:pPr lvl="1"/>
            <a:r>
              <a:rPr lang="en-US" dirty="0" err="1" smtClean="0"/>
              <a:t>TrapRead</a:t>
            </a:r>
            <a:r>
              <a:rPr lang="en-US" dirty="0" smtClean="0"/>
              <a:t> – read from channel</a:t>
            </a:r>
          </a:p>
          <a:p>
            <a:pPr lvl="1"/>
            <a:r>
              <a:rPr lang="en-US" dirty="0" err="1" smtClean="0"/>
              <a:t>TrapWrite</a:t>
            </a:r>
            <a:r>
              <a:rPr lang="en-US" dirty="0" smtClean="0"/>
              <a:t> – write to channel</a:t>
            </a:r>
          </a:p>
          <a:p>
            <a:pPr lvl="1"/>
            <a:r>
              <a:rPr lang="en-US" dirty="0" err="1" smtClean="0"/>
              <a:t>TrapExit</a:t>
            </a:r>
            <a:r>
              <a:rPr lang="en-US" dirty="0" smtClean="0"/>
              <a:t> – terminate the guest program</a:t>
            </a:r>
          </a:p>
          <a:p>
            <a:pPr lvl="1"/>
            <a:r>
              <a:rPr lang="en-US" dirty="0" err="1" smtClean="0"/>
              <a:t>TrapJail</a:t>
            </a:r>
            <a:r>
              <a:rPr lang="en-US" dirty="0" smtClean="0"/>
              <a:t> – validation of the memory block.</a:t>
            </a:r>
          </a:p>
          <a:p>
            <a:pPr lvl="2"/>
            <a:r>
              <a:rPr lang="en-US" dirty="0" smtClean="0"/>
              <a:t>if validation is successful the memory block will be marked as “read only” and “executable”</a:t>
            </a:r>
          </a:p>
          <a:p>
            <a:pPr lvl="1"/>
            <a:r>
              <a:rPr lang="en-US" dirty="0" err="1" smtClean="0"/>
              <a:t>TrapUnjail</a:t>
            </a:r>
            <a:r>
              <a:rPr lang="en-US" dirty="0" smtClean="0"/>
              <a:t> – memory block will be marked as “read/write”</a:t>
            </a:r>
          </a:p>
          <a:p>
            <a:pPr lvl="1"/>
            <a:r>
              <a:rPr lang="en-US" dirty="0" err="1" smtClean="0"/>
              <a:t>TrapFork</a:t>
            </a:r>
            <a:r>
              <a:rPr lang="en-US" dirty="0" smtClean="0"/>
              <a:t> – convert running </a:t>
            </a:r>
            <a:r>
              <a:rPr lang="en-US" dirty="0" err="1" smtClean="0"/>
              <a:t>zerovm</a:t>
            </a:r>
            <a:r>
              <a:rPr lang="en-US" dirty="0" smtClean="0"/>
              <a:t> to “daemon” mode.</a:t>
            </a:r>
          </a:p>
          <a:p>
            <a:pPr lvl="2"/>
            <a:r>
              <a:rPr lang="en-US" dirty="0" smtClean="0"/>
              <a:t>spawn new sessions via </a:t>
            </a:r>
            <a:r>
              <a:rPr lang="en-US" dirty="0" err="1" smtClean="0"/>
              <a:t>unix</a:t>
            </a:r>
            <a:r>
              <a:rPr lang="en-US" dirty="0" smtClean="0"/>
              <a:t> socket request	</a:t>
            </a:r>
          </a:p>
          <a:p>
            <a:pPr lvl="2"/>
            <a:r>
              <a:rPr lang="en-US" dirty="0" smtClean="0"/>
              <a:t>new sessions will start from the address next after </a:t>
            </a:r>
            <a:r>
              <a:rPr lang="en-US" dirty="0" err="1" smtClean="0"/>
              <a:t>zvm_fork</a:t>
            </a:r>
            <a:r>
              <a:rPr lang="en-US" dirty="0" smtClean="0"/>
              <a:t>() call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047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Runtime (ZRT)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syscall</a:t>
            </a:r>
            <a:r>
              <a:rPr lang="en-US" dirty="0" smtClean="0"/>
              <a:t> handling (</a:t>
            </a:r>
            <a:r>
              <a:rPr lang="en-US" dirty="0" err="1" smtClean="0"/>
              <a:t>zcalls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ZRT - </a:t>
            </a:r>
            <a:r>
              <a:rPr lang="en-US" dirty="0" err="1" smtClean="0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2818977"/>
          </a:xfrm>
        </p:spPr>
        <p:txBody>
          <a:bodyPr/>
          <a:lstStyle/>
          <a:p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err="1" smtClean="0">
                <a:sym typeface="Wingdings"/>
              </a:rPr>
              <a:t>zmv_pread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ym typeface="Wingdings"/>
              </a:rPr>
              <a:t> </a:t>
            </a:r>
            <a:r>
              <a:rPr lang="en-US" dirty="0" err="1" smtClean="0">
                <a:sym typeface="Wingdings"/>
              </a:rPr>
              <a:t>zmv_pwrite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Non-</a:t>
            </a:r>
            <a:r>
              <a:rPr lang="en-US" dirty="0" err="1" smtClean="0">
                <a:sym typeface="Wingdings"/>
              </a:rPr>
              <a:t>Syscall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Syscalls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open  handled internally by ZRT within untrusted code</a:t>
            </a:r>
          </a:p>
          <a:p>
            <a:pPr lvl="1"/>
            <a:r>
              <a:rPr lang="en-US" dirty="0" smtClean="0">
                <a:sym typeface="Wingdings"/>
              </a:rPr>
              <a:t>close </a:t>
            </a:r>
            <a:r>
              <a:rPr lang="en-US" dirty="0" smtClean="0">
                <a:sym typeface="Wingdings"/>
              </a:rPr>
              <a:t> handled internally by ZRT within untrusted code</a:t>
            </a:r>
            <a:endParaRPr lang="en-US" dirty="0" smtClean="0"/>
          </a:p>
          <a:p>
            <a:pPr lvl="1"/>
            <a:endParaRPr lang="en-US" dirty="0"/>
          </a:p>
          <a:p>
            <a:pPr marL="2000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6543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3708451"/>
          </a:xfrm>
        </p:spPr>
        <p:txBody>
          <a:bodyPr/>
          <a:lstStyle/>
          <a:p>
            <a:r>
              <a:rPr lang="en-US" dirty="0" smtClean="0"/>
              <a:t>Exposes ZVM API by replacing the appropriate </a:t>
            </a:r>
            <a:r>
              <a:rPr lang="en-US" dirty="0" err="1" smtClean="0"/>
              <a:t>syscalls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glibc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</a:p>
          <a:p>
            <a:pPr lvl="1"/>
            <a:r>
              <a:rPr lang="en-US" dirty="0" smtClean="0"/>
              <a:t>close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ZeroVM Runtime (ZRT)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handling (</a:t>
            </a:r>
            <a:r>
              <a:rPr lang="en-US" dirty="0" err="1" smtClean="0"/>
              <a:t>zcalls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ZVM-</a:t>
            </a:r>
            <a:r>
              <a:rPr lang="en-US" dirty="0" err="1" smtClean="0"/>
              <a:t>toolchain</a:t>
            </a:r>
            <a:r>
              <a:rPr lang="en-US" dirty="0" smtClean="0"/>
              <a:t>/ZRT/ZeroVM interrelation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74887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6263" y="1775885"/>
            <a:ext cx="8147050" cy="4783667"/>
          </a:xfrm>
        </p:spPr>
        <p:txBody>
          <a:bodyPr rtlCol="0">
            <a:noAutofit/>
          </a:bodyPr>
          <a:lstStyle/>
          <a:p>
            <a:pPr eaLnBrk="1" fontAlgn="auto" hangingPunct="1">
              <a:buFont typeface="Arial"/>
              <a:buNone/>
              <a:defRPr/>
            </a:pPr>
            <a:r>
              <a:rPr lang="en-US" sz="2000" dirty="0" smtClean="0">
                <a:ea typeface="+mn-ea"/>
              </a:rPr>
              <a:t>Website: </a:t>
            </a:r>
            <a:r>
              <a:rPr lang="en-US" sz="2000" dirty="0" smtClean="0">
                <a:ea typeface="+mn-ea"/>
                <a:hlinkClick r:id="rId3"/>
              </a:rPr>
              <a:t>www.zerovm.org</a:t>
            </a:r>
            <a:endParaRPr lang="en-US" sz="20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2000" dirty="0" err="1" smtClean="0">
                <a:ea typeface="+mn-ea"/>
              </a:rPr>
              <a:t>Github</a:t>
            </a:r>
            <a:r>
              <a:rPr lang="en-US" sz="2000" dirty="0" smtClean="0">
                <a:ea typeface="+mn-ea"/>
              </a:rPr>
              <a:t>: </a:t>
            </a:r>
            <a:r>
              <a:rPr lang="en-US" sz="2000" dirty="0" smtClean="0">
                <a:ea typeface="+mn-ea"/>
                <a:hlinkClick r:id="rId4"/>
              </a:rPr>
              <a:t>https://github.com/zerovm</a:t>
            </a:r>
            <a:r>
              <a:rPr lang="en-US" sz="2000" smtClean="0">
                <a:ea typeface="+mn-ea"/>
                <a:hlinkClick r:id="rId4"/>
              </a:rPr>
              <a:t>/</a:t>
            </a:r>
            <a:endParaRPr lang="en-US" sz="200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endParaRPr lang="en-US" sz="20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2000" dirty="0" smtClean="0">
                <a:ea typeface="+mn-ea"/>
              </a:rPr>
              <a:t>User </a:t>
            </a:r>
            <a:r>
              <a:rPr lang="en-US" sz="2000" dirty="0">
                <a:ea typeface="+mn-ea"/>
              </a:rPr>
              <a:t>Mailing </a:t>
            </a:r>
            <a:r>
              <a:rPr lang="en-US" sz="2000" dirty="0" smtClean="0">
                <a:ea typeface="+mn-ea"/>
              </a:rPr>
              <a:t>List: </a:t>
            </a:r>
            <a:r>
              <a:rPr lang="en-US" sz="2000" dirty="0" smtClean="0">
                <a:ea typeface="+mn-ea"/>
                <a:hlinkClick r:id="rId5"/>
              </a:rPr>
              <a:t>zerovm@googlegroups.com</a:t>
            </a:r>
            <a:endParaRPr lang="en-US" sz="20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2000" dirty="0" smtClean="0">
                <a:ea typeface="+mn-ea"/>
              </a:rPr>
              <a:t>Development Mailing List: </a:t>
            </a:r>
            <a:r>
              <a:rPr lang="en-US" sz="2000" dirty="0" smtClean="0">
                <a:ea typeface="+mn-ea"/>
                <a:hlinkClick r:id="rId6"/>
              </a:rPr>
              <a:t>zerovm-devel@googlegroups.com</a:t>
            </a:r>
            <a:endParaRPr lang="en-US" sz="2000" dirty="0" smtClean="0">
              <a:ea typeface="+mn-ea"/>
            </a:endParaRPr>
          </a:p>
          <a:p>
            <a:pPr eaLnBrk="1" fontAlgn="auto" hangingPunct="1">
              <a:buFont typeface="Arial"/>
              <a:buNone/>
              <a:defRPr/>
            </a:pPr>
            <a:r>
              <a:rPr lang="en-US" sz="2000" dirty="0" smtClean="0">
                <a:ea typeface="+mn-ea"/>
              </a:rPr>
              <a:t>IRC: </a:t>
            </a:r>
            <a:r>
              <a:rPr lang="en-US" sz="2000" dirty="0" smtClean="0">
                <a:solidFill>
                  <a:srgbClr val="000000"/>
                </a:solidFill>
                <a:ea typeface="+mn-ea"/>
              </a:rPr>
              <a:t>#</a:t>
            </a:r>
            <a:r>
              <a:rPr lang="en-US" sz="2000" dirty="0" err="1" smtClean="0">
                <a:solidFill>
                  <a:srgbClr val="000000"/>
                </a:solidFill>
                <a:ea typeface="+mn-ea"/>
              </a:rPr>
              <a:t>zerovm</a:t>
            </a:r>
            <a:r>
              <a:rPr lang="en-US" sz="2000" dirty="0" smtClean="0">
                <a:solidFill>
                  <a:srgbClr val="000000"/>
                </a:solidFill>
                <a:ea typeface="+mn-ea"/>
              </a:rPr>
              <a:t> on </a:t>
            </a:r>
            <a:r>
              <a:rPr lang="en-US" sz="2000" dirty="0" err="1" smtClean="0">
                <a:solidFill>
                  <a:srgbClr val="000000"/>
                </a:solidFill>
                <a:ea typeface="+mn-ea"/>
              </a:rPr>
              <a:t>Freenode</a:t>
            </a:r>
            <a:endParaRPr lang="en-US" sz="20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6263" y="577857"/>
            <a:ext cx="5988050" cy="1001183"/>
          </a:xfrm>
        </p:spPr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sz="4800" dirty="0" smtClean="0">
                <a:ea typeface="+mj-ea"/>
              </a:rPr>
              <a:t>Questions?</a:t>
            </a:r>
            <a:endParaRPr lang="en-US" sz="48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483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4143442"/>
          </a:xfrm>
        </p:spPr>
        <p:txBody>
          <a:bodyPr/>
          <a:lstStyle/>
          <a:p>
            <a:r>
              <a:rPr lang="en-US" dirty="0" smtClean="0"/>
              <a:t>ZeroVM</a:t>
            </a:r>
          </a:p>
          <a:p>
            <a:pPr lvl="1"/>
            <a:r>
              <a:rPr lang="en-US" dirty="0" smtClean="0"/>
              <a:t>What is ZeroVM?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Guest Memory Layout</a:t>
            </a:r>
          </a:p>
          <a:p>
            <a:pPr lvl="1"/>
            <a:r>
              <a:rPr lang="en-US" dirty="0" smtClean="0"/>
              <a:t>Anatomy of a </a:t>
            </a:r>
            <a:r>
              <a:rPr lang="en-US" dirty="0" err="1" smtClean="0"/>
              <a:t>Syscall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ZeroVM Runtime (ZRT)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handling (</a:t>
            </a:r>
            <a:r>
              <a:rPr lang="en-US" dirty="0" err="1" smtClean="0"/>
              <a:t>zcalls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ZeroVM</a:t>
            </a:r>
          </a:p>
          <a:p>
            <a:pPr lvl="1"/>
            <a:r>
              <a:rPr lang="en-US" dirty="0" smtClean="0"/>
              <a:t>ZRT/ZVM-</a:t>
            </a:r>
            <a:r>
              <a:rPr lang="en-US" dirty="0" err="1" smtClean="0"/>
              <a:t>toolchain</a:t>
            </a:r>
            <a:r>
              <a:rPr lang="en-US" dirty="0" smtClean="0"/>
              <a:t>/ZeroVM interrelation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7271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“Left as an exercise for the reader.”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778"/>
            <a:ext cx="8229600" cy="4639476"/>
          </a:xfrm>
        </p:spPr>
        <p:txBody>
          <a:bodyPr/>
          <a:lstStyle/>
          <a:p>
            <a:r>
              <a:rPr lang="en-US" dirty="0" smtClean="0"/>
              <a:t>ZeroVM</a:t>
            </a:r>
          </a:p>
          <a:p>
            <a:pPr lvl="1"/>
            <a:r>
              <a:rPr lang="en-US" dirty="0" smtClean="0"/>
              <a:t>Manifests</a:t>
            </a:r>
          </a:p>
          <a:p>
            <a:pPr lvl="2"/>
            <a:r>
              <a:rPr lang="en-US" dirty="0" smtClean="0">
                <a:hlinkClick r:id="rId2"/>
              </a:rPr>
              <a:t>https://github.com/zerovm/zerovm/blob/master/doc/manifest.txt</a:t>
            </a:r>
            <a:endParaRPr lang="en-US" dirty="0" smtClean="0"/>
          </a:p>
          <a:p>
            <a:pPr lvl="1"/>
            <a:r>
              <a:rPr lang="en-US" dirty="0" smtClean="0"/>
              <a:t>Channels</a:t>
            </a:r>
          </a:p>
          <a:p>
            <a:pPr lvl="2"/>
            <a:r>
              <a:rPr lang="en-US" dirty="0" smtClean="0">
                <a:hlinkClick r:id="rId3"/>
              </a:rPr>
              <a:t>https://github.com/zerovm/zerovm/blob/master/doc/channels.txt</a:t>
            </a:r>
            <a:endParaRPr lang="en-US" dirty="0"/>
          </a:p>
          <a:p>
            <a:pPr marL="393700" lvl="2" indent="0">
              <a:buNone/>
            </a:pPr>
            <a:endParaRPr lang="en-US" dirty="0" smtClean="0"/>
          </a:p>
          <a:p>
            <a:r>
              <a:rPr lang="en-US" dirty="0" smtClean="0"/>
              <a:t>ZRT full library review</a:t>
            </a:r>
          </a:p>
          <a:p>
            <a:pPr lvl="1"/>
            <a:r>
              <a:rPr lang="en-US" dirty="0" smtClean="0"/>
              <a:t>There’s a lot! (think </a:t>
            </a:r>
            <a:r>
              <a:rPr lang="en-US" dirty="0" err="1" smtClean="0"/>
              <a:t>glibc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In-depth ZVM GCC </a:t>
            </a:r>
            <a:r>
              <a:rPr lang="en-US" dirty="0" err="1" smtClean="0"/>
              <a:t>toolchain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 smtClean="0"/>
              <a:t>It’s complicated, and I don’t want to</a:t>
            </a:r>
          </a:p>
          <a:p>
            <a:pPr marL="200025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Native Client (NaCl) assembly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www.chromium.org</a:t>
            </a:r>
            <a:r>
              <a:rPr lang="en-US" dirty="0" smtClean="0"/>
              <a:t>/</a:t>
            </a:r>
            <a:r>
              <a:rPr lang="en-US" dirty="0" err="1" smtClean="0"/>
              <a:t>nativeclient</a:t>
            </a:r>
            <a:r>
              <a:rPr lang="en-US" dirty="0" smtClean="0"/>
              <a:t>/how-</a:t>
            </a:r>
            <a:r>
              <a:rPr lang="en-US" dirty="0" err="1" smtClean="0"/>
              <a:t>tos</a:t>
            </a:r>
            <a:r>
              <a:rPr lang="en-US" dirty="0" smtClean="0"/>
              <a:t>/how-to-write-assembler-for-x86-nacl-platform</a:t>
            </a:r>
          </a:p>
          <a:p>
            <a:pPr marL="200025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30200" y="5723291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 kern="800">
                <a:solidFill>
                  <a:schemeClr val="accent1"/>
                </a:solidFill>
                <a:latin typeface="+mj-lt"/>
                <a:ea typeface="ＭＳ Ｐゴシック" charset="0"/>
                <a:cs typeface="Arial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/>
              <a:t>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2309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6464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>
                <a:latin typeface="Arial" charset="0"/>
              </a:rPr>
              <a:t>The (sort of) Plain English Description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3100394"/>
            <a:ext cx="8229600" cy="1105944"/>
          </a:xfrm>
        </p:spPr>
        <p:txBody>
          <a:bodyPr anchor="ctr"/>
          <a:lstStyle/>
          <a:p>
            <a:pPr marL="0" indent="0" algn="ctr" eaLnBrk="1" hangingPunct="1">
              <a:buNone/>
            </a:pPr>
            <a:r>
              <a:rPr lang="en-US" sz="2400" dirty="0" smtClean="0">
                <a:latin typeface="Arial" charset="0"/>
              </a:rPr>
              <a:t>ZeroVM creates a secure isolated execution </a:t>
            </a:r>
            <a:r>
              <a:rPr lang="en-US" sz="2400" dirty="0" smtClean="0">
                <a:latin typeface="Arial" charset="0"/>
              </a:rPr>
              <a:t>environment that allows users to run a single application or program.</a:t>
            </a:r>
          </a:p>
          <a:p>
            <a:pPr marL="0" indent="0" algn="ctr" eaLnBrk="1" hangingPunct="1">
              <a:buFont typeface="Arial" charset="0"/>
              <a:buNone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3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>
                <a:latin typeface="Arial" charset="0"/>
              </a:rPr>
              <a:t>Some Technical Details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3278846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sz="2400">
                <a:latin typeface="Arial" charset="0"/>
              </a:rPr>
              <a:t>Based on the Chromium Native Client (NaCl) project</a:t>
            </a:r>
          </a:p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sz="2400">
                <a:latin typeface="Arial" charset="0"/>
              </a:rPr>
              <a:t>Leverages ZeroMQ ZBroker (networked named pipes) </a:t>
            </a:r>
          </a:p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sz="2400">
                <a:latin typeface="Arial" charset="0"/>
              </a:rPr>
              <a:t>Includes a full compiler toolchain</a:t>
            </a:r>
          </a:p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sz="2400">
                <a:latin typeface="Arial" charset="0"/>
              </a:rPr>
              <a:t>ZRT provides a subset of the POSIX API</a:t>
            </a:r>
          </a:p>
          <a:p>
            <a:pPr>
              <a:lnSpc>
                <a:spcPct val="140000"/>
              </a:lnSpc>
              <a:spcBef>
                <a:spcPts val="800"/>
              </a:spcBef>
            </a:pPr>
            <a:r>
              <a:rPr lang="en-US" sz="2400">
                <a:latin typeface="Arial" charset="0"/>
              </a:rPr>
              <a:t>ZRT also includes a port of the CPython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2600465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44836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Architecture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" y="1418401"/>
            <a:ext cx="9022355" cy="45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0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ZeroVM Guest Memory Layout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" y="1418403"/>
            <a:ext cx="9014108" cy="45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03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ackspace Template_v12_WIDESCREEN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Rackspa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Rackspace Template_v12_WIDESCREEN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Rackspa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645</Words>
  <Application>Microsoft Macintosh PowerPoint</Application>
  <PresentationFormat>On-screen Show (4:3)</PresentationFormat>
  <Paragraphs>118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Rackspace Template_v12_WIDESCREEN</vt:lpstr>
      <vt:lpstr>1_Rackspace Template_v12_WIDESCREEN</vt:lpstr>
      <vt:lpstr>ZeroVM and ZVM Runtime (ZRT)</vt:lpstr>
      <vt:lpstr>Agenda</vt:lpstr>
      <vt:lpstr>“Left as an exercise for the reader.”</vt:lpstr>
      <vt:lpstr>ZeroVM</vt:lpstr>
      <vt:lpstr>The (sort of) Plain English Description</vt:lpstr>
      <vt:lpstr>Some Technical Details</vt:lpstr>
      <vt:lpstr>ZeroVM</vt:lpstr>
      <vt:lpstr>ZeroVM Architecture Overview</vt:lpstr>
      <vt:lpstr>ZeroVM Guest Memory Layout</vt:lpstr>
      <vt:lpstr>ZeroVM</vt:lpstr>
      <vt:lpstr>ZeroVM - Traps and Trampolines</vt:lpstr>
      <vt:lpstr>ZeroVM – Anatomy of a Syscall</vt:lpstr>
      <vt:lpstr>ZeroVM - Traps and Trampolines</vt:lpstr>
      <vt:lpstr>ZeroVM Runtime (ZRT)</vt:lpstr>
      <vt:lpstr>ZRT - syscalls</vt:lpstr>
      <vt:lpstr>PowerPoint Presentation</vt:lpstr>
      <vt:lpstr>Questions?</vt:lpstr>
    </vt:vector>
  </TitlesOfParts>
  <Company>[NTF] Game Studios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ZeroVM and ZVM Runtime (ZRT)</dc:title>
  <dc:creator>Ryan McKinney</dc:creator>
  <cp:lastModifiedBy>Ryan McKinney</cp:lastModifiedBy>
  <cp:revision>25</cp:revision>
  <dcterms:created xsi:type="dcterms:W3CDTF">2014-08-04T17:36:45Z</dcterms:created>
  <dcterms:modified xsi:type="dcterms:W3CDTF">2014-08-05T14:47:53Z</dcterms:modified>
</cp:coreProperties>
</file>