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58" r:id="rId7"/>
    <p:sldId id="266" r:id="rId8"/>
    <p:sldId id="262" r:id="rId9"/>
    <p:sldId id="264" r:id="rId10"/>
    <p:sldId id="267" r:id="rId11"/>
    <p:sldId id="263"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40"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D7C04CE-87C1-45E7-8F1F-A163A563D319}" type="datetimeFigureOut">
              <a:rPr lang="en-US" smtClean="0"/>
              <a:t>8/28/2014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33D9C8-D586-41AC-950A-DF81C50585F9}" type="slidenum">
              <a:rPr lang="en-US" smtClean="0"/>
              <a:t>‹#›</a:t>
            </a:fld>
            <a:endParaRPr lang="en-US"/>
          </a:p>
        </p:txBody>
      </p:sp>
    </p:spTree>
    <p:extLst>
      <p:ext uri="{BB962C8B-B14F-4D97-AF65-F5344CB8AC3E}">
        <p14:creationId xmlns:p14="http://schemas.microsoft.com/office/powerpoint/2010/main" val="2916397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7C04CE-87C1-45E7-8F1F-A163A563D319}" type="datetimeFigureOut">
              <a:rPr lang="en-US" smtClean="0"/>
              <a:t>8/28/2014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33D9C8-D586-41AC-950A-DF81C50585F9}" type="slidenum">
              <a:rPr lang="en-US" smtClean="0"/>
              <a:t>‹#›</a:t>
            </a:fld>
            <a:endParaRPr lang="en-US"/>
          </a:p>
        </p:txBody>
      </p:sp>
    </p:spTree>
    <p:extLst>
      <p:ext uri="{BB962C8B-B14F-4D97-AF65-F5344CB8AC3E}">
        <p14:creationId xmlns:p14="http://schemas.microsoft.com/office/powerpoint/2010/main" val="3314837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7C04CE-87C1-45E7-8F1F-A163A563D319}" type="datetimeFigureOut">
              <a:rPr lang="en-US" smtClean="0"/>
              <a:t>8/28/2014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33D9C8-D586-41AC-950A-DF81C50585F9}" type="slidenum">
              <a:rPr lang="en-US" smtClean="0"/>
              <a:t>‹#›</a:t>
            </a:fld>
            <a:endParaRPr lang="en-US"/>
          </a:p>
        </p:txBody>
      </p:sp>
    </p:spTree>
    <p:extLst>
      <p:ext uri="{BB962C8B-B14F-4D97-AF65-F5344CB8AC3E}">
        <p14:creationId xmlns:p14="http://schemas.microsoft.com/office/powerpoint/2010/main" val="1068144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7C04CE-87C1-45E7-8F1F-A163A563D319}" type="datetimeFigureOut">
              <a:rPr lang="en-US" smtClean="0"/>
              <a:t>8/28/2014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33D9C8-D586-41AC-950A-DF81C50585F9}" type="slidenum">
              <a:rPr lang="en-US" smtClean="0"/>
              <a:t>‹#›</a:t>
            </a:fld>
            <a:endParaRPr lang="en-US"/>
          </a:p>
        </p:txBody>
      </p:sp>
    </p:spTree>
    <p:extLst>
      <p:ext uri="{BB962C8B-B14F-4D97-AF65-F5344CB8AC3E}">
        <p14:creationId xmlns:p14="http://schemas.microsoft.com/office/powerpoint/2010/main" val="3712295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7C04CE-87C1-45E7-8F1F-A163A563D319}" type="datetimeFigureOut">
              <a:rPr lang="en-US" smtClean="0"/>
              <a:t>8/28/2014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33D9C8-D586-41AC-950A-DF81C50585F9}" type="slidenum">
              <a:rPr lang="en-US" smtClean="0"/>
              <a:t>‹#›</a:t>
            </a:fld>
            <a:endParaRPr lang="en-US"/>
          </a:p>
        </p:txBody>
      </p:sp>
    </p:spTree>
    <p:extLst>
      <p:ext uri="{BB962C8B-B14F-4D97-AF65-F5344CB8AC3E}">
        <p14:creationId xmlns:p14="http://schemas.microsoft.com/office/powerpoint/2010/main" val="112389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D7C04CE-87C1-45E7-8F1F-A163A563D319}" type="datetimeFigureOut">
              <a:rPr lang="en-US" smtClean="0"/>
              <a:t>8/28/2014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33D9C8-D586-41AC-950A-DF81C50585F9}" type="slidenum">
              <a:rPr lang="en-US" smtClean="0"/>
              <a:t>‹#›</a:t>
            </a:fld>
            <a:endParaRPr lang="en-US"/>
          </a:p>
        </p:txBody>
      </p:sp>
    </p:spTree>
    <p:extLst>
      <p:ext uri="{BB962C8B-B14F-4D97-AF65-F5344CB8AC3E}">
        <p14:creationId xmlns:p14="http://schemas.microsoft.com/office/powerpoint/2010/main" val="405359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D7C04CE-87C1-45E7-8F1F-A163A563D319}" type="datetimeFigureOut">
              <a:rPr lang="en-US" smtClean="0"/>
              <a:t>8/28/2014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33D9C8-D586-41AC-950A-DF81C50585F9}" type="slidenum">
              <a:rPr lang="en-US" smtClean="0"/>
              <a:t>‹#›</a:t>
            </a:fld>
            <a:endParaRPr lang="en-US"/>
          </a:p>
        </p:txBody>
      </p:sp>
    </p:spTree>
    <p:extLst>
      <p:ext uri="{BB962C8B-B14F-4D97-AF65-F5344CB8AC3E}">
        <p14:creationId xmlns:p14="http://schemas.microsoft.com/office/powerpoint/2010/main" val="3405525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D7C04CE-87C1-45E7-8F1F-A163A563D319}" type="datetimeFigureOut">
              <a:rPr lang="en-US" smtClean="0"/>
              <a:t>8/28/2014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33D9C8-D586-41AC-950A-DF81C50585F9}" type="slidenum">
              <a:rPr lang="en-US" smtClean="0"/>
              <a:t>‹#›</a:t>
            </a:fld>
            <a:endParaRPr lang="en-US"/>
          </a:p>
        </p:txBody>
      </p:sp>
    </p:spTree>
    <p:extLst>
      <p:ext uri="{BB962C8B-B14F-4D97-AF65-F5344CB8AC3E}">
        <p14:creationId xmlns:p14="http://schemas.microsoft.com/office/powerpoint/2010/main" val="3894650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7C04CE-87C1-45E7-8F1F-A163A563D319}" type="datetimeFigureOut">
              <a:rPr lang="en-US" smtClean="0"/>
              <a:t>8/28/2014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33D9C8-D586-41AC-950A-DF81C50585F9}" type="slidenum">
              <a:rPr lang="en-US" smtClean="0"/>
              <a:t>‹#›</a:t>
            </a:fld>
            <a:endParaRPr lang="en-US"/>
          </a:p>
        </p:txBody>
      </p:sp>
    </p:spTree>
    <p:extLst>
      <p:ext uri="{BB962C8B-B14F-4D97-AF65-F5344CB8AC3E}">
        <p14:creationId xmlns:p14="http://schemas.microsoft.com/office/powerpoint/2010/main" val="4252895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7C04CE-87C1-45E7-8F1F-A163A563D319}" type="datetimeFigureOut">
              <a:rPr lang="en-US" smtClean="0"/>
              <a:t>8/28/2014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33D9C8-D586-41AC-950A-DF81C50585F9}" type="slidenum">
              <a:rPr lang="en-US" smtClean="0"/>
              <a:t>‹#›</a:t>
            </a:fld>
            <a:endParaRPr lang="en-US"/>
          </a:p>
        </p:txBody>
      </p:sp>
    </p:spTree>
    <p:extLst>
      <p:ext uri="{BB962C8B-B14F-4D97-AF65-F5344CB8AC3E}">
        <p14:creationId xmlns:p14="http://schemas.microsoft.com/office/powerpoint/2010/main" val="4294741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7C04CE-87C1-45E7-8F1F-A163A563D319}" type="datetimeFigureOut">
              <a:rPr lang="en-US" smtClean="0"/>
              <a:t>8/28/2014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33D9C8-D586-41AC-950A-DF81C50585F9}" type="slidenum">
              <a:rPr lang="en-US" smtClean="0"/>
              <a:t>‹#›</a:t>
            </a:fld>
            <a:endParaRPr lang="en-US"/>
          </a:p>
        </p:txBody>
      </p:sp>
    </p:spTree>
    <p:extLst>
      <p:ext uri="{BB962C8B-B14F-4D97-AF65-F5344CB8AC3E}">
        <p14:creationId xmlns:p14="http://schemas.microsoft.com/office/powerpoint/2010/main" val="1274332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7C04CE-87C1-45E7-8F1F-A163A563D319}" type="datetimeFigureOut">
              <a:rPr lang="en-US" smtClean="0"/>
              <a:t>8/28/2014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33D9C8-D586-41AC-950A-DF81C50585F9}" type="slidenum">
              <a:rPr lang="en-US" smtClean="0"/>
              <a:t>‹#›</a:t>
            </a:fld>
            <a:endParaRPr lang="en-US"/>
          </a:p>
        </p:txBody>
      </p:sp>
    </p:spTree>
    <p:extLst>
      <p:ext uri="{BB962C8B-B14F-4D97-AF65-F5344CB8AC3E}">
        <p14:creationId xmlns:p14="http://schemas.microsoft.com/office/powerpoint/2010/main" val="4096048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66800"/>
            <a:ext cx="7772400" cy="1470025"/>
          </a:xfrm>
        </p:spPr>
        <p:txBody>
          <a:bodyPr>
            <a:normAutofit fontScale="90000"/>
          </a:bodyPr>
          <a:lstStyle/>
          <a:p>
            <a:r>
              <a:rPr lang="en-US" dirty="0" err="1" smtClean="0"/>
              <a:t>ZeroVM</a:t>
            </a:r>
            <a:r>
              <a:rPr lang="en-US" dirty="0" smtClean="0"/>
              <a:t> enabled Content Based Access Control for Swift Storage</a:t>
            </a:r>
            <a:br>
              <a:rPr lang="en-US" dirty="0" smtClean="0"/>
            </a:br>
            <a:endParaRPr lang="en-US" sz="1800" dirty="0"/>
          </a:p>
        </p:txBody>
      </p:sp>
      <p:sp>
        <p:nvSpPr>
          <p:cNvPr id="3" name="Subtitle 2"/>
          <p:cNvSpPr>
            <a:spLocks noGrp="1"/>
          </p:cNvSpPr>
          <p:nvPr>
            <p:ph type="subTitle" idx="1"/>
          </p:nvPr>
        </p:nvSpPr>
        <p:spPr/>
        <p:txBody>
          <a:bodyPr>
            <a:normAutofit lnSpcReduction="10000"/>
          </a:bodyPr>
          <a:lstStyle/>
          <a:p>
            <a:r>
              <a:rPr lang="en-US" sz="2000" dirty="0" smtClean="0"/>
              <a:t>Presented by: </a:t>
            </a:r>
          </a:p>
          <a:p>
            <a:r>
              <a:rPr lang="en-US" sz="1600" dirty="0" err="1" smtClean="0"/>
              <a:t>Prosunjit</a:t>
            </a:r>
            <a:r>
              <a:rPr lang="en-US" sz="1600" dirty="0" smtClean="0"/>
              <a:t> Biswas</a:t>
            </a:r>
          </a:p>
          <a:p>
            <a:r>
              <a:rPr lang="en-US" sz="1600" dirty="0" smtClean="0"/>
              <a:t>Advisor: Dr. Ravi Sandhu &amp;</a:t>
            </a:r>
          </a:p>
          <a:p>
            <a:r>
              <a:rPr lang="en-US" sz="1600" dirty="0" smtClean="0"/>
              <a:t>Farhan </a:t>
            </a:r>
            <a:r>
              <a:rPr lang="en-US" sz="1600" dirty="0" err="1" smtClean="0"/>
              <a:t>Patwa</a:t>
            </a:r>
            <a:endParaRPr lang="en-US" sz="1600" dirty="0" smtClean="0"/>
          </a:p>
          <a:p>
            <a:r>
              <a:rPr lang="en-US" sz="1600" dirty="0" smtClean="0"/>
              <a:t>Presented at: Cloud &amp; Big Data Lab, UTSA</a:t>
            </a:r>
          </a:p>
          <a:p>
            <a:r>
              <a:rPr lang="en-US" sz="1600" dirty="0" smtClean="0"/>
              <a:t>Date: 29 August, 2014</a:t>
            </a:r>
            <a:endParaRPr lang="en-US" sz="1600" dirty="0"/>
          </a:p>
        </p:txBody>
      </p:sp>
      <p:sp>
        <p:nvSpPr>
          <p:cNvPr id="4" name="TextBox 3"/>
          <p:cNvSpPr txBox="1"/>
          <p:nvPr/>
        </p:nvSpPr>
        <p:spPr>
          <a:xfrm>
            <a:off x="2667000" y="2939534"/>
            <a:ext cx="3871829" cy="369332"/>
          </a:xfrm>
          <a:prstGeom prst="rect">
            <a:avLst/>
          </a:prstGeom>
          <a:noFill/>
        </p:spPr>
        <p:txBody>
          <a:bodyPr wrap="none" rtlCol="0">
            <a:spAutoFit/>
          </a:bodyPr>
          <a:lstStyle/>
          <a:p>
            <a:r>
              <a:rPr lang="en-US" dirty="0"/>
              <a:t>3</a:t>
            </a:r>
            <a:r>
              <a:rPr lang="en-US" baseline="30000" dirty="0"/>
              <a:t>rd</a:t>
            </a:r>
            <a:r>
              <a:rPr lang="en-US" dirty="0"/>
              <a:t> Phase: </a:t>
            </a:r>
            <a:r>
              <a:rPr lang="en-US" dirty="0" smtClean="0"/>
              <a:t>Presenting Design </a:t>
            </a:r>
            <a:r>
              <a:rPr lang="en-US" dirty="0"/>
              <a:t>Document</a:t>
            </a:r>
          </a:p>
        </p:txBody>
      </p:sp>
    </p:spTree>
    <p:extLst>
      <p:ext uri="{BB962C8B-B14F-4D97-AF65-F5344CB8AC3E}">
        <p14:creationId xmlns:p14="http://schemas.microsoft.com/office/powerpoint/2010/main" val="17722827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557761" y="5334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Use case2 (continued)</a:t>
            </a:r>
            <a:br>
              <a:rPr lang="en-US" dirty="0" smtClean="0"/>
            </a:br>
            <a:r>
              <a:rPr lang="en-US" sz="2200" dirty="0" smtClean="0">
                <a:solidFill>
                  <a:schemeClr val="tx2">
                    <a:lumMod val="60000"/>
                    <a:lumOff val="40000"/>
                  </a:schemeClr>
                </a:solidFill>
              </a:rPr>
              <a:t>Bob is too curious.</a:t>
            </a:r>
            <a:endParaRPr lang="en-US" sz="2200" dirty="0"/>
          </a:p>
        </p:txBody>
      </p:sp>
      <p:sp>
        <p:nvSpPr>
          <p:cNvPr id="2" name="TextBox 1"/>
          <p:cNvSpPr txBox="1"/>
          <p:nvPr/>
        </p:nvSpPr>
        <p:spPr>
          <a:xfrm>
            <a:off x="990600" y="1676400"/>
            <a:ext cx="4495800" cy="4247317"/>
          </a:xfrm>
          <a:prstGeom prst="rect">
            <a:avLst/>
          </a:prstGeom>
          <a:noFill/>
        </p:spPr>
        <p:txBody>
          <a:bodyPr wrap="square" rtlCol="0">
            <a:spAutoFit/>
          </a:bodyPr>
          <a:lstStyle/>
          <a:p>
            <a:r>
              <a:rPr lang="en-US" dirty="0" smtClean="0"/>
              <a:t>execution:</a:t>
            </a:r>
          </a:p>
          <a:p>
            <a:r>
              <a:rPr lang="en-US" dirty="0" smtClean="0"/>
              <a:t>  groups:   </a:t>
            </a:r>
          </a:p>
          <a:p>
            <a:r>
              <a:rPr lang="en-US" dirty="0" smtClean="0"/>
              <a:t>    - name: "</a:t>
            </a:r>
            <a:r>
              <a:rPr lang="en-US" dirty="0" err="1" smtClean="0"/>
              <a:t>wordcount</a:t>
            </a:r>
            <a:r>
              <a:rPr lang="en-US" dirty="0" smtClean="0"/>
              <a:t>"</a:t>
            </a:r>
          </a:p>
          <a:p>
            <a:r>
              <a:rPr lang="en-US" dirty="0" smtClean="0"/>
              <a:t>      path: file://python:python    </a:t>
            </a:r>
          </a:p>
          <a:p>
            <a:r>
              <a:rPr lang="en-US" dirty="0" smtClean="0"/>
              <a:t>      </a:t>
            </a:r>
            <a:r>
              <a:rPr lang="en-US" dirty="0" err="1" smtClean="0"/>
              <a:t>args</a:t>
            </a:r>
            <a:r>
              <a:rPr lang="en-US" dirty="0" smtClean="0"/>
              <a:t>: "wordcount.py"</a:t>
            </a:r>
          </a:p>
          <a:p>
            <a:r>
              <a:rPr lang="en-US" dirty="0" smtClean="0"/>
              <a:t>      devices:</a:t>
            </a:r>
          </a:p>
          <a:p>
            <a:r>
              <a:rPr lang="en-US" dirty="0" smtClean="0"/>
              <a:t>      - name: python</a:t>
            </a:r>
          </a:p>
          <a:p>
            <a:r>
              <a:rPr lang="en-US" dirty="0" smtClean="0"/>
              <a:t>      - name: </a:t>
            </a:r>
            <a:r>
              <a:rPr lang="en-US" dirty="0" err="1" smtClean="0"/>
              <a:t>stdout</a:t>
            </a:r>
            <a:endParaRPr lang="en-US" dirty="0" smtClean="0"/>
          </a:p>
          <a:p>
            <a:r>
              <a:rPr lang="en-US" dirty="0" smtClean="0"/>
              <a:t>      - </a:t>
            </a:r>
            <a:r>
              <a:rPr lang="en-US" dirty="0" smtClean="0">
                <a:solidFill>
                  <a:srgbClr val="00B050"/>
                </a:solidFill>
              </a:rPr>
              <a:t>name: input</a:t>
            </a:r>
          </a:p>
          <a:p>
            <a:r>
              <a:rPr lang="en-US" dirty="0" smtClean="0">
                <a:solidFill>
                  <a:srgbClr val="00B050"/>
                </a:solidFill>
              </a:rPr>
              <a:t>        path: "swift://~/</a:t>
            </a:r>
            <a:r>
              <a:rPr lang="en-US" dirty="0" err="1" smtClean="0">
                <a:solidFill>
                  <a:srgbClr val="00B050"/>
                </a:solidFill>
              </a:rPr>
              <a:t>wordcount</a:t>
            </a:r>
            <a:r>
              <a:rPr lang="en-US" dirty="0" smtClean="0">
                <a:solidFill>
                  <a:srgbClr val="00B050"/>
                </a:solidFill>
              </a:rPr>
              <a:t>/text*.</a:t>
            </a:r>
            <a:r>
              <a:rPr lang="en-US" dirty="0" err="1" smtClean="0">
                <a:solidFill>
                  <a:srgbClr val="00B050"/>
                </a:solidFill>
              </a:rPr>
              <a:t>json</a:t>
            </a:r>
            <a:r>
              <a:rPr lang="en-US" dirty="0" smtClean="0">
                <a:solidFill>
                  <a:srgbClr val="00B050"/>
                </a:solidFill>
              </a:rPr>
              <a:t>"</a:t>
            </a:r>
          </a:p>
          <a:p>
            <a:r>
              <a:rPr lang="en-US" dirty="0" smtClean="0">
                <a:solidFill>
                  <a:srgbClr val="00B050"/>
                </a:solidFill>
              </a:rPr>
              <a:t>		queries:</a:t>
            </a:r>
          </a:p>
          <a:p>
            <a:r>
              <a:rPr lang="en-US" dirty="0" smtClean="0">
                <a:solidFill>
                  <a:srgbClr val="00B050"/>
                </a:solidFill>
              </a:rPr>
              <a:t>		-query1: /JSON/Path/1</a:t>
            </a:r>
          </a:p>
          <a:p>
            <a:r>
              <a:rPr lang="en-US" dirty="0" smtClean="0">
                <a:solidFill>
                  <a:srgbClr val="00B050"/>
                </a:solidFill>
              </a:rPr>
              <a:t>		-query2: /JSON/Path/2</a:t>
            </a:r>
          </a:p>
          <a:p>
            <a:r>
              <a:rPr lang="en-US" dirty="0" smtClean="0"/>
              <a:t>bundling:</a:t>
            </a:r>
          </a:p>
          <a:p>
            <a:r>
              <a:rPr lang="en-US" dirty="0" smtClean="0"/>
              <a:t>  - "wordcount.py"</a:t>
            </a:r>
            <a:endParaRPr lang="en-US" dirty="0"/>
          </a:p>
        </p:txBody>
      </p:sp>
      <p:sp>
        <p:nvSpPr>
          <p:cNvPr id="4" name="TextBox 3"/>
          <p:cNvSpPr txBox="1"/>
          <p:nvPr/>
        </p:nvSpPr>
        <p:spPr>
          <a:xfrm>
            <a:off x="5888182" y="1828800"/>
            <a:ext cx="3276600" cy="1477328"/>
          </a:xfrm>
          <a:prstGeom prst="rect">
            <a:avLst/>
          </a:prstGeom>
          <a:noFill/>
        </p:spPr>
        <p:txBody>
          <a:bodyPr wrap="square" rtlCol="0">
            <a:spAutoFit/>
          </a:bodyPr>
          <a:lstStyle/>
          <a:p>
            <a:r>
              <a:rPr lang="en-US" u="sng" dirty="0" smtClean="0"/>
              <a:t>Wordcount.py</a:t>
            </a:r>
          </a:p>
          <a:p>
            <a:endParaRPr lang="en-US" dirty="0"/>
          </a:p>
          <a:p>
            <a:r>
              <a:rPr lang="en-US" dirty="0" smtClean="0"/>
              <a:t>…</a:t>
            </a:r>
          </a:p>
          <a:p>
            <a:r>
              <a:rPr lang="en-US" dirty="0" smtClean="0"/>
              <a:t>With open(“/</a:t>
            </a:r>
            <a:r>
              <a:rPr lang="en-US" dirty="0" err="1" smtClean="0"/>
              <a:t>dev</a:t>
            </a:r>
            <a:r>
              <a:rPr lang="en-US" dirty="0" smtClean="0"/>
              <a:t>/input/query1”)</a:t>
            </a:r>
          </a:p>
          <a:p>
            <a:r>
              <a:rPr lang="en-US" dirty="0" smtClean="0"/>
              <a:t>…</a:t>
            </a:r>
            <a:endParaRPr lang="en-US" dirty="0"/>
          </a:p>
        </p:txBody>
      </p:sp>
    </p:spTree>
    <p:extLst>
      <p:ext uri="{BB962C8B-B14F-4D97-AF65-F5344CB8AC3E}">
        <p14:creationId xmlns:p14="http://schemas.microsoft.com/office/powerpoint/2010/main" val="42683591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557761" y="5334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Comparing uses cases:</a:t>
            </a:r>
            <a:endParaRPr lang="en-US" sz="2200" dirty="0"/>
          </a:p>
        </p:txBody>
      </p:sp>
      <p:sp>
        <p:nvSpPr>
          <p:cNvPr id="2" name="TextBox 1"/>
          <p:cNvSpPr txBox="1"/>
          <p:nvPr/>
        </p:nvSpPr>
        <p:spPr>
          <a:xfrm>
            <a:off x="990600" y="1981200"/>
            <a:ext cx="3124200" cy="1754326"/>
          </a:xfrm>
          <a:prstGeom prst="rect">
            <a:avLst/>
          </a:prstGeom>
          <a:noFill/>
        </p:spPr>
        <p:txBody>
          <a:bodyPr wrap="square" rtlCol="0">
            <a:spAutoFit/>
          </a:bodyPr>
          <a:lstStyle/>
          <a:p>
            <a:r>
              <a:rPr lang="en-US" dirty="0" smtClean="0"/>
              <a:t>Use case1:</a:t>
            </a:r>
          </a:p>
          <a:p>
            <a:endParaRPr lang="en-US" dirty="0" smtClean="0"/>
          </a:p>
          <a:p>
            <a:r>
              <a:rPr lang="en-US" dirty="0" smtClean="0"/>
              <a:t>Requester is possibly a User.</a:t>
            </a:r>
          </a:p>
          <a:p>
            <a:endParaRPr lang="en-US" dirty="0"/>
          </a:p>
          <a:p>
            <a:r>
              <a:rPr lang="en-US" dirty="0" smtClean="0"/>
              <a:t>Object leaves Swift Storage.</a:t>
            </a:r>
          </a:p>
          <a:p>
            <a:endParaRPr lang="en-US" dirty="0"/>
          </a:p>
        </p:txBody>
      </p:sp>
      <p:sp>
        <p:nvSpPr>
          <p:cNvPr id="5" name="TextBox 4"/>
          <p:cNvSpPr txBox="1"/>
          <p:nvPr/>
        </p:nvSpPr>
        <p:spPr>
          <a:xfrm>
            <a:off x="5257800" y="1981200"/>
            <a:ext cx="3733800" cy="2031325"/>
          </a:xfrm>
          <a:prstGeom prst="rect">
            <a:avLst/>
          </a:prstGeom>
          <a:noFill/>
        </p:spPr>
        <p:txBody>
          <a:bodyPr wrap="square" rtlCol="0">
            <a:spAutoFit/>
          </a:bodyPr>
          <a:lstStyle/>
          <a:p>
            <a:r>
              <a:rPr lang="en-US" dirty="0" smtClean="0"/>
              <a:t>Use case2:</a:t>
            </a:r>
          </a:p>
          <a:p>
            <a:endParaRPr lang="en-US" dirty="0" smtClean="0"/>
          </a:p>
          <a:p>
            <a:r>
              <a:rPr lang="en-US" dirty="0" smtClean="0"/>
              <a:t>Requester is a </a:t>
            </a:r>
            <a:r>
              <a:rPr lang="en-US" dirty="0" err="1" smtClean="0"/>
              <a:t>ZeroVM</a:t>
            </a:r>
            <a:r>
              <a:rPr lang="en-US" dirty="0" smtClean="0"/>
              <a:t> Application.</a:t>
            </a:r>
          </a:p>
          <a:p>
            <a:endParaRPr lang="en-US" dirty="0"/>
          </a:p>
          <a:p>
            <a:r>
              <a:rPr lang="en-US" dirty="0" smtClean="0"/>
              <a:t>Object is processed arbitrarily inside Swift storage.</a:t>
            </a:r>
          </a:p>
          <a:p>
            <a:endParaRPr lang="en-US" dirty="0"/>
          </a:p>
        </p:txBody>
      </p:sp>
    </p:spTree>
    <p:extLst>
      <p:ext uri="{BB962C8B-B14F-4D97-AF65-F5344CB8AC3E}">
        <p14:creationId xmlns:p14="http://schemas.microsoft.com/office/powerpoint/2010/main" val="29155488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I feel safe. Thank you.</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987913" y="1600200"/>
            <a:ext cx="3168174" cy="4525963"/>
          </a:xfrm>
        </p:spPr>
      </p:pic>
    </p:spTree>
    <p:extLst>
      <p:ext uri="{BB962C8B-B14F-4D97-AF65-F5344CB8AC3E}">
        <p14:creationId xmlns:p14="http://schemas.microsoft.com/office/powerpoint/2010/main" val="8818759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229600" cy="1143000"/>
          </a:xfrm>
        </p:spPr>
        <p:txBody>
          <a:bodyPr>
            <a:normAutofit/>
          </a:bodyPr>
          <a:lstStyle/>
          <a:p>
            <a:r>
              <a:rPr lang="en-US" dirty="0" smtClean="0"/>
              <a:t>Use case1</a:t>
            </a:r>
            <a:br>
              <a:rPr lang="en-US" dirty="0" smtClean="0"/>
            </a:br>
            <a:r>
              <a:rPr lang="en-US" sz="2200" dirty="0" smtClean="0">
                <a:solidFill>
                  <a:schemeClr val="tx2">
                    <a:lumMod val="60000"/>
                    <a:lumOff val="40000"/>
                  </a:schemeClr>
                </a:solidFill>
              </a:rPr>
              <a:t>Alice is worried. Bob is accessing her object.</a:t>
            </a:r>
            <a:endParaRPr lang="en-US" sz="2200" dirty="0">
              <a:solidFill>
                <a:schemeClr val="tx2">
                  <a:lumMod val="60000"/>
                  <a:lumOff val="40000"/>
                </a:schemeClr>
              </a:solidFill>
            </a:endParaRPr>
          </a:p>
        </p:txBody>
      </p:sp>
      <p:sp>
        <p:nvSpPr>
          <p:cNvPr id="3" name="Content Placeholder 2"/>
          <p:cNvSpPr>
            <a:spLocks noGrp="1"/>
          </p:cNvSpPr>
          <p:nvPr>
            <p:ph idx="1"/>
          </p:nvPr>
        </p:nvSpPr>
        <p:spPr/>
        <p:txBody>
          <a:bodyPr>
            <a:normAutofit/>
          </a:bodyPr>
          <a:lstStyle/>
          <a:p>
            <a:r>
              <a:rPr lang="en-US" sz="1600" dirty="0"/>
              <a:t>Alice has a  data file ('</a:t>
            </a:r>
            <a:r>
              <a:rPr lang="en-US" sz="1600" dirty="0" err="1"/>
              <a:t>data.json</a:t>
            </a:r>
            <a:r>
              <a:rPr lang="en-US" sz="1600" dirty="0"/>
              <a:t>') stored in Swift. With  Swift-ACL she can specify who can or cannot access the file, but she also want to define who can access how much content of the file. In other words,  besides using ACL, she wants to specify access control on the content level of the file.  So, she  attaches a  policy ('</a:t>
            </a:r>
            <a:r>
              <a:rPr lang="en-US" sz="1600" dirty="0" err="1"/>
              <a:t>policy.json</a:t>
            </a:r>
            <a:r>
              <a:rPr lang="en-US" sz="1600" dirty="0"/>
              <a:t>')  with the file and wants that all the access request to the file would honor the policy associated with the file</a:t>
            </a:r>
            <a:r>
              <a:rPr lang="en-US" sz="1600" dirty="0" smtClean="0"/>
              <a:t>.</a:t>
            </a:r>
          </a:p>
          <a:p>
            <a:endParaRPr lang="en-US" sz="1600" dirty="0"/>
          </a:p>
          <a:p>
            <a:endParaRPr lang="en-US" sz="1600" dirty="0" smtClean="0"/>
          </a:p>
          <a:p>
            <a:endParaRPr lang="en-US" sz="1600" dirty="0"/>
          </a:p>
          <a:p>
            <a:r>
              <a:rPr lang="en-US" sz="1600" dirty="0" smtClean="0"/>
              <a:t>Synopsis :  While Swift ACL is necessary, it is not sufficient.</a:t>
            </a:r>
            <a:endParaRPr lang="en-US" sz="1600" dirty="0"/>
          </a:p>
          <a:p>
            <a:endParaRPr lang="en-US" dirty="0" smtClean="0"/>
          </a:p>
        </p:txBody>
      </p:sp>
    </p:spTree>
    <p:extLst>
      <p:ext uri="{BB962C8B-B14F-4D97-AF65-F5344CB8AC3E}">
        <p14:creationId xmlns:p14="http://schemas.microsoft.com/office/powerpoint/2010/main" val="4519295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case1 (continued)</a:t>
            </a:r>
            <a:endParaRPr lang="en-US" dirty="0"/>
          </a:p>
        </p:txBody>
      </p:sp>
      <p:sp>
        <p:nvSpPr>
          <p:cNvPr id="3" name="Content Placeholder 2"/>
          <p:cNvSpPr>
            <a:spLocks noGrp="1"/>
          </p:cNvSpPr>
          <p:nvPr>
            <p:ph idx="1"/>
          </p:nvPr>
        </p:nvSpPr>
        <p:spPr/>
        <p:txBody>
          <a:bodyPr>
            <a:normAutofit/>
          </a:bodyPr>
          <a:lstStyle/>
          <a:p>
            <a:r>
              <a:rPr lang="en-US" sz="2800" dirty="0" smtClean="0">
                <a:solidFill>
                  <a:srgbClr val="00B050"/>
                </a:solidFill>
              </a:rPr>
              <a:t>We should help Alice.</a:t>
            </a:r>
            <a:endParaRPr lang="en-US" sz="2800" dirty="0">
              <a:solidFill>
                <a:srgbClr val="00B050"/>
              </a:solidFill>
            </a:endParaRPr>
          </a:p>
          <a:p>
            <a:endParaRPr lang="en-US" dirty="0" smtClean="0"/>
          </a:p>
        </p:txBody>
      </p:sp>
    </p:spTree>
    <p:extLst>
      <p:ext uri="{BB962C8B-B14F-4D97-AF65-F5344CB8AC3E}">
        <p14:creationId xmlns:p14="http://schemas.microsoft.com/office/powerpoint/2010/main" val="7287383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265238"/>
          </a:xfrm>
        </p:spPr>
        <p:txBody>
          <a:bodyPr>
            <a:normAutofit/>
          </a:bodyPr>
          <a:lstStyle/>
          <a:p>
            <a:r>
              <a:rPr lang="en-US" dirty="0" smtClean="0"/>
              <a:t>Use case1 (continued) </a:t>
            </a:r>
            <a:r>
              <a:rPr lang="en-US" dirty="0"/>
              <a:t/>
            </a:r>
            <a:br>
              <a:rPr lang="en-US" dirty="0"/>
            </a:br>
            <a:r>
              <a:rPr lang="en-US" sz="2200" dirty="0" smtClean="0">
                <a:solidFill>
                  <a:schemeClr val="tx2">
                    <a:lumMod val="60000"/>
                    <a:lumOff val="40000"/>
                  </a:schemeClr>
                </a:solidFill>
              </a:rPr>
              <a:t>How to help Alice </a:t>
            </a:r>
            <a:endParaRPr lang="en-US" sz="2200"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7" y="1371599"/>
            <a:ext cx="8840045" cy="53409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800242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normAutofit/>
          </a:bodyPr>
          <a:lstStyle/>
          <a:p>
            <a:r>
              <a:rPr lang="en-US" dirty="0" smtClean="0"/>
              <a:t>Use case2</a:t>
            </a:r>
            <a:br>
              <a:rPr lang="en-US" dirty="0" smtClean="0"/>
            </a:br>
            <a:r>
              <a:rPr lang="en-US" sz="2200" dirty="0" smtClean="0">
                <a:solidFill>
                  <a:schemeClr val="tx2">
                    <a:lumMod val="60000"/>
                    <a:lumOff val="40000"/>
                  </a:schemeClr>
                </a:solidFill>
              </a:rPr>
              <a:t>Alice is worried. Bob’s application  is accessing her object.</a:t>
            </a:r>
            <a:endParaRPr lang="en-US" sz="2200" dirty="0"/>
          </a:p>
        </p:txBody>
      </p:sp>
      <p:sp>
        <p:nvSpPr>
          <p:cNvPr id="3" name="Content Placeholder 2"/>
          <p:cNvSpPr>
            <a:spLocks noGrp="1"/>
          </p:cNvSpPr>
          <p:nvPr>
            <p:ph idx="1"/>
          </p:nvPr>
        </p:nvSpPr>
        <p:spPr/>
        <p:txBody>
          <a:bodyPr>
            <a:normAutofit/>
          </a:bodyPr>
          <a:lstStyle/>
          <a:p>
            <a:r>
              <a:rPr lang="en-US" sz="1600" dirty="0" err="1"/>
              <a:t>ZeroVM</a:t>
            </a:r>
            <a:r>
              <a:rPr lang="en-US" sz="1600" dirty="0"/>
              <a:t> enables a user to run arbitrary application on Swift data located inside Swift storage by virtue of a </a:t>
            </a:r>
            <a:r>
              <a:rPr lang="en-US" sz="1600" dirty="0" err="1"/>
              <a:t>ZeroVM</a:t>
            </a:r>
            <a:r>
              <a:rPr lang="en-US" sz="1600" dirty="0"/>
              <a:t> Application. Bob wants to run a </a:t>
            </a:r>
            <a:r>
              <a:rPr lang="en-US" sz="1600" dirty="0" err="1"/>
              <a:t>ZeroVM</a:t>
            </a:r>
            <a:r>
              <a:rPr lang="en-US" sz="1600" dirty="0"/>
              <a:t> application with his own executable (A python script for example) on </a:t>
            </a:r>
            <a:r>
              <a:rPr lang="en-US" sz="1600" dirty="0" err="1"/>
              <a:t>Alices</a:t>
            </a:r>
            <a:r>
              <a:rPr lang="en-US" sz="1600" dirty="0"/>
              <a:t>  protected data object ('</a:t>
            </a:r>
            <a:r>
              <a:rPr lang="en-US" sz="1600" dirty="0" err="1"/>
              <a:t>data.json</a:t>
            </a:r>
            <a:r>
              <a:rPr lang="en-US" sz="1600" dirty="0"/>
              <a:t>'). But this time Alice does not worry because she knows a </a:t>
            </a:r>
            <a:r>
              <a:rPr lang="en-US" sz="1600" dirty="0" err="1"/>
              <a:t>ZeroVM</a:t>
            </a:r>
            <a:r>
              <a:rPr lang="en-US" sz="1600" dirty="0"/>
              <a:t> developer is working on Swift </a:t>
            </a:r>
            <a:r>
              <a:rPr lang="en-US" sz="1600" dirty="0" err="1"/>
              <a:t>Zerocloud</a:t>
            </a:r>
            <a:r>
              <a:rPr lang="en-US" sz="1600" dirty="0"/>
              <a:t> </a:t>
            </a:r>
            <a:r>
              <a:rPr lang="en-US" sz="1600" dirty="0" err="1"/>
              <a:t>midleware</a:t>
            </a:r>
            <a:r>
              <a:rPr lang="en-US" sz="1600" dirty="0"/>
              <a:t> that would restrict any arbitrary access on her data object by </a:t>
            </a:r>
            <a:r>
              <a:rPr lang="en-US" sz="1600" dirty="0" err="1"/>
              <a:t>ZeroVM</a:t>
            </a:r>
            <a:r>
              <a:rPr lang="en-US" sz="1600" dirty="0"/>
              <a:t> application owned by other users.</a:t>
            </a:r>
          </a:p>
          <a:p>
            <a:endParaRPr lang="en-US" sz="1600" dirty="0" smtClean="0"/>
          </a:p>
          <a:p>
            <a:endParaRPr lang="en-US" sz="1600" dirty="0"/>
          </a:p>
          <a:p>
            <a:r>
              <a:rPr lang="en-US" sz="1600" dirty="0" smtClean="0"/>
              <a:t>Synopsis :  </a:t>
            </a:r>
            <a:r>
              <a:rPr lang="en-US" sz="1600" dirty="0" err="1" smtClean="0"/>
              <a:t>ZeroVM</a:t>
            </a:r>
            <a:r>
              <a:rPr lang="en-US" sz="1600" dirty="0" smtClean="0"/>
              <a:t> application let allow arbitrary access of input file.</a:t>
            </a:r>
          </a:p>
          <a:p>
            <a:r>
              <a:rPr lang="en-US" sz="1600" dirty="0" smtClean="0"/>
              <a:t>Once a file is allowed, no control on the content.</a:t>
            </a:r>
            <a:endParaRPr lang="en-US" sz="1600" dirty="0"/>
          </a:p>
          <a:p>
            <a:endParaRPr lang="en-US" dirty="0" smtClean="0"/>
          </a:p>
        </p:txBody>
      </p:sp>
    </p:spTree>
    <p:extLst>
      <p:ext uri="{BB962C8B-B14F-4D97-AF65-F5344CB8AC3E}">
        <p14:creationId xmlns:p14="http://schemas.microsoft.com/office/powerpoint/2010/main" val="4361816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322" y="1752600"/>
            <a:ext cx="8028478"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1"/>
          <p:cNvSpPr txBox="1">
            <a:spLocks/>
          </p:cNvSpPr>
          <p:nvPr/>
        </p:nvSpPr>
        <p:spPr>
          <a:xfrm>
            <a:off x="557761" y="5334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Use case2 (continued)</a:t>
            </a:r>
            <a:br>
              <a:rPr lang="en-US" dirty="0" smtClean="0"/>
            </a:br>
            <a:r>
              <a:rPr lang="en-US" sz="2200" dirty="0" smtClean="0">
                <a:solidFill>
                  <a:schemeClr val="tx2">
                    <a:lumMod val="60000"/>
                    <a:lumOff val="40000"/>
                  </a:schemeClr>
                </a:solidFill>
              </a:rPr>
              <a:t>Why Alice is worried?</a:t>
            </a:r>
            <a:endParaRPr lang="en-US" sz="2200" dirty="0"/>
          </a:p>
        </p:txBody>
      </p:sp>
    </p:spTree>
    <p:extLst>
      <p:ext uri="{BB962C8B-B14F-4D97-AF65-F5344CB8AC3E}">
        <p14:creationId xmlns:p14="http://schemas.microsoft.com/office/powerpoint/2010/main" val="39968035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Use case2 </a:t>
            </a:r>
            <a:r>
              <a:rPr lang="en-US" dirty="0" smtClean="0"/>
              <a:t>(continued)</a:t>
            </a:r>
            <a:endParaRPr lang="en-US" dirty="0"/>
          </a:p>
        </p:txBody>
      </p:sp>
      <p:sp>
        <p:nvSpPr>
          <p:cNvPr id="3" name="Content Placeholder 2"/>
          <p:cNvSpPr>
            <a:spLocks noGrp="1"/>
          </p:cNvSpPr>
          <p:nvPr>
            <p:ph idx="1"/>
          </p:nvPr>
        </p:nvSpPr>
        <p:spPr/>
        <p:txBody>
          <a:bodyPr>
            <a:normAutofit/>
          </a:bodyPr>
          <a:lstStyle/>
          <a:p>
            <a:r>
              <a:rPr lang="en-US" sz="2800" dirty="0" smtClean="0">
                <a:solidFill>
                  <a:srgbClr val="00B050"/>
                </a:solidFill>
              </a:rPr>
              <a:t>We should help Alice.</a:t>
            </a:r>
            <a:endParaRPr lang="en-US" sz="2800" dirty="0">
              <a:solidFill>
                <a:srgbClr val="00B050"/>
              </a:solidFill>
            </a:endParaRPr>
          </a:p>
          <a:p>
            <a:endParaRPr lang="en-US" dirty="0" smtClean="0"/>
          </a:p>
        </p:txBody>
      </p:sp>
    </p:spTree>
    <p:extLst>
      <p:ext uri="{BB962C8B-B14F-4D97-AF65-F5344CB8AC3E}">
        <p14:creationId xmlns:p14="http://schemas.microsoft.com/office/powerpoint/2010/main" val="41093104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557761" y="5334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Use case2 (continued)</a:t>
            </a:r>
            <a:br>
              <a:rPr lang="en-US" dirty="0" smtClean="0"/>
            </a:br>
            <a:r>
              <a:rPr lang="en-US" sz="2200" dirty="0" smtClean="0">
                <a:solidFill>
                  <a:schemeClr val="tx2">
                    <a:lumMod val="60000"/>
                    <a:lumOff val="40000"/>
                  </a:schemeClr>
                </a:solidFill>
              </a:rPr>
              <a:t>How to make Alice Happy.</a:t>
            </a:r>
            <a:endParaRPr lang="en-US" sz="2200" dirty="0"/>
          </a:p>
        </p:txBody>
      </p:sp>
      <p:sp>
        <p:nvSpPr>
          <p:cNvPr id="5" name="TextBox 4"/>
          <p:cNvSpPr txBox="1"/>
          <p:nvPr/>
        </p:nvSpPr>
        <p:spPr>
          <a:xfrm>
            <a:off x="1219200" y="2362200"/>
            <a:ext cx="7391400" cy="2585323"/>
          </a:xfrm>
          <a:prstGeom prst="rect">
            <a:avLst/>
          </a:prstGeom>
          <a:noFill/>
        </p:spPr>
        <p:txBody>
          <a:bodyPr wrap="square" rtlCol="0">
            <a:spAutoFit/>
          </a:bodyPr>
          <a:lstStyle/>
          <a:p>
            <a:r>
              <a:rPr lang="en-US" dirty="0" smtClean="0"/>
              <a:t>We do not let the </a:t>
            </a:r>
            <a:r>
              <a:rPr lang="en-US" dirty="0" err="1" smtClean="0"/>
              <a:t>ZeroVM</a:t>
            </a:r>
            <a:r>
              <a:rPr lang="en-US" dirty="0" smtClean="0"/>
              <a:t> application directly manipulate the input object.</a:t>
            </a:r>
          </a:p>
          <a:p>
            <a:endParaRPr lang="en-US" dirty="0"/>
          </a:p>
          <a:p>
            <a:r>
              <a:rPr lang="en-US" dirty="0" smtClean="0"/>
              <a:t>Application must mention beforehand, which part of the content it would access by specifying  “queries”.</a:t>
            </a:r>
          </a:p>
          <a:p>
            <a:endParaRPr lang="en-US" dirty="0"/>
          </a:p>
          <a:p>
            <a:r>
              <a:rPr lang="en-US" dirty="0" smtClean="0"/>
              <a:t>If the object’s policy allow a query, only query result is passed to the </a:t>
            </a:r>
            <a:r>
              <a:rPr lang="en-US" dirty="0" err="1" smtClean="0"/>
              <a:t>ZeroVM</a:t>
            </a:r>
            <a:r>
              <a:rPr lang="en-US" dirty="0" smtClean="0"/>
              <a:t>.</a:t>
            </a:r>
          </a:p>
          <a:p>
            <a:endParaRPr lang="en-US" dirty="0"/>
          </a:p>
          <a:p>
            <a:r>
              <a:rPr lang="en-US" dirty="0" smtClean="0">
                <a:solidFill>
                  <a:srgbClr val="00B050"/>
                </a:solidFill>
              </a:rPr>
              <a:t>Original input object is not passed to the </a:t>
            </a:r>
            <a:r>
              <a:rPr lang="en-US" dirty="0" err="1" smtClean="0">
                <a:solidFill>
                  <a:srgbClr val="00B050"/>
                </a:solidFill>
              </a:rPr>
              <a:t>ZeroVM</a:t>
            </a:r>
            <a:r>
              <a:rPr lang="en-US" dirty="0" smtClean="0">
                <a:solidFill>
                  <a:srgbClr val="00B050"/>
                </a:solidFill>
              </a:rPr>
              <a:t> at all.</a:t>
            </a:r>
            <a:endParaRPr lang="en-US" dirty="0">
              <a:solidFill>
                <a:srgbClr val="00B050"/>
              </a:solidFill>
            </a:endParaRPr>
          </a:p>
          <a:p>
            <a:endParaRPr lang="en-US" dirty="0"/>
          </a:p>
        </p:txBody>
      </p:sp>
    </p:spTree>
    <p:extLst>
      <p:ext uri="{BB962C8B-B14F-4D97-AF65-F5344CB8AC3E}">
        <p14:creationId xmlns:p14="http://schemas.microsoft.com/office/powerpoint/2010/main" val="17671928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447800"/>
            <a:ext cx="8633629" cy="52065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1"/>
          <p:cNvSpPr txBox="1">
            <a:spLocks/>
          </p:cNvSpPr>
          <p:nvPr/>
        </p:nvSpPr>
        <p:spPr>
          <a:xfrm>
            <a:off x="557761" y="5334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Use case2 (continued)</a:t>
            </a:r>
            <a:br>
              <a:rPr lang="en-US" dirty="0" smtClean="0"/>
            </a:br>
            <a:r>
              <a:rPr lang="en-US" sz="2200" dirty="0" smtClean="0">
                <a:solidFill>
                  <a:schemeClr val="tx2">
                    <a:lumMod val="60000"/>
                    <a:lumOff val="40000"/>
                  </a:schemeClr>
                </a:solidFill>
              </a:rPr>
              <a:t>Now Alice is Happy.</a:t>
            </a:r>
            <a:endParaRPr lang="en-US" sz="2200" dirty="0"/>
          </a:p>
        </p:txBody>
      </p:sp>
    </p:spTree>
    <p:extLst>
      <p:ext uri="{BB962C8B-B14F-4D97-AF65-F5344CB8AC3E}">
        <p14:creationId xmlns:p14="http://schemas.microsoft.com/office/powerpoint/2010/main" val="36229469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89</TotalTime>
  <Words>473</Words>
  <Application>Microsoft Office PowerPoint</Application>
  <PresentationFormat>On-screen Show (4:3)</PresentationFormat>
  <Paragraphs>68</Paragraphs>
  <Slides>12</Slides>
  <Notes>0</Notes>
  <HiddenSlides>1</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ZeroVM enabled Content Based Access Control for Swift Storage </vt:lpstr>
      <vt:lpstr>Use case1 Alice is worried. Bob is accessing her object.</vt:lpstr>
      <vt:lpstr>Use case1 (continued)</vt:lpstr>
      <vt:lpstr>Use case1 (continued)  How to help Alice </vt:lpstr>
      <vt:lpstr>Use case2 Alice is worried. Bob’s application  is accessing her object.</vt:lpstr>
      <vt:lpstr>PowerPoint Presentation</vt:lpstr>
      <vt:lpstr>Use case2 (continued)</vt:lpstr>
      <vt:lpstr>PowerPoint Presentation</vt:lpstr>
      <vt:lpstr>PowerPoint Presentation</vt:lpstr>
      <vt:lpstr>PowerPoint Presentation</vt:lpstr>
      <vt:lpstr>PowerPoint Presentation</vt:lpstr>
      <vt:lpstr>Now I feel safe.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ZeroVM enabled Content Based Access Control for Swift Storage</dc:title>
  <dc:creator>prosun</dc:creator>
  <cp:lastModifiedBy>prosun</cp:lastModifiedBy>
  <cp:revision>16</cp:revision>
  <dcterms:created xsi:type="dcterms:W3CDTF">2014-08-29T04:20:44Z</dcterms:created>
  <dcterms:modified xsi:type="dcterms:W3CDTF">2014-08-29T05:50:28Z</dcterms:modified>
</cp:coreProperties>
</file>