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74" r:id="rId2"/>
    <p:sldId id="256" r:id="rId3"/>
    <p:sldId id="275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29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</p14:sldIdLst>
        </p14:section>
        <p14:section name="내용" id="{E66F2113-6FFA-4364-A8C0-BE665FAC21BC}">
          <p14:sldIdLst>
            <p14:sldId id="275"/>
            <p14:sldId id="299"/>
            <p14:sldId id="300"/>
            <p14:sldId id="301"/>
            <p14:sldId id="302"/>
            <p14:sldId id="303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3791525" y="2651460"/>
            <a:ext cx="4608954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제네릭</a:t>
            </a: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203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 검사 </a:t>
            </a:r>
            <a:r>
              <a:rPr lang="ko-KR" altLang="en-US" sz="2400" dirty="0" err="1"/>
              <a:t>형변환</a:t>
            </a:r>
            <a:r>
              <a:rPr lang="en-US" altLang="ko-KR" sz="2400" dirty="0"/>
              <a:t>(unchecked cast)</a:t>
            </a:r>
            <a:r>
              <a:rPr lang="ko-KR" altLang="en-US" sz="2400" dirty="0"/>
              <a:t>은 제네릭 타입에 로 타입을 할당하려 할 때 자주 발생한다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87895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Test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uncheckedCast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(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&lt;String, String&gt;)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&gt;();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11981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예시는 </a:t>
            </a:r>
            <a:r>
              <a:rPr lang="en-US" altLang="ko-KR" dirty="0"/>
              <a:t>Map&lt;String, String&gt;</a:t>
            </a:r>
            <a:r>
              <a:rPr lang="ko-KR" altLang="en-US" dirty="0"/>
              <a:t>인 제네릭에 </a:t>
            </a:r>
            <a:r>
              <a:rPr lang="en-US" altLang="ko-KR" dirty="0"/>
              <a:t>Map </a:t>
            </a:r>
            <a:r>
              <a:rPr lang="ko-KR" altLang="en-US" dirty="0"/>
              <a:t>로 타입을 넣으려 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컴파일은 가능하고</a:t>
            </a:r>
            <a:r>
              <a:rPr lang="en-US" altLang="ko-KR" dirty="0"/>
              <a:t>, </a:t>
            </a:r>
            <a:r>
              <a:rPr lang="ko-KR" altLang="en-US" dirty="0"/>
              <a:t>동작도 할 것이지만</a:t>
            </a:r>
            <a:r>
              <a:rPr lang="en-US" altLang="ko-KR" dirty="0"/>
              <a:t>, </a:t>
            </a:r>
            <a:r>
              <a:rPr lang="ko-KR" altLang="en-US" dirty="0"/>
              <a:t>언젠가 잘못된 타입으로 </a:t>
            </a:r>
            <a:r>
              <a:rPr lang="en-US" altLang="ko-KR" dirty="0"/>
              <a:t>get </a:t>
            </a:r>
            <a:r>
              <a:rPr lang="ko-KR" altLang="en-US" dirty="0"/>
              <a:t>시도하면 </a:t>
            </a:r>
            <a:r>
              <a:rPr lang="en-US" altLang="ko-KR" dirty="0"/>
              <a:t>(key</a:t>
            </a:r>
            <a:r>
              <a:rPr lang="ko-KR" altLang="en-US" dirty="0"/>
              <a:t>를 </a:t>
            </a:r>
            <a:r>
              <a:rPr lang="en-US" altLang="ko-KR" dirty="0"/>
              <a:t>Integer</a:t>
            </a:r>
            <a:r>
              <a:rPr lang="ko-KR" altLang="en-US" dirty="0"/>
              <a:t>로 하는 등</a:t>
            </a:r>
            <a:r>
              <a:rPr lang="en-US" altLang="ko-KR" dirty="0"/>
              <a:t>) </a:t>
            </a:r>
            <a:r>
              <a:rPr lang="ko-KR" altLang="en-US" dirty="0"/>
              <a:t>문제가 생긴다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7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1814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 검사 메서드 호출</a:t>
            </a:r>
            <a:r>
              <a:rPr lang="en-US" altLang="ko-KR" sz="2400" dirty="0"/>
              <a:t>(unchecked call)</a:t>
            </a:r>
            <a:r>
              <a:rPr lang="ko-KR" altLang="en-US" sz="2400" dirty="0"/>
              <a:t>은 컴파일러가 해당 메서드 실행 시 타입이 안전한지</a:t>
            </a:r>
            <a:endParaRPr lang="en-US" altLang="ko-KR" sz="2400" dirty="0"/>
          </a:p>
          <a:p>
            <a:r>
              <a:rPr lang="ko-KR" altLang="en-US" sz="2400" dirty="0"/>
              <a:t>파악할 수 없을 때 발생한다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80842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Test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uncheckedCall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HashSet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assertThat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contains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isEqualTo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assertThat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contains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isEqualTo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12170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예시는 </a:t>
            </a:r>
            <a:r>
              <a:rPr lang="en-US" altLang="ko-KR" dirty="0"/>
              <a:t>Set </a:t>
            </a:r>
            <a:r>
              <a:rPr lang="ko-KR" altLang="en-US" dirty="0"/>
              <a:t>에 여러 타입을 넣으려 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</a:t>
            </a:r>
            <a:r>
              <a:rPr lang="ko-KR" altLang="en-US" dirty="0" err="1"/>
              <a:t>처럼</a:t>
            </a:r>
            <a:r>
              <a:rPr lang="en-US" altLang="ko-KR" dirty="0"/>
              <a:t>, </a:t>
            </a:r>
            <a:r>
              <a:rPr lang="ko-KR" altLang="en-US" dirty="0"/>
              <a:t>로 타입은 모든 타입이 들어갈 수 있어</a:t>
            </a:r>
            <a:r>
              <a:rPr lang="en-US" altLang="ko-KR" dirty="0"/>
              <a:t>, </a:t>
            </a:r>
            <a:r>
              <a:rPr lang="ko-KR" altLang="en-US" dirty="0"/>
              <a:t>나중에 꺼내서 불가능한 처리</a:t>
            </a:r>
            <a:r>
              <a:rPr lang="en-US" altLang="ko-KR" dirty="0"/>
              <a:t>(String</a:t>
            </a:r>
            <a:r>
              <a:rPr lang="ko-KR" altLang="en-US" dirty="0"/>
              <a:t>이 지원하지 않는 </a:t>
            </a:r>
            <a:r>
              <a:rPr lang="en-US" altLang="ko-KR" dirty="0" err="1"/>
              <a:t>isEqualTo</a:t>
            </a:r>
            <a:r>
              <a:rPr lang="ko-KR" altLang="en-US" dirty="0"/>
              <a:t>를 수행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수행할 수 있으므로 경고한다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D74A-10FB-1075-1CF7-EB4B182CB65E}"/>
              </a:ext>
            </a:extLst>
          </p:cNvPr>
          <p:cNvSpPr txBox="1"/>
          <p:nvPr/>
        </p:nvSpPr>
        <p:spPr>
          <a:xfrm>
            <a:off x="135804" y="5991912"/>
            <a:ext cx="1112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비 검사 매개변수화 가변인수 타입은 나중에 다루고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비 검사 변환은 비 검사 형변환과 비슷하므로 생략한다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284971"/>
            <a:ext cx="975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타입 안전함이 보장 된다면</a:t>
            </a:r>
            <a:r>
              <a:rPr lang="en-US" altLang="ko-KR" sz="2000" dirty="0"/>
              <a:t>, </a:t>
            </a:r>
            <a:r>
              <a:rPr lang="en-US" altLang="ko-KR" sz="2000" dirty="0">
                <a:highlight>
                  <a:srgbClr val="00FFFF"/>
                </a:highlight>
              </a:rPr>
              <a:t>@SuppressWarnings </a:t>
            </a:r>
            <a:r>
              <a:rPr lang="ko-KR" altLang="en-US" sz="2000" dirty="0"/>
              <a:t>를 사용해 경고를 제거할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42311" y="3264465"/>
            <a:ext cx="932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필요 없는 경고를 제거해 심각할 수 있는 경고를 보기 쉽게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중요한 경고가 있을 수 있으니</a:t>
            </a:r>
            <a:r>
              <a:rPr lang="en-US" altLang="ko-KR" sz="2000" dirty="0"/>
              <a:t>, </a:t>
            </a:r>
            <a:r>
              <a:rPr lang="ko-KR" altLang="en-US" sz="2000" dirty="0"/>
              <a:t>최소한으로만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30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853135"/>
            <a:chOff x="4470895" y="2611120"/>
            <a:chExt cx="3180080" cy="18531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28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배열보다는 리스트를 사용하라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418854" y="0"/>
            <a:ext cx="1030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리스트 </a:t>
            </a:r>
            <a:r>
              <a:rPr lang="ko-KR" altLang="en-US" sz="8800" b="1" dirty="0">
                <a:latin typeface="+mj-lt"/>
              </a:rPr>
              <a:t>배열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9F7F-65E8-44A7-A8AF-702D2F660DF6}"/>
              </a:ext>
            </a:extLst>
          </p:cNvPr>
          <p:cNvSpPr txBox="1"/>
          <p:nvPr/>
        </p:nvSpPr>
        <p:spPr>
          <a:xfrm>
            <a:off x="0" y="2487754"/>
            <a:ext cx="5777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불공변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리스트에 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String 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넣을 수 없다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런타임 시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타입 정보 소거됨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실체화 불가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 문제를 컴파일 시 알 수 있음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598074" y="2487754"/>
            <a:ext cx="5466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공변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배열에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String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넣을 수 있다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런타임 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자신이 담을 타입의 정보를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알고있음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실체화됨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 문제를 런타임 시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287076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407434"/>
            <a:ext cx="975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리스트의 타입 소거로 인해</a:t>
            </a:r>
            <a:r>
              <a:rPr lang="en-US" altLang="ko-KR" sz="2400" dirty="0"/>
              <a:t>, </a:t>
            </a:r>
            <a:r>
              <a:rPr lang="ko-KR" altLang="en-US" sz="2400" dirty="0"/>
              <a:t>리스트와 배열은 같이 사용할 수 없다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42311" y="3264465"/>
            <a:ext cx="93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new List&lt;E&gt;[], new List&lt;String&gt;[], new E[]</a:t>
            </a:r>
            <a:r>
              <a:rPr lang="ko-KR" altLang="en-US" sz="2000" dirty="0"/>
              <a:t>는 컴파일부터 불가능하다</a:t>
            </a:r>
          </a:p>
        </p:txBody>
      </p:sp>
    </p:spTree>
    <p:extLst>
      <p:ext uri="{BB962C8B-B14F-4D97-AF65-F5344CB8AC3E}">
        <p14:creationId xmlns:p14="http://schemas.microsoft.com/office/powerpoint/2010/main" val="1709018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2407133"/>
            <a:chOff x="4470895" y="2611120"/>
            <a:chExt cx="3180080" cy="24071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127629" y="2611120"/>
              <a:ext cx="19367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29 &amp; 30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이왕이면 제네릭 타입으로 만들라</a:t>
              </a:r>
              <a:br>
                <a:rPr lang="en-US" altLang="ko-KR" sz="40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</a:br>
              <a:r>
                <a:rPr lang="ko-KR" altLang="en-US" sz="40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이왕이면 제네릭 메서드로 만들라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991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407434"/>
            <a:ext cx="975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일반적으로</a:t>
            </a:r>
            <a:r>
              <a:rPr lang="en-US" altLang="ko-KR" sz="2400" dirty="0"/>
              <a:t>, </a:t>
            </a:r>
            <a:r>
              <a:rPr lang="ko-KR" altLang="en-US" sz="2400" dirty="0"/>
              <a:t>다음 과정을 거쳐서 제네릭 타입으로 변환한다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42311" y="3264465"/>
            <a:ext cx="932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타입 매개변수를 선언</a:t>
            </a:r>
            <a:r>
              <a:rPr lang="en-US" altLang="ko-KR" sz="2000" dirty="0"/>
              <a:t>(&lt;E&gt;)</a:t>
            </a:r>
            <a:r>
              <a:rPr lang="ko-KR" altLang="en-US" sz="2000" dirty="0"/>
              <a:t>하고 이를 사용하도록 변경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타입 매개변수가 배열과 같이 사용되는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타입 안전을 고려해 형 변환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7226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418854" y="0"/>
            <a:ext cx="1030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제네릭 </a:t>
            </a:r>
            <a:r>
              <a:rPr lang="ko-KR" altLang="en-US" sz="8800" b="1" dirty="0">
                <a:latin typeface="+mj-lt"/>
              </a:rPr>
              <a:t>일반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356201" y="1561555"/>
            <a:ext cx="54661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elements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DEFAULT_INITIAL_CAPACITY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16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 =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[DEFAULT_INITIAL_CAPACITY];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ensureCapacity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elements[size++] = e;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(size ==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throw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EmptyStackException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elements[--size];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elements[size] =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Eliminate obsolete reference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result;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…</a:t>
            </a:r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CBB86-74FD-CF63-F799-515EA441C19A}"/>
              </a:ext>
            </a:extLst>
          </p:cNvPr>
          <p:cNvSpPr txBox="1"/>
          <p:nvPr/>
        </p:nvSpPr>
        <p:spPr>
          <a:xfrm>
            <a:off x="369693" y="1561555"/>
            <a:ext cx="54661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elements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DEFAULT_INITIAL_CAPACITY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16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SuppressWarnings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"unckecked"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 =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[DEFAULT_INITIAL_CAPACITY];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ensureCapacity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elements[size++] = e;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(size ==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throw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EmptyStackException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elements[--size];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elements[size] =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Eliminate obsolete reference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result;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7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418854" y="0"/>
            <a:ext cx="1030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제네릭 </a:t>
            </a:r>
            <a:r>
              <a:rPr lang="ko-KR" altLang="en-US" sz="8800" b="1" dirty="0">
                <a:latin typeface="+mj-lt"/>
              </a:rPr>
              <a:t>일반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356201" y="3360857"/>
            <a:ext cx="5466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s1,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s2)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(s1);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(s2);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result;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CBB86-74FD-CF63-F799-515EA441C19A}"/>
              </a:ext>
            </a:extLst>
          </p:cNvPr>
          <p:cNvSpPr txBox="1"/>
          <p:nvPr/>
        </p:nvSpPr>
        <p:spPr>
          <a:xfrm>
            <a:off x="314947" y="3360858"/>
            <a:ext cx="5466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&lt;E&gt;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&lt;E&gt;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&lt;E&gt; s1,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&lt;E&gt; s2)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&lt;&gt;(s1);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(s2);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result;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36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8458200" y="0"/>
            <a:ext cx="37338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220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Item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03712" y="1874102"/>
            <a:ext cx="4470676" cy="461665"/>
            <a:chOff x="873760" y="2564953"/>
            <a:chExt cx="4470676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3776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raw 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타입은 사용하지 마라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03712" y="2454313"/>
            <a:ext cx="4174120" cy="461665"/>
            <a:chOff x="873760" y="2564953"/>
            <a:chExt cx="417412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3480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비검사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경고를 제거하라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792480" y="3034524"/>
            <a:ext cx="5097450" cy="461665"/>
            <a:chOff x="873760" y="2564953"/>
            <a:chExt cx="5097450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4403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배열보다는 리스트를 사용하라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3B16BB3-F6B6-745F-3F9A-E4ACC8E5612E}"/>
              </a:ext>
            </a:extLst>
          </p:cNvPr>
          <p:cNvGrpSpPr/>
          <p:nvPr/>
        </p:nvGrpSpPr>
        <p:grpSpPr>
          <a:xfrm>
            <a:off x="803712" y="3614735"/>
            <a:ext cx="5514230" cy="461665"/>
            <a:chOff x="873760" y="2564953"/>
            <a:chExt cx="5514230" cy="4616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B8D068-A3D1-0E04-661C-D991AA232B19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27EBDD-1A14-69ED-870C-4FCEB8F05AB6}"/>
                </a:ext>
              </a:extLst>
            </p:cNvPr>
            <p:cNvSpPr txBox="1"/>
            <p:nvPr/>
          </p:nvSpPr>
          <p:spPr>
            <a:xfrm>
              <a:off x="1567440" y="2564953"/>
              <a:ext cx="4820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이왕이면 제네릭 타입으로 만들라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51A801E-32DC-4FA7-C9F6-76563BF07FD6}"/>
              </a:ext>
            </a:extLst>
          </p:cNvPr>
          <p:cNvGrpSpPr/>
          <p:nvPr/>
        </p:nvGrpSpPr>
        <p:grpSpPr>
          <a:xfrm>
            <a:off x="792480" y="4194946"/>
            <a:ext cx="5514230" cy="461665"/>
            <a:chOff x="873760" y="2564953"/>
            <a:chExt cx="5514230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62DE7A-CCDF-16CB-F4F4-B93260909435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370F22-BC0E-202C-3C7A-E8910E167A83}"/>
                </a:ext>
              </a:extLst>
            </p:cNvPr>
            <p:cNvSpPr txBox="1"/>
            <p:nvPr/>
          </p:nvSpPr>
          <p:spPr>
            <a:xfrm>
              <a:off x="1567440" y="2564953"/>
              <a:ext cx="4820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이왕이면 제네릭 메서드로 만들라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E7C60DE-EF90-B562-C4F1-AF8A6E9CAB74}"/>
              </a:ext>
            </a:extLst>
          </p:cNvPr>
          <p:cNvGrpSpPr/>
          <p:nvPr/>
        </p:nvGrpSpPr>
        <p:grpSpPr>
          <a:xfrm>
            <a:off x="792480" y="4775157"/>
            <a:ext cx="7732786" cy="461665"/>
            <a:chOff x="873760" y="2564953"/>
            <a:chExt cx="7732786" cy="4616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D0422A-444F-5C70-2161-1AFDE4456F54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F63968-2E48-4026-5F43-F85C00CFD913}"/>
                </a:ext>
              </a:extLst>
            </p:cNvPr>
            <p:cNvSpPr txBox="1"/>
            <p:nvPr/>
          </p:nvSpPr>
          <p:spPr>
            <a:xfrm>
              <a:off x="1567440" y="2564953"/>
              <a:ext cx="7039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한정적 와일드카드를 사용해 </a:t>
              </a:r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API 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유연성을 높이라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829459-30FD-8731-EFDE-3A0B27C93630}"/>
              </a:ext>
            </a:extLst>
          </p:cNvPr>
          <p:cNvGrpSpPr/>
          <p:nvPr/>
        </p:nvGrpSpPr>
        <p:grpSpPr>
          <a:xfrm>
            <a:off x="792480" y="5355368"/>
            <a:ext cx="6963345" cy="461665"/>
            <a:chOff x="873760" y="2564953"/>
            <a:chExt cx="6963345" cy="46166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E1843A-0D2C-CBCF-93DA-194FCED77E00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7CA353-BCB3-E093-4989-70D4B3AACFC1}"/>
                </a:ext>
              </a:extLst>
            </p:cNvPr>
            <p:cNvSpPr txBox="1"/>
            <p:nvPr/>
          </p:nvSpPr>
          <p:spPr>
            <a:xfrm>
              <a:off x="1567440" y="2564953"/>
              <a:ext cx="6269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제네릭과 가변인수를 함께 쓸 때는 </a:t>
              </a:r>
              <a:r>
                <a:rPr lang="ko-KR" altLang="en-US" sz="2400" dirty="0" err="1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신중하라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8DAE0C3-EB6A-E35B-26DD-80C345F268C4}"/>
              </a:ext>
            </a:extLst>
          </p:cNvPr>
          <p:cNvGrpSpPr/>
          <p:nvPr/>
        </p:nvGrpSpPr>
        <p:grpSpPr>
          <a:xfrm>
            <a:off x="792480" y="5935576"/>
            <a:ext cx="5931011" cy="461665"/>
            <a:chOff x="873760" y="2564953"/>
            <a:chExt cx="5931011" cy="46166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6BC0DA-DAD0-6144-0D31-6C98F312C967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98B671C-C451-88A5-4665-F89D48811FDF}"/>
                </a:ext>
              </a:extLst>
            </p:cNvPr>
            <p:cNvSpPr txBox="1"/>
            <p:nvPr/>
          </p:nvSpPr>
          <p:spPr>
            <a:xfrm>
              <a:off x="1567440" y="2564953"/>
              <a:ext cx="5237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타입 안전 이종 컨테이너를 고려하라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1792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불변 객체를 여러 타입에서 사용한다면</a:t>
            </a:r>
            <a:r>
              <a:rPr lang="en-US" altLang="ko-KR" sz="2400" dirty="0"/>
              <a:t>, </a:t>
            </a:r>
            <a:r>
              <a:rPr lang="ko-KR" altLang="en-US" sz="2400" dirty="0"/>
              <a:t>제네릭 </a:t>
            </a:r>
            <a:r>
              <a:rPr lang="ko-KR" altLang="en-US" sz="2400" dirty="0" err="1"/>
              <a:t>싱글턴</a:t>
            </a:r>
            <a:r>
              <a:rPr lang="ko-KR" altLang="en-US" sz="2400" dirty="0"/>
              <a:t> 팩토리 메서드를 사용할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86485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IDENTITY_FN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(t)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SuppressWarnings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"unchecked"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&lt;T&gt;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&lt;T&gt;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identityFunction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&lt;T&gt;) IDENTITY_FN;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1006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예시는 </a:t>
            </a:r>
            <a:r>
              <a:rPr lang="ko-KR" altLang="en-US" dirty="0" err="1"/>
              <a:t>항등함수</a:t>
            </a:r>
            <a:r>
              <a:rPr lang="ko-KR" altLang="en-US" dirty="0"/>
              <a:t> 객체를 하나만 사용하기 위해  제네릭 </a:t>
            </a:r>
            <a:r>
              <a:rPr lang="ko-KR" altLang="en-US" dirty="0" err="1"/>
              <a:t>싱글턴</a:t>
            </a:r>
            <a:r>
              <a:rPr lang="ko-KR" altLang="en-US" dirty="0"/>
              <a:t> 팩토리 메서드를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원래라면 타입별로 하나씩 </a:t>
            </a:r>
            <a:r>
              <a:rPr lang="ko-KR" altLang="en-US" dirty="0" err="1"/>
              <a:t>만들었어야</a:t>
            </a:r>
            <a:r>
              <a:rPr lang="ko-KR" altLang="en-US" dirty="0"/>
              <a:t> 하겠지만</a:t>
            </a:r>
            <a:r>
              <a:rPr lang="en-US" altLang="ko-KR" dirty="0"/>
              <a:t>, </a:t>
            </a:r>
            <a:r>
              <a:rPr lang="ko-KR" altLang="en-US" dirty="0"/>
              <a:t>타입 소거 덕분에 </a:t>
            </a:r>
            <a:r>
              <a:rPr lang="ko-KR" altLang="en-US" dirty="0" err="1"/>
              <a:t>항등함수를</a:t>
            </a:r>
            <a:r>
              <a:rPr lang="ko-KR" altLang="en-US" dirty="0"/>
              <a:t> 하나만 만들면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612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545359"/>
            <a:chOff x="4470895" y="2611120"/>
            <a:chExt cx="3180080" cy="1545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31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한정적 와일드카드를 사용해 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API 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유연성을 높이라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24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81897" y="1489018"/>
            <a:ext cx="11828206" cy="4641071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189722" y="2052503"/>
            <a:ext cx="975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제네릭 타입은 </a:t>
            </a:r>
            <a:r>
              <a:rPr lang="ko-KR" altLang="en-US" sz="2400" dirty="0" err="1"/>
              <a:t>불공변</a:t>
            </a:r>
            <a:r>
              <a:rPr lang="ko-KR" altLang="en-US" sz="2400" dirty="0"/>
              <a:t> 하므로</a:t>
            </a:r>
            <a:r>
              <a:rPr lang="en-US" altLang="ko-KR" sz="2400" dirty="0"/>
              <a:t>, </a:t>
            </a:r>
            <a:r>
              <a:rPr lang="ko-KR" altLang="en-US" sz="2400" dirty="0"/>
              <a:t>하위</a:t>
            </a:r>
            <a:r>
              <a:rPr lang="en-US" altLang="ko-KR" sz="2400" dirty="0"/>
              <a:t>/</a:t>
            </a:r>
            <a:r>
              <a:rPr lang="ko-KR" altLang="en-US" sz="2400" dirty="0"/>
              <a:t>상위 타입을 받을 수 없게 된다</a:t>
            </a:r>
            <a:endParaRPr lang="en-US" altLang="ko-KR" sz="2400" dirty="0"/>
          </a:p>
          <a:p>
            <a:pPr algn="ctr"/>
            <a:r>
              <a:rPr lang="ko-KR" altLang="en-US" sz="2400" dirty="0"/>
              <a:t>이를 해결하기 위해 한정적 와일드카드 타입을 사용할 수 있다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11831" y="3197178"/>
            <a:ext cx="93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&lt;E&gt; -&gt; &lt;? extends E&gt; </a:t>
            </a:r>
            <a:r>
              <a:rPr lang="ko-KR" altLang="en-US" sz="2000" dirty="0"/>
              <a:t>또는 </a:t>
            </a:r>
            <a:r>
              <a:rPr lang="en-US" altLang="ko-KR" sz="2000" dirty="0"/>
              <a:t>&lt;E&gt; -&gt; &lt;? super E&gt;</a:t>
            </a:r>
            <a:r>
              <a:rPr lang="ko-KR" altLang="en-US" sz="2000" dirty="0"/>
              <a:t>로 하위</a:t>
            </a:r>
            <a:r>
              <a:rPr lang="en-US" altLang="ko-KR" sz="2000" dirty="0"/>
              <a:t>/</a:t>
            </a:r>
            <a:r>
              <a:rPr lang="ko-KR" altLang="en-US" sz="2000" dirty="0"/>
              <a:t>상위 타입을 받을 수 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PECS </a:t>
            </a:r>
            <a:r>
              <a:rPr lang="ko-KR" altLang="en-US" sz="2000" dirty="0"/>
              <a:t>규칙을 따른다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생산자</a:t>
            </a:r>
            <a:r>
              <a:rPr lang="en-US" altLang="ko-KR" sz="2000" dirty="0"/>
              <a:t>(producer)</a:t>
            </a:r>
            <a:r>
              <a:rPr lang="ko-KR" altLang="en-US" sz="2000" dirty="0"/>
              <a:t>의 경우에는 </a:t>
            </a:r>
            <a:r>
              <a:rPr lang="en-US" altLang="ko-KR" sz="2000" dirty="0"/>
              <a:t>extends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소비자</a:t>
            </a:r>
            <a:r>
              <a:rPr lang="en-US" altLang="ko-KR" sz="2000" dirty="0"/>
              <a:t>(consumer)</a:t>
            </a:r>
            <a:r>
              <a:rPr lang="ko-KR" altLang="en-US" sz="2000" dirty="0"/>
              <a:t>의 경우에는 </a:t>
            </a:r>
            <a:r>
              <a:rPr lang="en-US" altLang="ko-KR" sz="2000" dirty="0"/>
              <a:t>super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0249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821912" y="0"/>
            <a:ext cx="1030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변경 후    </a:t>
            </a:r>
            <a:r>
              <a:rPr lang="ko-KR" altLang="en-US" sz="8800" b="1" dirty="0">
                <a:latin typeface="+mj-lt"/>
              </a:rPr>
              <a:t>변경 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422258" y="3039498"/>
            <a:ext cx="5466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Iterable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&lt;E&gt;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(e);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Collection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&lt;E&gt;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dst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(!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isEmpty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dst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CBB86-74FD-CF63-F799-515EA441C19A}"/>
              </a:ext>
            </a:extLst>
          </p:cNvPr>
          <p:cNvSpPr txBox="1"/>
          <p:nvPr/>
        </p:nvSpPr>
        <p:spPr>
          <a:xfrm>
            <a:off x="409934" y="3039498"/>
            <a:ext cx="5466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Iterable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?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extends E&gt;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(e);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Collection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?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super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E&gt;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dst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(!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isEmpty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dst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5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606914"/>
            <a:chOff x="4470895" y="2611120"/>
            <a:chExt cx="3180080" cy="16069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83458" y="2611120"/>
              <a:ext cx="10250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32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제네릭과 가변인수를 함께 쓸 때는 </a:t>
              </a:r>
              <a:r>
                <a:rPr lang="ko-KR" altLang="en-US" sz="28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신중하라</a:t>
              </a:r>
              <a:endPara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57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81897" y="1489018"/>
            <a:ext cx="11828206" cy="4641071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189722" y="2052503"/>
            <a:ext cx="975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같은 버전에 추가된 기능이지만</a:t>
            </a:r>
            <a:r>
              <a:rPr lang="en-US" altLang="ko-KR" sz="2000" dirty="0"/>
              <a:t>, </a:t>
            </a:r>
            <a:r>
              <a:rPr lang="ko-KR" altLang="en-US" sz="2000" dirty="0"/>
              <a:t>제네릭과 가변인수는 같이 사용하면 문제가 생긴다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11831" y="3197178"/>
            <a:ext cx="93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가변인수는</a:t>
            </a:r>
            <a:r>
              <a:rPr lang="en-US" altLang="ko-KR" sz="2000" dirty="0"/>
              <a:t>, </a:t>
            </a:r>
            <a:r>
              <a:rPr lang="ko-KR" altLang="en-US" sz="2000" dirty="0"/>
              <a:t>실체화 불가 타입으로 매개변수를 선언하면 경고를 발생시킨다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컴파일과 런타임의 타입이 달라지면</a:t>
            </a:r>
            <a:r>
              <a:rPr lang="en-US" altLang="ko-KR" sz="2000" dirty="0"/>
              <a:t>, </a:t>
            </a:r>
            <a:r>
              <a:rPr lang="ko-KR" altLang="en-US" sz="2000" dirty="0"/>
              <a:t>변수가 다른 타입을 참조하는 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오염의 위험이 있기 때문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안전함을 확신하면 </a:t>
            </a:r>
            <a:r>
              <a:rPr lang="en-US" altLang="ko-KR" sz="2000" dirty="0"/>
              <a:t>@SafeVarargs </a:t>
            </a:r>
            <a:r>
              <a:rPr lang="ko-KR" altLang="en-US" sz="2000" dirty="0" err="1"/>
              <a:t>어노테이션으로</a:t>
            </a:r>
            <a:r>
              <a:rPr lang="ko-KR" altLang="en-US" sz="2000" dirty="0"/>
              <a:t> 경고 제거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9494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730025"/>
            <a:chOff x="4470895" y="2611120"/>
            <a:chExt cx="3180080" cy="17300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33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타입 안전 이종 컨테이너를 고려하라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76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81897" y="1489018"/>
            <a:ext cx="11828206" cy="4641071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189722" y="2052503"/>
            <a:ext cx="975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하나의 컨테이너에서는 매개변수화 할 수 있는 타입의 개수가 정해진다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11831" y="3016098"/>
            <a:ext cx="93294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제네릭은 담긴 원소가 아닌 컨테이너 자체를 매개변수화 하기 때문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여러 타입을 넣고 싶으면</a:t>
            </a:r>
            <a:r>
              <a:rPr lang="en-US" altLang="ko-KR" sz="2000" dirty="0"/>
              <a:t>, </a:t>
            </a:r>
            <a:r>
              <a:rPr lang="ko-KR" altLang="en-US" sz="2000" dirty="0"/>
              <a:t>컨테이너가 아닌 키를 매개변수화 한 뒤</a:t>
            </a:r>
            <a:r>
              <a:rPr lang="en-US" altLang="ko-KR" sz="2000" dirty="0"/>
              <a:t>, </a:t>
            </a:r>
            <a:r>
              <a:rPr lang="ko-KR" altLang="en-US" sz="2000" dirty="0"/>
              <a:t>이 키를 전달하도록 설계하면 된다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이를</a:t>
            </a:r>
            <a:r>
              <a:rPr lang="en-US" altLang="ko-KR" sz="2000" dirty="0"/>
              <a:t> </a:t>
            </a:r>
            <a:r>
              <a:rPr lang="ko-KR" altLang="en-US" sz="2000" dirty="0"/>
              <a:t>타입 안전 이종 컨테이너 패턴이라 한다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보통</a:t>
            </a:r>
            <a:r>
              <a:rPr lang="en-US" altLang="ko-KR" sz="2000" dirty="0"/>
              <a:t>, Class</a:t>
            </a:r>
            <a:r>
              <a:rPr lang="ko-KR" altLang="en-US" sz="2000" dirty="0"/>
              <a:t>를 키로 사용하며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이를 타입 토큰이라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753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0660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다음 예시는 </a:t>
            </a:r>
            <a:r>
              <a:rPr lang="en-US" altLang="ko-KR" sz="2400" dirty="0"/>
              <a:t>Class</a:t>
            </a:r>
            <a:r>
              <a:rPr lang="ko-KR" altLang="en-US" sz="2400" dirty="0"/>
              <a:t>를 키로 주고받으며 그에 해당하는 객체를 전달하는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클래스다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864852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Favorites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?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&gt;,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favorites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&lt;&gt;();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putFavorite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instance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favorites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requireNonNull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(type), instance);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getFavorite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favorites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(type));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7566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를 </a:t>
            </a:r>
            <a:r>
              <a:rPr lang="en-US" altLang="ko-KR" dirty="0"/>
              <a:t>key</a:t>
            </a:r>
            <a:r>
              <a:rPr lang="ko-KR" altLang="en-US" dirty="0"/>
              <a:t>로</a:t>
            </a:r>
            <a:r>
              <a:rPr lang="en-US" altLang="ko-KR" dirty="0"/>
              <a:t>, Object</a:t>
            </a:r>
            <a:r>
              <a:rPr lang="ko-KR" altLang="en-US" dirty="0"/>
              <a:t>를 </a:t>
            </a:r>
            <a:r>
              <a:rPr lang="en-US" altLang="ko-KR" dirty="0"/>
              <a:t>value</a:t>
            </a:r>
            <a:r>
              <a:rPr lang="ko-KR" altLang="en-US" dirty="0"/>
              <a:t>로 가지고 있으며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put</a:t>
            </a:r>
            <a:r>
              <a:rPr lang="ko-KR" altLang="en-US" dirty="0"/>
              <a:t>에서 </a:t>
            </a:r>
            <a:r>
              <a:rPr lang="en-US" altLang="ko-KR" dirty="0"/>
              <a:t>value</a:t>
            </a:r>
            <a:r>
              <a:rPr lang="ko-KR" altLang="en-US" dirty="0"/>
              <a:t>의 타입 정보가 사라지므로 </a:t>
            </a:r>
            <a:r>
              <a:rPr lang="en-US" altLang="ko-KR" dirty="0"/>
              <a:t>get</a:t>
            </a:r>
            <a:r>
              <a:rPr lang="ko-KR" altLang="en-US" dirty="0"/>
              <a:t>에서 </a:t>
            </a:r>
            <a:r>
              <a:rPr lang="en-US" altLang="ko-KR" dirty="0"/>
              <a:t>cast</a:t>
            </a:r>
            <a:r>
              <a:rPr lang="ko-KR" altLang="en-US" dirty="0"/>
              <a:t>하는 것을 볼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07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853135"/>
            <a:chOff x="4470895" y="2611120"/>
            <a:chExt cx="3180080" cy="18531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26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raw </a:t>
              </a:r>
              <a:r>
                <a:rPr lang="ko-KR" altLang="en-US" sz="4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타입은 사용하지 마라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2877818" y="2736502"/>
            <a:ext cx="6749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로 타입</a:t>
            </a:r>
            <a:r>
              <a:rPr lang="en-US" altLang="ko-KR" sz="2400" dirty="0"/>
              <a:t>(raw type)</a:t>
            </a:r>
            <a:r>
              <a:rPr lang="ko-KR" altLang="en-US" sz="2400" dirty="0"/>
              <a:t>은 받는 타입을 제한하지</a:t>
            </a:r>
            <a:endParaRPr lang="en-US" altLang="ko-KR" sz="2400" dirty="0"/>
          </a:p>
          <a:p>
            <a:pPr algn="ctr"/>
            <a:r>
              <a:rPr lang="ko-KR" altLang="en-US" sz="2400" dirty="0"/>
              <a:t>않으므로</a:t>
            </a:r>
            <a:r>
              <a:rPr lang="en-US" altLang="ko-KR" sz="2400" dirty="0"/>
              <a:t>, </a:t>
            </a:r>
            <a:r>
              <a:rPr lang="ko-KR" altLang="en-US" sz="2400" dirty="0"/>
              <a:t>컴파일 단계에서 문제를 파악할 수</a:t>
            </a:r>
            <a:endParaRPr lang="en-US" altLang="ko-KR" sz="2400" dirty="0"/>
          </a:p>
          <a:p>
            <a:pPr algn="ctr"/>
            <a:r>
              <a:rPr lang="ko-KR" altLang="en-US" sz="2400" dirty="0"/>
              <a:t>있는 제네릭을 사용하는 게 좋다</a:t>
            </a:r>
          </a:p>
        </p:txBody>
      </p:sp>
    </p:spTree>
    <p:extLst>
      <p:ext uri="{BB962C8B-B14F-4D97-AF65-F5344CB8AC3E}">
        <p14:creationId xmlns:p14="http://schemas.microsoft.com/office/powerpoint/2010/main" val="374272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383457" y="0"/>
            <a:ext cx="11680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제네릭 </a:t>
            </a:r>
            <a:r>
              <a:rPr lang="ko-KR" altLang="en-US" sz="8800" b="1" dirty="0">
                <a:latin typeface="+mj-lt"/>
              </a:rPr>
              <a:t>로 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9F7F-65E8-44A7-A8AF-702D2F660DF6}"/>
              </a:ext>
            </a:extLst>
          </p:cNvPr>
          <p:cNvSpPr txBox="1"/>
          <p:nvPr/>
        </p:nvSpPr>
        <p:spPr>
          <a:xfrm>
            <a:off x="0" y="2487754"/>
            <a:ext cx="57778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부터 사용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타입을 제한 함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타입을 받을 수 있는</a:t>
            </a:r>
            <a:r>
              <a:rPr lang="en-US" altLang="ko-KR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&lt;Object&gt;</a:t>
            </a: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있다</a:t>
            </a:r>
            <a:r>
              <a:rPr lang="en-US" altLang="ko-KR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타입을 신경 </a:t>
            </a:r>
            <a:r>
              <a:rPr lang="ko-KR" altLang="en-US" sz="14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안쓰는</a:t>
            </a: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비 한정적 와일드 카드</a:t>
            </a:r>
            <a:r>
              <a:rPr lang="en-US" altLang="ko-KR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&lt;?&gt;</a:t>
            </a: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있다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타입이 안정적이지 않으면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컴파일 단계에서 오류를 출력한다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598074" y="2487754"/>
            <a:ext cx="5466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초기에 사용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들어갈 타입을 제한하지 않음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컴파일은 가능하지만 해당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line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수행 할 때 문제가 생기면 런타임 오류를 출력</a:t>
            </a:r>
          </a:p>
        </p:txBody>
      </p:sp>
    </p:spTree>
    <p:extLst>
      <p:ext uri="{BB962C8B-B14F-4D97-AF65-F5344CB8AC3E}">
        <p14:creationId xmlns:p14="http://schemas.microsoft.com/office/powerpoint/2010/main" val="410351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383457" y="0"/>
            <a:ext cx="11680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제네릭 </a:t>
            </a:r>
            <a:r>
              <a:rPr lang="ko-KR" altLang="en-US" sz="8800" b="1" dirty="0">
                <a:latin typeface="+mj-lt"/>
              </a:rPr>
              <a:t>로 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9F7F-65E8-44A7-A8AF-702D2F660DF6}"/>
              </a:ext>
            </a:extLst>
          </p:cNvPr>
          <p:cNvSpPr txBox="1"/>
          <p:nvPr/>
        </p:nvSpPr>
        <p:spPr>
          <a:xfrm>
            <a:off x="0" y="2487754"/>
            <a:ext cx="57778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Collection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&lt;Stamp&gt;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 ... 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Coin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 ... ));</a:t>
            </a:r>
            <a:endParaRPr lang="en-US" altLang="ko-KR" sz="1000" b="0" dirty="0">
              <a:solidFill>
                <a:srgbClr val="C586C0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(Stamp)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Throws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ClassCastException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9CDCFE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cancel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Test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java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9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error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incompatible types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Coin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cannot be converted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to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Stamp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Coin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());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^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598074" y="2487754"/>
            <a:ext cx="5466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Collection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... 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Coin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 ... ));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Emits "unchecked call" warning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C586C0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(Stamp)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Throws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ClassCastException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9CDCFE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cancel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3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284971"/>
            <a:ext cx="975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다음 예외상황 </a:t>
            </a:r>
            <a:r>
              <a:rPr lang="en-US" altLang="ko-KR" sz="2400" dirty="0"/>
              <a:t>2</a:t>
            </a:r>
            <a:r>
              <a:rPr lang="ko-KR" altLang="en-US" sz="2400" dirty="0"/>
              <a:t>가지를 제외하고는 제네릭을 </a:t>
            </a:r>
            <a:r>
              <a:rPr lang="ko-KR" altLang="en-US" sz="2400" dirty="0" err="1"/>
              <a:t>사용하는게</a:t>
            </a:r>
            <a:r>
              <a:rPr lang="ko-KR" altLang="en-US" sz="2400" dirty="0"/>
              <a:t> 좋다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1C94C-8F39-A030-4A62-A97DDE85B785}"/>
              </a:ext>
            </a:extLst>
          </p:cNvPr>
          <p:cNvSpPr txBox="1"/>
          <p:nvPr/>
        </p:nvSpPr>
        <p:spPr>
          <a:xfrm>
            <a:off x="1220201" y="2941623"/>
            <a:ext cx="975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US" altLang="ko-KR" sz="2400" dirty="0"/>
              <a:t>Class </a:t>
            </a:r>
            <a:r>
              <a:rPr lang="ko-KR" altLang="en-US" sz="2400" dirty="0" err="1"/>
              <a:t>리터럴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marL="457200" indent="-457200" algn="ctr">
              <a:buFont typeface="+mj-lt"/>
              <a:buAutoNum type="arabicPeriod"/>
            </a:pPr>
            <a:r>
              <a:rPr lang="en-US" altLang="ko-KR" sz="2400" dirty="0" err="1"/>
              <a:t>Instanceof</a:t>
            </a:r>
            <a:r>
              <a:rPr lang="en-US" altLang="ko-KR" sz="2400" dirty="0"/>
              <a:t> </a:t>
            </a:r>
            <a:r>
              <a:rPr lang="ko-KR" altLang="en-US" sz="24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53420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853135"/>
            <a:chOff x="4470895" y="2611120"/>
            <a:chExt cx="3180080" cy="18531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27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비검사</a:t>
              </a:r>
              <a:r>
                <a:rPr lang="ko-KR" altLang="en-US" sz="4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경고를 제거하라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3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284971"/>
            <a:ext cx="975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다음 </a:t>
            </a:r>
            <a:r>
              <a:rPr lang="en-US" altLang="ko-KR" sz="2000" dirty="0"/>
              <a:t>4</a:t>
            </a:r>
            <a:r>
              <a:rPr lang="ko-KR" altLang="en-US" sz="2000" dirty="0"/>
              <a:t>가지 경고는</a:t>
            </a:r>
            <a:r>
              <a:rPr lang="en-US" altLang="ko-KR" sz="2000" dirty="0"/>
              <a:t>, </a:t>
            </a:r>
            <a:r>
              <a:rPr lang="ko-KR" altLang="en-US" sz="2000" dirty="0"/>
              <a:t>타입 안전하지 않다는 의미이므로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최대한 빨리 </a:t>
            </a:r>
            <a:r>
              <a:rPr lang="ko-KR" altLang="en-US" sz="2000" dirty="0" err="1"/>
              <a:t>제거하는게</a:t>
            </a:r>
            <a:r>
              <a:rPr lang="ko-KR" altLang="en-US" sz="2000" dirty="0"/>
              <a:t> 좋다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1C94C-8F39-A030-4A62-A97DDE85B785}"/>
              </a:ext>
            </a:extLst>
          </p:cNvPr>
          <p:cNvSpPr txBox="1"/>
          <p:nvPr/>
        </p:nvSpPr>
        <p:spPr>
          <a:xfrm>
            <a:off x="1220201" y="2941623"/>
            <a:ext cx="97515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비 검사 </a:t>
            </a:r>
            <a:r>
              <a:rPr lang="ko-KR" altLang="en-US" sz="2000" dirty="0" err="1"/>
              <a:t>형변환</a:t>
            </a:r>
            <a:r>
              <a:rPr lang="en-US" altLang="ko-KR" sz="2000" dirty="0"/>
              <a:t>(unchecked cast)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비 검사 메서드 호출</a:t>
            </a:r>
            <a:r>
              <a:rPr lang="en-US" altLang="ko-KR" sz="2000" dirty="0"/>
              <a:t>(unchecked call)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비 검사 매개변수화 가변인수 타입</a:t>
            </a:r>
            <a:r>
              <a:rPr lang="en-US" altLang="ko-KR" sz="2000" dirty="0"/>
              <a:t>(Possible heap pollution)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비 검사 변환</a:t>
            </a:r>
            <a:r>
              <a:rPr lang="en-US" altLang="ko-KR" sz="2000" dirty="0"/>
              <a:t>(unchecked conversion)</a:t>
            </a:r>
          </a:p>
          <a:p>
            <a:pPr marL="457200" indent="-457200" algn="ctr"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391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1598</Words>
  <Application>Microsoft Office PowerPoint</Application>
  <PresentationFormat>와이드스크린</PresentationFormat>
  <Paragraphs>259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G마켓 산스 TTF Bold</vt:lpstr>
      <vt:lpstr>G마켓 산스 TTF Light</vt:lpstr>
      <vt:lpstr>G마켓 산스 TTF Medium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무진 곽</cp:lastModifiedBy>
  <cp:revision>57</cp:revision>
  <dcterms:created xsi:type="dcterms:W3CDTF">2020-02-09T06:06:54Z</dcterms:created>
  <dcterms:modified xsi:type="dcterms:W3CDTF">2023-05-28T07:26:49Z</dcterms:modified>
</cp:coreProperties>
</file>