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4"/>
  </p:handoutMasterIdLst>
  <p:sldIdLst>
    <p:sldId id="274" r:id="rId2"/>
    <p:sldId id="256" r:id="rId3"/>
    <p:sldId id="275" r:id="rId4"/>
    <p:sldId id="299" r:id="rId5"/>
    <p:sldId id="300" r:id="rId6"/>
    <p:sldId id="301" r:id="rId7"/>
    <p:sldId id="302" r:id="rId8"/>
    <p:sldId id="303" r:id="rId9"/>
    <p:sldId id="305" r:id="rId10"/>
    <p:sldId id="306" r:id="rId11"/>
    <p:sldId id="307" r:id="rId12"/>
    <p:sldId id="309" r:id="rId13"/>
    <p:sldId id="310" r:id="rId14"/>
    <p:sldId id="311" r:id="rId15"/>
    <p:sldId id="312" r:id="rId16"/>
    <p:sldId id="327" r:id="rId17"/>
    <p:sldId id="313" r:id="rId18"/>
    <p:sldId id="314" r:id="rId19"/>
    <p:sldId id="315" r:id="rId20"/>
    <p:sldId id="316" r:id="rId21"/>
    <p:sldId id="317" r:id="rId22"/>
    <p:sldId id="318" r:id="rId23"/>
    <p:sldId id="320" r:id="rId24"/>
    <p:sldId id="321" r:id="rId25"/>
    <p:sldId id="322" r:id="rId26"/>
    <p:sldId id="323" r:id="rId27"/>
    <p:sldId id="328" r:id="rId28"/>
    <p:sldId id="329" r:id="rId29"/>
    <p:sldId id="324" r:id="rId30"/>
    <p:sldId id="325" r:id="rId31"/>
    <p:sldId id="326" r:id="rId32"/>
    <p:sldId id="298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 및 목차" id="{9AC440C7-35A5-4C66-85C0-57ABA215A4CD}">
          <p14:sldIdLst>
            <p14:sldId id="274"/>
            <p14:sldId id="256"/>
          </p14:sldIdLst>
        </p14:section>
        <p14:section name="내용" id="{E66F2113-6FFA-4364-A8C0-BE665FAC21BC}">
          <p14:sldIdLst>
            <p14:sldId id="275"/>
            <p14:sldId id="299"/>
            <p14:sldId id="300"/>
            <p14:sldId id="301"/>
            <p14:sldId id="302"/>
            <p14:sldId id="303"/>
            <p14:sldId id="305"/>
            <p14:sldId id="306"/>
            <p14:sldId id="307"/>
            <p14:sldId id="309"/>
            <p14:sldId id="310"/>
            <p14:sldId id="311"/>
            <p14:sldId id="312"/>
            <p14:sldId id="327"/>
            <p14:sldId id="313"/>
            <p14:sldId id="314"/>
            <p14:sldId id="315"/>
            <p14:sldId id="316"/>
            <p14:sldId id="317"/>
            <p14:sldId id="318"/>
            <p14:sldId id="320"/>
            <p14:sldId id="321"/>
            <p14:sldId id="322"/>
            <p14:sldId id="323"/>
            <p14:sldId id="328"/>
            <p14:sldId id="329"/>
            <p14:sldId id="324"/>
            <p14:sldId id="325"/>
            <p14:sldId id="326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9EA"/>
    <a:srgbClr val="FDF54F"/>
    <a:srgbClr val="59D3F5"/>
    <a:srgbClr val="0D509E"/>
    <a:srgbClr val="F5C437"/>
    <a:srgbClr val="E4BF32"/>
    <a:srgbClr val="F9C04D"/>
    <a:srgbClr val="0194E7"/>
    <a:srgbClr val="068BD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63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48" d="100"/>
          <a:sy n="48" d="100"/>
        </p:scale>
        <p:origin x="2684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6071721-8E9C-44C2-853F-6833A64A3E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3D67CC-5E1C-4C2D-ADBD-93454BDC36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1243D-668E-4487-B89E-3E54B40CB1CB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769C25-1F19-4465-B9A0-58B525B891F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EDD73-9419-42D8-9977-0B28351CAF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6F3961-D88D-40F3-9802-6645A0D2F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0655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02C1A-17C7-4185-B119-D8A96D3BC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B688B1-BA03-4B4C-B83C-4262FB185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0EDBD1-39BA-4247-83D5-BA1C444D0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8F9B85-6624-45A8-A7C1-9376FD813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E229AE-83F4-4493-BA17-92735160F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885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B7D22-5C22-4823-AECD-85D4B24D0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69E028-543D-412C-BA30-6FE3A96CA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4F6D1A-FFB2-4A78-9AA3-DA392519E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9FE491-8F03-43AA-AA5D-4BF5A9AD2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83B207-B325-4DB1-B2A0-394133E02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713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A9ADEB-72A5-4B46-8442-28003D8B3E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E62668-3C4A-4F0D-847F-8AA94ADBA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B22DFA-9B35-4B94-8514-B823EC32C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5B425C-9FBF-4B68-80FF-C90C6FB9C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52291B-9B11-458D-9280-CB10E91C1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641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22980F-84FC-435D-BF7A-D96254DB0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90FFB5-7AA9-4345-B2EA-CFDC66B91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572C19-7C92-4603-86C2-8F02B27DB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99FB0F-E5BF-4ED7-B644-116D18C5F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033421-FE28-45BE-B6F5-A2E7CE69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698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09C20-C647-40AD-BCF4-635FD01F5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EF0F08-5209-472E-87A3-E54004232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CD924C-997B-4706-A220-EE9F6BF2A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2AEC4E-08B6-463A-A6C4-47B2CB962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6D105B-FE2D-42B3-9DF8-2A238E1E4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865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887978-8781-4FEB-9A29-FFC3AC931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B07B56-1776-41F5-90CC-049B72AA8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FA8BFD-D673-4EAC-A73C-1D9B5124C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15D6A9-B9B1-49AE-BDE6-3761265F6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E2E0A-2213-49D1-A648-AEE229BB2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521FE3-01EE-41BF-83AB-194BAB277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631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C1755-88EC-4990-90FA-904AC76D2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D9ED52-0EE0-4D51-A54E-1E3C83A7E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EF840B-FEFB-4064-A747-E6E9256BF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F671C5-DEB4-4507-B6BD-F4E522E4E7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D72F22-4A0E-44BC-86EB-79B17EB745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26EEE3-85BF-4469-9CF5-07AC0EADE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063E1C-0775-4AF4-A151-F5A0BC9E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C432A2-B260-4889-801C-DB704B339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726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E8A5C1-1E13-4226-B204-AC736C2FA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E57FA8-7544-47BB-8A52-478985E0A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510BBE-F7E8-44D6-8A18-7F61BEEDC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0851DF-4BB2-4793-A203-DA3413039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1379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2A312D-58AD-40D4-9983-BF78C8279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EA8F61-7638-49A6-80E5-3D4196407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2E32EC-F6EC-4C14-A9AC-65D4BAADB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BD1DCF-507C-43A7-A20C-8C10AD9CDEBF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939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AADB8-29E6-46D3-AAC5-93AC92FDE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495A74-51E1-4D6C-B3FC-00F4AFE96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6A4B4E-5930-4750-81D5-3FA6CA95A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1875A0-AB97-45DC-A5F5-237A32A0E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8E844C-E558-464B-9FE0-68BECD297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38CBB3-FA58-4F6F-AD79-FB138CAD2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868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35BF7-B00D-42ED-9B95-B737E71E9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E4D255-B8B4-4CE2-881E-1ECC19DAB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F30024-4B91-4D6C-9538-5D936ED0C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90AC83-2852-40FB-B54A-25BB5C288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95F577-5B4F-44DB-8165-7FB712AFE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1D18C8-7B5F-4AF7-BFEF-95E08DF4F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736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F9AB59B-F2A0-42E9-8DF6-EB86CA66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615888-D905-4A73-9CF6-08A3759CC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56C9DB-296C-4F6C-A750-78C65B13C6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04309-49AB-4F63-BCDF-00F26D01FC82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8EFC16-C598-4D65-AA92-1028E7FD4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59DDD8-9858-4633-85D4-FA2B5353A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14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A90FBE-A59D-4013-9F7A-AFE93874FF90}"/>
              </a:ext>
            </a:extLst>
          </p:cNvPr>
          <p:cNvSpPr txBox="1"/>
          <p:nvPr/>
        </p:nvSpPr>
        <p:spPr>
          <a:xfrm>
            <a:off x="3791525" y="2651460"/>
            <a:ext cx="4608954" cy="186204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5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제네릭</a:t>
            </a:r>
          </a:p>
        </p:txBody>
      </p:sp>
    </p:spTree>
    <p:extLst>
      <p:ext uri="{BB962C8B-B14F-4D97-AF65-F5344CB8AC3E}">
        <p14:creationId xmlns:p14="http://schemas.microsoft.com/office/powerpoint/2010/main" val="9687350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1F70A0D-4BE1-4C6B-993F-2EACF31ED518}"/>
              </a:ext>
            </a:extLst>
          </p:cNvPr>
          <p:cNvSpPr/>
          <p:nvPr/>
        </p:nvSpPr>
        <p:spPr>
          <a:xfrm>
            <a:off x="0" y="2597498"/>
            <a:ext cx="12192000" cy="42605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D2091A-E6B6-4C61-92E5-B5FAF42A782A}"/>
              </a:ext>
            </a:extLst>
          </p:cNvPr>
          <p:cNvSpPr txBox="1"/>
          <p:nvPr/>
        </p:nvSpPr>
        <p:spPr>
          <a:xfrm>
            <a:off x="0" y="282324"/>
            <a:ext cx="12038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비 검사 </a:t>
            </a:r>
            <a:r>
              <a:rPr lang="ko-KR" altLang="en-US" sz="2400" dirty="0" err="1"/>
              <a:t>형변환</a:t>
            </a:r>
            <a:r>
              <a:rPr lang="en-US" altLang="ko-KR" sz="2400" dirty="0"/>
              <a:t>(unchecked cast)</a:t>
            </a:r>
            <a:r>
              <a:rPr lang="ko-KR" altLang="en-US" sz="2400" dirty="0"/>
              <a:t>은 제네릭 타입에 로 타입을 할당하려 할 때 자주 발생한다</a:t>
            </a:r>
            <a:r>
              <a:rPr lang="en-US" altLang="ko-KR" sz="24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9574DC-5BEC-40BA-8B1E-45147E34334C}"/>
              </a:ext>
            </a:extLst>
          </p:cNvPr>
          <p:cNvSpPr txBox="1"/>
          <p:nvPr/>
        </p:nvSpPr>
        <p:spPr>
          <a:xfrm>
            <a:off x="135804" y="2955877"/>
            <a:ext cx="878958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@</a:t>
            </a:r>
            <a:r>
              <a:rPr lang="en-US" altLang="ko-KR" sz="2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Test</a:t>
            </a:r>
            <a:endParaRPr lang="en-US" altLang="ko-KR" sz="2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2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uncheckedCast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 {</a:t>
            </a:r>
            <a:endParaRPr lang="en-US" altLang="ko-KR" sz="2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2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Map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String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2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String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 </a:t>
            </a:r>
            <a:r>
              <a:rPr lang="en-US" altLang="ko-KR" sz="2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map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 (</a:t>
            </a:r>
            <a:r>
              <a:rPr lang="en-US" altLang="ko-KR" sz="2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Map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&lt;String, String&gt;) </a:t>
            </a:r>
            <a:r>
              <a:rPr lang="en-US" altLang="ko-KR" sz="2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getMap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();</a:t>
            </a:r>
            <a:endParaRPr lang="en-US" altLang="ko-KR" sz="2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</a:t>
            </a:r>
            <a:endParaRPr lang="en-US" altLang="ko-KR" sz="2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br>
              <a:rPr lang="en-US" altLang="ko-KR" sz="20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altLang="ko-KR" sz="2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private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Map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getMap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 {</a:t>
            </a:r>
            <a:endParaRPr lang="en-US" altLang="ko-KR" sz="2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20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return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HashMap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String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2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String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&gt;();</a:t>
            </a:r>
            <a:endParaRPr lang="en-US" altLang="ko-KR" sz="2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</a:t>
            </a:r>
            <a:endParaRPr lang="en-US" altLang="ko-KR" sz="2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44AB19-F77D-22EE-F9EC-8C92FBF89AA5}"/>
              </a:ext>
            </a:extLst>
          </p:cNvPr>
          <p:cNvSpPr txBox="1"/>
          <p:nvPr/>
        </p:nvSpPr>
        <p:spPr>
          <a:xfrm>
            <a:off x="0" y="1347578"/>
            <a:ext cx="11981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다음 예시는 </a:t>
            </a:r>
            <a:r>
              <a:rPr lang="en-US" altLang="ko-KR" dirty="0"/>
              <a:t>Map&lt;String, String&gt;</a:t>
            </a:r>
            <a:r>
              <a:rPr lang="ko-KR" altLang="en-US" dirty="0"/>
              <a:t>인 제네릭에 </a:t>
            </a:r>
            <a:r>
              <a:rPr lang="en-US" altLang="ko-KR" dirty="0"/>
              <a:t>Map </a:t>
            </a:r>
            <a:r>
              <a:rPr lang="ko-KR" altLang="en-US" dirty="0"/>
              <a:t>로 타입을 넣으려 하고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컴파일은 가능하고</a:t>
            </a:r>
            <a:r>
              <a:rPr lang="en-US" altLang="ko-KR" dirty="0"/>
              <a:t>, </a:t>
            </a:r>
            <a:r>
              <a:rPr lang="ko-KR" altLang="en-US" dirty="0"/>
              <a:t>동작도 할 것이지만</a:t>
            </a:r>
            <a:r>
              <a:rPr lang="en-US" altLang="ko-KR" dirty="0"/>
              <a:t>, </a:t>
            </a:r>
            <a:r>
              <a:rPr lang="ko-KR" altLang="en-US" dirty="0"/>
              <a:t>언젠가 잘못된 타입으로 </a:t>
            </a:r>
            <a:r>
              <a:rPr lang="en-US" altLang="ko-KR" dirty="0"/>
              <a:t>get </a:t>
            </a:r>
            <a:r>
              <a:rPr lang="ko-KR" altLang="en-US" dirty="0"/>
              <a:t>시도하면 </a:t>
            </a:r>
            <a:r>
              <a:rPr lang="en-US" altLang="ko-KR" dirty="0"/>
              <a:t>(key</a:t>
            </a:r>
            <a:r>
              <a:rPr lang="ko-KR" altLang="en-US" dirty="0"/>
              <a:t>를 </a:t>
            </a:r>
            <a:r>
              <a:rPr lang="en-US" altLang="ko-KR" dirty="0"/>
              <a:t>Integer</a:t>
            </a:r>
            <a:r>
              <a:rPr lang="ko-KR" altLang="en-US" dirty="0"/>
              <a:t>로 하는 등</a:t>
            </a:r>
            <a:r>
              <a:rPr lang="en-US" altLang="ko-KR" dirty="0"/>
              <a:t>) </a:t>
            </a:r>
            <a:r>
              <a:rPr lang="ko-KR" altLang="en-US" dirty="0"/>
              <a:t>문제가 생긴다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579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1F70A0D-4BE1-4C6B-993F-2EACF31ED518}"/>
              </a:ext>
            </a:extLst>
          </p:cNvPr>
          <p:cNvSpPr/>
          <p:nvPr/>
        </p:nvSpPr>
        <p:spPr>
          <a:xfrm>
            <a:off x="0" y="2597498"/>
            <a:ext cx="12192000" cy="42605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D2091A-E6B6-4C61-92E5-B5FAF42A782A}"/>
              </a:ext>
            </a:extLst>
          </p:cNvPr>
          <p:cNvSpPr txBox="1"/>
          <p:nvPr/>
        </p:nvSpPr>
        <p:spPr>
          <a:xfrm>
            <a:off x="0" y="282324"/>
            <a:ext cx="118147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비 검사 메서드 호출</a:t>
            </a:r>
            <a:r>
              <a:rPr lang="en-US" altLang="ko-KR" sz="2400" dirty="0"/>
              <a:t>(unchecked call)</a:t>
            </a:r>
            <a:r>
              <a:rPr lang="ko-KR" altLang="en-US" sz="2400" dirty="0"/>
              <a:t>은 컴파일러가 해당 메서드 실행 시 타입이 안전한지</a:t>
            </a:r>
            <a:endParaRPr lang="en-US" altLang="ko-KR" sz="2400" dirty="0"/>
          </a:p>
          <a:p>
            <a:r>
              <a:rPr lang="ko-KR" altLang="en-US" sz="2400" dirty="0"/>
              <a:t>파악할 수 없을 때 발생한다</a:t>
            </a:r>
            <a:r>
              <a:rPr lang="en-US" altLang="ko-KR" sz="24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9574DC-5BEC-40BA-8B1E-45147E34334C}"/>
              </a:ext>
            </a:extLst>
          </p:cNvPr>
          <p:cNvSpPr txBox="1"/>
          <p:nvPr/>
        </p:nvSpPr>
        <p:spPr>
          <a:xfrm>
            <a:off x="135804" y="2955877"/>
            <a:ext cx="808426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@</a:t>
            </a:r>
            <a:r>
              <a:rPr lang="en-US" altLang="ko-KR" sz="2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Test</a:t>
            </a:r>
            <a:endParaRPr lang="en-US" altLang="ko-KR" sz="2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2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uncheckedCall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 {</a:t>
            </a:r>
            <a:endParaRPr lang="en-US" altLang="ko-KR" sz="2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2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Set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words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20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HashSet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();</a:t>
            </a:r>
            <a:endParaRPr lang="en-US" altLang="ko-KR" sz="2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words</a:t>
            </a:r>
            <a:r>
              <a:rPr lang="en-US" altLang="ko-KR" sz="20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2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add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2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"hello"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);</a:t>
            </a:r>
            <a:endParaRPr lang="en-US" altLang="ko-KR" sz="2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words</a:t>
            </a:r>
            <a:r>
              <a:rPr lang="en-US" altLang="ko-KR" sz="20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2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add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2000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);</a:t>
            </a:r>
            <a:endParaRPr lang="en-US" altLang="ko-KR" sz="2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br>
              <a:rPr lang="en-US" altLang="ko-KR" sz="20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2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assertThat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words</a:t>
            </a:r>
            <a:r>
              <a:rPr lang="en-US" altLang="ko-KR" sz="20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2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contains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2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"hello"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)).</a:t>
            </a:r>
            <a:r>
              <a:rPr lang="en-US" altLang="ko-KR" sz="2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isEqualTo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2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true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);</a:t>
            </a:r>
            <a:endParaRPr lang="en-US" altLang="ko-KR" sz="2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2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assertThat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words</a:t>
            </a:r>
            <a:r>
              <a:rPr lang="en-US" altLang="ko-KR" sz="20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2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contains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2000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)).</a:t>
            </a:r>
            <a:r>
              <a:rPr lang="en-US" altLang="ko-KR" sz="2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isEqualTo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2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true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);</a:t>
            </a:r>
            <a:endParaRPr lang="en-US" altLang="ko-KR" sz="2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</a:t>
            </a:r>
            <a:endParaRPr lang="en-US" altLang="ko-KR" sz="2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44AB19-F77D-22EE-F9EC-8C92FBF89AA5}"/>
              </a:ext>
            </a:extLst>
          </p:cNvPr>
          <p:cNvSpPr txBox="1"/>
          <p:nvPr/>
        </p:nvSpPr>
        <p:spPr>
          <a:xfrm>
            <a:off x="0" y="1347578"/>
            <a:ext cx="121704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다음 예시는 </a:t>
            </a:r>
            <a:r>
              <a:rPr lang="en-US" altLang="ko-KR" dirty="0"/>
              <a:t>Set </a:t>
            </a:r>
            <a:r>
              <a:rPr lang="ko-KR" altLang="en-US" dirty="0"/>
              <a:t>에 여러 타입을 넣으려 하고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다음 </a:t>
            </a:r>
            <a:r>
              <a:rPr lang="ko-KR" altLang="en-US" dirty="0" err="1"/>
              <a:t>처럼</a:t>
            </a:r>
            <a:r>
              <a:rPr lang="en-US" altLang="ko-KR" dirty="0"/>
              <a:t>, </a:t>
            </a:r>
            <a:r>
              <a:rPr lang="ko-KR" altLang="en-US" dirty="0"/>
              <a:t>로 타입은 모든 타입이 들어갈 수 있어</a:t>
            </a:r>
            <a:r>
              <a:rPr lang="en-US" altLang="ko-KR" dirty="0"/>
              <a:t>, </a:t>
            </a:r>
            <a:r>
              <a:rPr lang="ko-KR" altLang="en-US" dirty="0"/>
              <a:t>나중에 꺼내서 불가능한 처리</a:t>
            </a:r>
            <a:r>
              <a:rPr lang="en-US" altLang="ko-KR" dirty="0"/>
              <a:t>(String</a:t>
            </a:r>
            <a:r>
              <a:rPr lang="ko-KR" altLang="en-US" dirty="0"/>
              <a:t>이 지원하지 않는 </a:t>
            </a:r>
            <a:r>
              <a:rPr lang="en-US" altLang="ko-KR" dirty="0" err="1"/>
              <a:t>isEqualTo</a:t>
            </a:r>
            <a:r>
              <a:rPr lang="ko-KR" altLang="en-US" dirty="0"/>
              <a:t>를 수행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를</a:t>
            </a:r>
            <a:r>
              <a:rPr lang="ko-KR" altLang="en-US" dirty="0"/>
              <a:t> 수행할 수 있으므로 경고한다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B1D74A-10FB-1075-1CF7-EB4B182CB65E}"/>
              </a:ext>
            </a:extLst>
          </p:cNvPr>
          <p:cNvSpPr txBox="1"/>
          <p:nvPr/>
        </p:nvSpPr>
        <p:spPr>
          <a:xfrm>
            <a:off x="135804" y="5991912"/>
            <a:ext cx="11120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solidFill>
                  <a:schemeClr val="bg1"/>
                </a:solidFill>
              </a:rPr>
              <a:t>비 검사 매개변수화 가변인수 타입은 나중에 다루고</a:t>
            </a:r>
            <a:r>
              <a:rPr lang="en-US" altLang="ko-KR" sz="1800" dirty="0">
                <a:solidFill>
                  <a:schemeClr val="bg1"/>
                </a:solidFill>
              </a:rPr>
              <a:t>, </a:t>
            </a:r>
            <a:r>
              <a:rPr lang="ko-KR" altLang="en-US" sz="1800" dirty="0">
                <a:solidFill>
                  <a:schemeClr val="bg1"/>
                </a:solidFill>
              </a:rPr>
              <a:t>비 검사 변환은 비 검사 형변환과 비슷하므로 생략한다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52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D2CC2F55-55D1-4701-9A7E-0CC41EF6B5BB}"/>
              </a:ext>
            </a:extLst>
          </p:cNvPr>
          <p:cNvGrpSpPr/>
          <p:nvPr/>
        </p:nvGrpSpPr>
        <p:grpSpPr>
          <a:xfrm>
            <a:off x="212377" y="1843950"/>
            <a:ext cx="11828206" cy="3170098"/>
            <a:chOff x="1584226" y="2010598"/>
            <a:chExt cx="9125148" cy="317009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B9DD503-8FF2-47B9-BAF1-53A616869C9E}"/>
                </a:ext>
              </a:extLst>
            </p:cNvPr>
            <p:cNvSpPr txBox="1"/>
            <p:nvPr/>
          </p:nvSpPr>
          <p:spPr>
            <a:xfrm>
              <a:off x="1584226" y="2010598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accent3"/>
                  </a:solidFill>
                </a:rPr>
                <a:t> 「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380F3C-C948-4A36-B227-66125454CD3F}"/>
                </a:ext>
              </a:extLst>
            </p:cNvPr>
            <p:cNvSpPr txBox="1"/>
            <p:nvPr/>
          </p:nvSpPr>
          <p:spPr>
            <a:xfrm>
              <a:off x="9410621" y="2964705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accent3"/>
                  </a:solidFill>
                </a:rPr>
                <a:t>」 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EEC8118-CE15-48B3-A58E-911AF86F634F}"/>
              </a:ext>
            </a:extLst>
          </p:cNvPr>
          <p:cNvSpPr txBox="1"/>
          <p:nvPr/>
        </p:nvSpPr>
        <p:spPr>
          <a:xfrm>
            <a:off x="1220202" y="2284971"/>
            <a:ext cx="9751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타입 안전함이 보장 된다면</a:t>
            </a:r>
            <a:r>
              <a:rPr lang="en-US" altLang="ko-KR" sz="2000" dirty="0"/>
              <a:t>, </a:t>
            </a:r>
            <a:r>
              <a:rPr lang="en-US" altLang="ko-KR" sz="2000" dirty="0">
                <a:highlight>
                  <a:srgbClr val="00FFFF"/>
                </a:highlight>
              </a:rPr>
              <a:t>@SuppressWarnings </a:t>
            </a:r>
            <a:r>
              <a:rPr lang="ko-KR" altLang="en-US" sz="2000" dirty="0"/>
              <a:t>를 사용해 경고를 제거할 수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9EF93C-A6D2-BA07-1988-75CEB8BADBB0}"/>
              </a:ext>
            </a:extLst>
          </p:cNvPr>
          <p:cNvSpPr txBox="1"/>
          <p:nvPr/>
        </p:nvSpPr>
        <p:spPr>
          <a:xfrm>
            <a:off x="1642311" y="3264465"/>
            <a:ext cx="9329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필요 없는 경고를 제거해 심각할 수 있는 경고를 보기 쉽게 한다</a:t>
            </a:r>
            <a:r>
              <a:rPr lang="en-US" altLang="ko-KR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중요한 경고가 있을 수 있으니</a:t>
            </a:r>
            <a:r>
              <a:rPr lang="en-US" altLang="ko-KR" sz="2000" dirty="0"/>
              <a:t>, </a:t>
            </a:r>
            <a:r>
              <a:rPr lang="ko-KR" altLang="en-US" sz="2000" dirty="0"/>
              <a:t>최소한으로만 사용한다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13073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24F486E-54F4-404F-83B6-9BFBEFE979B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69B6332-F6E3-4FE2-810C-2C589EE7937C}"/>
              </a:ext>
            </a:extLst>
          </p:cNvPr>
          <p:cNvGrpSpPr/>
          <p:nvPr/>
        </p:nvGrpSpPr>
        <p:grpSpPr>
          <a:xfrm>
            <a:off x="2095176" y="2345306"/>
            <a:ext cx="8001646" cy="1853135"/>
            <a:chOff x="4470895" y="2611120"/>
            <a:chExt cx="3180080" cy="185313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15125F2-1B27-4E65-90FD-15228A57767D}"/>
                </a:ext>
              </a:extLst>
            </p:cNvPr>
            <p:cNvSpPr txBox="1"/>
            <p:nvPr/>
          </p:nvSpPr>
          <p:spPr>
            <a:xfrm>
              <a:off x="5528300" y="2611120"/>
              <a:ext cx="113540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bg1"/>
                  </a:solidFill>
                  <a:latin typeface="+mj-lt"/>
                </a:rPr>
                <a:t>Item 28</a:t>
              </a:r>
              <a:endParaRPr lang="ko-KR" altLang="en-US" sz="60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9A343EF-2245-4D93-8317-E326C9E822D9}"/>
                </a:ext>
              </a:extLst>
            </p:cNvPr>
            <p:cNvSpPr txBox="1"/>
            <p:nvPr/>
          </p:nvSpPr>
          <p:spPr>
            <a:xfrm>
              <a:off x="4470895" y="3694814"/>
              <a:ext cx="31800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dirty="0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배열보다는 리스트를 사용하라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55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259F21-DBA3-4B67-9EE4-E6A80294CEE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5426FD-9E53-4BA7-B412-C0DB94C82813}"/>
              </a:ext>
            </a:extLst>
          </p:cNvPr>
          <p:cNvSpPr txBox="1"/>
          <p:nvPr/>
        </p:nvSpPr>
        <p:spPr>
          <a:xfrm>
            <a:off x="418854" y="0"/>
            <a:ext cx="103002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800" b="1" dirty="0">
                <a:solidFill>
                  <a:schemeClr val="bg1"/>
                </a:solidFill>
                <a:latin typeface="+mj-lt"/>
              </a:rPr>
              <a:t>리스트 </a:t>
            </a:r>
            <a:r>
              <a:rPr lang="ko-KR" altLang="en-US" sz="8800" b="1" dirty="0">
                <a:latin typeface="+mj-lt"/>
              </a:rPr>
              <a:t>배열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8C9F7F-65E8-44A7-A8AF-702D2F660DF6}"/>
              </a:ext>
            </a:extLst>
          </p:cNvPr>
          <p:cNvSpPr txBox="1"/>
          <p:nvPr/>
        </p:nvSpPr>
        <p:spPr>
          <a:xfrm>
            <a:off x="0" y="2487754"/>
            <a:ext cx="57778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불공변</a:t>
            </a:r>
            <a:endParaRPr lang="en-US" altLang="ko-KR" sz="20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Object</a:t>
            </a:r>
            <a:r>
              <a:rPr lang="ko-KR" altLang="en-US" sz="2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리스트에 </a:t>
            </a:r>
            <a:r>
              <a:rPr lang="en-US" altLang="ko-KR" sz="2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String </a:t>
            </a:r>
            <a:r>
              <a:rPr lang="ko-KR" altLang="en-US" sz="2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넣을 수 없다</a:t>
            </a:r>
            <a:endParaRPr lang="en-US" altLang="ko-KR" sz="20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런타임 시</a:t>
            </a:r>
            <a:r>
              <a:rPr lang="en-US" altLang="ko-KR" sz="2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</a:t>
            </a:r>
            <a:r>
              <a:rPr lang="ko-KR" altLang="en-US" sz="2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타입 정보 소거됨</a:t>
            </a:r>
            <a:r>
              <a:rPr lang="en-US" altLang="ko-KR" sz="2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ko-KR" altLang="en-US" sz="2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실체화 불가</a:t>
            </a:r>
            <a:r>
              <a:rPr lang="en-US" altLang="ko-KR" sz="2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타입 문제를 컴파일 시 알 수 있음</a:t>
            </a:r>
            <a:endParaRPr lang="en-US" altLang="ko-KR" sz="20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E23B53-257D-4A0A-8F43-2115983605C0}"/>
              </a:ext>
            </a:extLst>
          </p:cNvPr>
          <p:cNvSpPr txBox="1"/>
          <p:nvPr/>
        </p:nvSpPr>
        <p:spPr>
          <a:xfrm>
            <a:off x="6598074" y="2487754"/>
            <a:ext cx="54661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chemeClr val="bg2">
                    <a:lumMod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공변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Object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배열에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String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넣을 수 있다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런타임 시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자신이 담을 타입의 정보를 </a:t>
            </a:r>
            <a:r>
              <a:rPr lang="ko-KR" altLang="en-US" sz="2000" dirty="0" err="1">
                <a:solidFill>
                  <a:schemeClr val="bg2">
                    <a:lumMod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알고있음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실체화됨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타입 문제를 런타임 시 알 수 있음</a:t>
            </a:r>
          </a:p>
        </p:txBody>
      </p:sp>
    </p:spTree>
    <p:extLst>
      <p:ext uri="{BB962C8B-B14F-4D97-AF65-F5344CB8AC3E}">
        <p14:creationId xmlns:p14="http://schemas.microsoft.com/office/powerpoint/2010/main" val="2870763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D2CC2F55-55D1-4701-9A7E-0CC41EF6B5BB}"/>
              </a:ext>
            </a:extLst>
          </p:cNvPr>
          <p:cNvGrpSpPr/>
          <p:nvPr/>
        </p:nvGrpSpPr>
        <p:grpSpPr>
          <a:xfrm>
            <a:off x="212377" y="1843950"/>
            <a:ext cx="11828206" cy="3170098"/>
            <a:chOff x="1584226" y="2010598"/>
            <a:chExt cx="9125148" cy="317009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B9DD503-8FF2-47B9-BAF1-53A616869C9E}"/>
                </a:ext>
              </a:extLst>
            </p:cNvPr>
            <p:cNvSpPr txBox="1"/>
            <p:nvPr/>
          </p:nvSpPr>
          <p:spPr>
            <a:xfrm>
              <a:off x="1584226" y="2010598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accent3"/>
                  </a:solidFill>
                </a:rPr>
                <a:t> 「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380F3C-C948-4A36-B227-66125454CD3F}"/>
                </a:ext>
              </a:extLst>
            </p:cNvPr>
            <p:cNvSpPr txBox="1"/>
            <p:nvPr/>
          </p:nvSpPr>
          <p:spPr>
            <a:xfrm>
              <a:off x="9410621" y="2964705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accent3"/>
                  </a:solidFill>
                </a:rPr>
                <a:t>」 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EEC8118-CE15-48B3-A58E-911AF86F634F}"/>
              </a:ext>
            </a:extLst>
          </p:cNvPr>
          <p:cNvSpPr txBox="1"/>
          <p:nvPr/>
        </p:nvSpPr>
        <p:spPr>
          <a:xfrm>
            <a:off x="1220202" y="2407434"/>
            <a:ext cx="9751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리스트의 타입 소거로 인해</a:t>
            </a:r>
            <a:r>
              <a:rPr lang="en-US" altLang="ko-KR" sz="2400" dirty="0"/>
              <a:t>, </a:t>
            </a:r>
            <a:r>
              <a:rPr lang="ko-KR" altLang="en-US" sz="2400" dirty="0"/>
              <a:t>리스트와 배열은 같이 사용할 수 없다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9EF93C-A6D2-BA07-1988-75CEB8BADBB0}"/>
              </a:ext>
            </a:extLst>
          </p:cNvPr>
          <p:cNvSpPr txBox="1"/>
          <p:nvPr/>
        </p:nvSpPr>
        <p:spPr>
          <a:xfrm>
            <a:off x="1642311" y="3264465"/>
            <a:ext cx="9329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new List&lt;E&gt;[], new List&lt;String&gt;[], new E[]</a:t>
            </a:r>
            <a:r>
              <a:rPr lang="ko-KR" altLang="en-US" sz="2000" dirty="0"/>
              <a:t>는 컴파일부터 불가능하다</a:t>
            </a:r>
          </a:p>
        </p:txBody>
      </p:sp>
    </p:spTree>
    <p:extLst>
      <p:ext uri="{BB962C8B-B14F-4D97-AF65-F5344CB8AC3E}">
        <p14:creationId xmlns:p14="http://schemas.microsoft.com/office/powerpoint/2010/main" val="1709018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1F70A0D-4BE1-4C6B-993F-2EACF31ED518}"/>
              </a:ext>
            </a:extLst>
          </p:cNvPr>
          <p:cNvSpPr/>
          <p:nvPr/>
        </p:nvSpPr>
        <p:spPr>
          <a:xfrm>
            <a:off x="0" y="3428496"/>
            <a:ext cx="12192000" cy="342950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D2091A-E6B6-4C61-92E5-B5FAF42A782A}"/>
              </a:ext>
            </a:extLst>
          </p:cNvPr>
          <p:cNvSpPr txBox="1"/>
          <p:nvPr/>
        </p:nvSpPr>
        <p:spPr>
          <a:xfrm>
            <a:off x="0" y="282324"/>
            <a:ext cx="7891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만약 동시에 사용할 수 있다면</a:t>
            </a:r>
            <a:r>
              <a:rPr lang="en-US" altLang="ko-KR" sz="2400" dirty="0"/>
              <a:t>, </a:t>
            </a:r>
            <a:r>
              <a:rPr lang="ko-KR" altLang="en-US" sz="2400" dirty="0"/>
              <a:t>다음 문제가 발생하게 된다</a:t>
            </a:r>
            <a:endParaRPr lang="en-US" altLang="ko-KR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9574DC-5BEC-40BA-8B1E-45147E34334C}"/>
              </a:ext>
            </a:extLst>
          </p:cNvPr>
          <p:cNvSpPr txBox="1"/>
          <p:nvPr/>
        </p:nvSpPr>
        <p:spPr>
          <a:xfrm>
            <a:off x="0" y="3623005"/>
            <a:ext cx="808426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List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String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&gt;[]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stringLists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20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List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String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&gt;[</a:t>
            </a:r>
            <a:r>
              <a:rPr lang="en-US" altLang="ko-KR" sz="2000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]; </a:t>
            </a:r>
            <a:r>
              <a:rPr lang="en-US" altLang="ko-KR" sz="2000" b="0" dirty="0">
                <a:solidFill>
                  <a:srgbClr val="6A995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// (1)</a:t>
            </a:r>
            <a:endParaRPr lang="en-US" altLang="ko-KR" sz="2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2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List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Integer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intList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List</a:t>
            </a:r>
            <a:r>
              <a:rPr lang="en-US" altLang="ko-KR" sz="20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2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of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2000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42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); </a:t>
            </a:r>
            <a:r>
              <a:rPr lang="en-US" altLang="ko-KR" sz="2000" b="0" dirty="0">
                <a:solidFill>
                  <a:srgbClr val="6A995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// (2)</a:t>
            </a:r>
            <a:endParaRPr lang="en-US" altLang="ko-KR" sz="2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2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Object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[] </a:t>
            </a:r>
            <a:r>
              <a:rPr lang="en-US" altLang="ko-KR" sz="2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objects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20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stringLists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; </a:t>
            </a:r>
            <a:r>
              <a:rPr lang="en-US" altLang="ko-KR" sz="2000" b="0" dirty="0">
                <a:solidFill>
                  <a:srgbClr val="6A995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// (3)</a:t>
            </a:r>
            <a:endParaRPr lang="en-US" altLang="ko-KR" sz="2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objects[</a:t>
            </a:r>
            <a:r>
              <a:rPr lang="en-US" altLang="ko-KR" sz="2000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0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] = </a:t>
            </a:r>
            <a:r>
              <a:rPr lang="en-US" altLang="ko-KR" sz="20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intList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; </a:t>
            </a:r>
            <a:r>
              <a:rPr lang="en-US" altLang="ko-KR" sz="2000" b="0" dirty="0">
                <a:solidFill>
                  <a:srgbClr val="6A995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// (4)</a:t>
            </a:r>
            <a:endParaRPr lang="en-US" altLang="ko-KR" sz="2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2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String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20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stringLists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</a:t>
            </a:r>
            <a:r>
              <a:rPr lang="en-US" altLang="ko-KR" sz="2000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0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].</a:t>
            </a:r>
            <a:r>
              <a:rPr lang="en-US" altLang="ko-KR" sz="20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get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2000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0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); </a:t>
            </a:r>
            <a:r>
              <a:rPr lang="en-US" altLang="ko-KR" sz="2000" b="0" dirty="0">
                <a:solidFill>
                  <a:srgbClr val="6A995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// (5)</a:t>
            </a:r>
            <a:endParaRPr lang="en-US" altLang="ko-KR" sz="2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44AB19-F77D-22EE-F9EC-8C92FBF89AA5}"/>
              </a:ext>
            </a:extLst>
          </p:cNvPr>
          <p:cNvSpPr txBox="1"/>
          <p:nvPr/>
        </p:nvSpPr>
        <p:spPr>
          <a:xfrm>
            <a:off x="0" y="1347578"/>
            <a:ext cx="107950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(1)</a:t>
            </a:r>
            <a:r>
              <a:rPr lang="ko-KR" altLang="en-US" dirty="0"/>
              <a:t>이 된다 가정하면</a:t>
            </a:r>
            <a:endParaRPr lang="en-US" altLang="ko-KR" dirty="0"/>
          </a:p>
          <a:p>
            <a:r>
              <a:rPr lang="en-US" altLang="ko-KR" dirty="0"/>
              <a:t>(2)</a:t>
            </a:r>
            <a:r>
              <a:rPr lang="ko-KR" altLang="en-US" dirty="0"/>
              <a:t>에서 원소 </a:t>
            </a:r>
            <a:r>
              <a:rPr lang="ko-KR" altLang="en-US" dirty="0" err="1"/>
              <a:t>하나짜리</a:t>
            </a:r>
            <a:r>
              <a:rPr lang="ko-KR" altLang="en-US" dirty="0"/>
              <a:t> </a:t>
            </a:r>
            <a:r>
              <a:rPr lang="en-US" altLang="ko-KR" dirty="0"/>
              <a:t>List&lt;Integer&gt;</a:t>
            </a:r>
            <a:r>
              <a:rPr lang="ko-KR" altLang="en-US" dirty="0"/>
              <a:t>를 생성</a:t>
            </a:r>
          </a:p>
          <a:p>
            <a:r>
              <a:rPr lang="en-US" altLang="ko-KR" dirty="0"/>
              <a:t>(3)</a:t>
            </a:r>
            <a:r>
              <a:rPr lang="ko-KR" altLang="en-US" dirty="0"/>
              <a:t>에서 </a:t>
            </a:r>
            <a:r>
              <a:rPr lang="en-US" altLang="ko-KR" dirty="0"/>
              <a:t>List&lt;String&gt;[]</a:t>
            </a:r>
            <a:r>
              <a:rPr lang="ko-KR" altLang="en-US" dirty="0"/>
              <a:t>를 </a:t>
            </a:r>
            <a:r>
              <a:rPr lang="en-US" altLang="ko-KR" dirty="0"/>
              <a:t>Object[]</a:t>
            </a:r>
            <a:r>
              <a:rPr lang="ko-KR" altLang="en-US" dirty="0"/>
              <a:t>에 할당 </a:t>
            </a:r>
            <a:r>
              <a:rPr lang="en-US" altLang="ko-KR" dirty="0"/>
              <a:t>-&gt; </a:t>
            </a:r>
            <a:r>
              <a:rPr lang="ko-KR" altLang="en-US" dirty="0"/>
              <a:t>배열은 </a:t>
            </a:r>
            <a:r>
              <a:rPr lang="ko-KR" altLang="en-US" dirty="0" err="1"/>
              <a:t>공변이니</a:t>
            </a:r>
            <a:r>
              <a:rPr lang="ko-KR" altLang="en-US" dirty="0"/>
              <a:t> 가능</a:t>
            </a:r>
          </a:p>
          <a:p>
            <a:r>
              <a:rPr lang="en-US" altLang="ko-KR" dirty="0"/>
              <a:t>(4)</a:t>
            </a:r>
            <a:r>
              <a:rPr lang="ko-KR" altLang="en-US" dirty="0"/>
              <a:t>에서 </a:t>
            </a:r>
            <a:r>
              <a:rPr lang="en-US" altLang="ko-KR" dirty="0"/>
              <a:t>Object[]</a:t>
            </a:r>
            <a:r>
              <a:rPr lang="ko-KR" altLang="en-US" dirty="0"/>
              <a:t>의 첫 원소로 </a:t>
            </a:r>
            <a:r>
              <a:rPr lang="en-US" altLang="ko-KR" dirty="0"/>
              <a:t>List&lt;Integer&gt; </a:t>
            </a:r>
            <a:r>
              <a:rPr lang="ko-KR" altLang="en-US" dirty="0"/>
              <a:t>저장 </a:t>
            </a:r>
            <a:r>
              <a:rPr lang="en-US" altLang="ko-KR" dirty="0"/>
              <a:t>-&gt; </a:t>
            </a:r>
            <a:r>
              <a:rPr lang="ko-KR" altLang="en-US" dirty="0"/>
              <a:t>제네릭은 타입 소거되므로</a:t>
            </a:r>
            <a:r>
              <a:rPr lang="en-US" altLang="ko-KR" dirty="0"/>
              <a:t>(List&lt;Integer&gt; -&gt; List) </a:t>
            </a:r>
            <a:r>
              <a:rPr lang="ko-KR" altLang="en-US" dirty="0"/>
              <a:t>문제 없음</a:t>
            </a:r>
          </a:p>
          <a:p>
            <a:r>
              <a:rPr lang="en-US" altLang="ko-KR" dirty="0"/>
              <a:t>(5)</a:t>
            </a:r>
            <a:r>
              <a:rPr lang="ko-KR" altLang="en-US" dirty="0"/>
              <a:t>에서 </a:t>
            </a:r>
            <a:r>
              <a:rPr lang="en-US" altLang="ko-KR" dirty="0"/>
              <a:t>List&lt;String&gt;</a:t>
            </a:r>
            <a:r>
              <a:rPr lang="ko-KR" altLang="en-US" dirty="0"/>
              <a:t>만 담겠다는 </a:t>
            </a:r>
            <a:r>
              <a:rPr lang="en-US" altLang="ko-KR" dirty="0" err="1"/>
              <a:t>stringLists</a:t>
            </a:r>
            <a:r>
              <a:rPr lang="ko-KR" altLang="en-US" dirty="0"/>
              <a:t>에는 지금 </a:t>
            </a:r>
            <a:r>
              <a:rPr lang="en-US" altLang="ko-KR" dirty="0"/>
              <a:t>List&lt;Integer&gt;</a:t>
            </a:r>
            <a:r>
              <a:rPr lang="ko-KR" altLang="en-US" dirty="0"/>
              <a:t>가 있게 된다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49340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24F486E-54F4-404F-83B6-9BFBEFE979B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69B6332-F6E3-4FE2-810C-2C589EE7937C}"/>
              </a:ext>
            </a:extLst>
          </p:cNvPr>
          <p:cNvGrpSpPr/>
          <p:nvPr/>
        </p:nvGrpSpPr>
        <p:grpSpPr>
          <a:xfrm>
            <a:off x="2095176" y="2345306"/>
            <a:ext cx="8001646" cy="2407133"/>
            <a:chOff x="4470895" y="2611120"/>
            <a:chExt cx="3180080" cy="240713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15125F2-1B27-4E65-90FD-15228A57767D}"/>
                </a:ext>
              </a:extLst>
            </p:cNvPr>
            <p:cNvSpPr txBox="1"/>
            <p:nvPr/>
          </p:nvSpPr>
          <p:spPr>
            <a:xfrm>
              <a:off x="5127629" y="2611120"/>
              <a:ext cx="193674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bg1"/>
                  </a:solidFill>
                  <a:latin typeface="+mj-lt"/>
                </a:rPr>
                <a:t>Item 29 &amp; 30</a:t>
              </a:r>
              <a:endParaRPr lang="ko-KR" altLang="en-US" sz="60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9A343EF-2245-4D93-8317-E326C9E822D9}"/>
                </a:ext>
              </a:extLst>
            </p:cNvPr>
            <p:cNvSpPr txBox="1"/>
            <p:nvPr/>
          </p:nvSpPr>
          <p:spPr>
            <a:xfrm>
              <a:off x="4470895" y="3694814"/>
              <a:ext cx="318008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dirty="0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이왕이면 제네릭 타입으로 만들라</a:t>
              </a:r>
              <a:br>
                <a:rPr lang="en-US" altLang="ko-KR" sz="4000" dirty="0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</a:br>
              <a:r>
                <a:rPr lang="ko-KR" altLang="en-US" sz="4000" dirty="0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이왕이면 제네릭 메서드로 만들라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09916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D2CC2F55-55D1-4701-9A7E-0CC41EF6B5BB}"/>
              </a:ext>
            </a:extLst>
          </p:cNvPr>
          <p:cNvGrpSpPr/>
          <p:nvPr/>
        </p:nvGrpSpPr>
        <p:grpSpPr>
          <a:xfrm>
            <a:off x="212377" y="1843950"/>
            <a:ext cx="11828206" cy="3170098"/>
            <a:chOff x="1584226" y="2010598"/>
            <a:chExt cx="9125148" cy="317009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B9DD503-8FF2-47B9-BAF1-53A616869C9E}"/>
                </a:ext>
              </a:extLst>
            </p:cNvPr>
            <p:cNvSpPr txBox="1"/>
            <p:nvPr/>
          </p:nvSpPr>
          <p:spPr>
            <a:xfrm>
              <a:off x="1584226" y="2010598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accent3"/>
                  </a:solidFill>
                </a:rPr>
                <a:t> 「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380F3C-C948-4A36-B227-66125454CD3F}"/>
                </a:ext>
              </a:extLst>
            </p:cNvPr>
            <p:cNvSpPr txBox="1"/>
            <p:nvPr/>
          </p:nvSpPr>
          <p:spPr>
            <a:xfrm>
              <a:off x="9410621" y="2964705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accent3"/>
                  </a:solidFill>
                </a:rPr>
                <a:t>」 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EEC8118-CE15-48B3-A58E-911AF86F634F}"/>
              </a:ext>
            </a:extLst>
          </p:cNvPr>
          <p:cNvSpPr txBox="1"/>
          <p:nvPr/>
        </p:nvSpPr>
        <p:spPr>
          <a:xfrm>
            <a:off x="1220202" y="2407434"/>
            <a:ext cx="9751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일반적으로</a:t>
            </a:r>
            <a:r>
              <a:rPr lang="en-US" altLang="ko-KR" sz="2400" dirty="0"/>
              <a:t>, </a:t>
            </a:r>
            <a:r>
              <a:rPr lang="ko-KR" altLang="en-US" sz="2400" dirty="0"/>
              <a:t>다음 과정을 거쳐서 제네릭 타입으로 변환한다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9EF93C-A6D2-BA07-1988-75CEB8BADBB0}"/>
              </a:ext>
            </a:extLst>
          </p:cNvPr>
          <p:cNvSpPr txBox="1"/>
          <p:nvPr/>
        </p:nvSpPr>
        <p:spPr>
          <a:xfrm>
            <a:off x="1642311" y="3264465"/>
            <a:ext cx="9329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타입 매개변수를 선언</a:t>
            </a:r>
            <a:r>
              <a:rPr lang="en-US" altLang="ko-KR" sz="2000" dirty="0"/>
              <a:t>(&lt;E&gt;)</a:t>
            </a:r>
            <a:r>
              <a:rPr lang="ko-KR" altLang="en-US" sz="2000" dirty="0"/>
              <a:t>하고 이를 사용하도록 변경</a:t>
            </a: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타입 매개변수가 배열과 같이 사용되는 경우</a:t>
            </a:r>
            <a:r>
              <a:rPr lang="en-US" altLang="ko-KR" sz="2000" dirty="0"/>
              <a:t>, </a:t>
            </a:r>
            <a:r>
              <a:rPr lang="ko-KR" altLang="en-US" sz="2000" dirty="0"/>
              <a:t>타입 안전을 고려해 형 변환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672269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259F21-DBA3-4B67-9EE4-E6A80294CEE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5426FD-9E53-4BA7-B412-C0DB94C82813}"/>
              </a:ext>
            </a:extLst>
          </p:cNvPr>
          <p:cNvSpPr txBox="1"/>
          <p:nvPr/>
        </p:nvSpPr>
        <p:spPr>
          <a:xfrm>
            <a:off x="418854" y="0"/>
            <a:ext cx="103002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800" b="1" dirty="0">
                <a:solidFill>
                  <a:schemeClr val="bg1"/>
                </a:solidFill>
                <a:latin typeface="+mj-lt"/>
              </a:rPr>
              <a:t>제네릭 </a:t>
            </a:r>
            <a:r>
              <a:rPr lang="ko-KR" altLang="en-US" sz="8800" b="1" dirty="0">
                <a:latin typeface="+mj-lt"/>
              </a:rPr>
              <a:t>일반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E23B53-257D-4A0A-8F43-2115983605C0}"/>
              </a:ext>
            </a:extLst>
          </p:cNvPr>
          <p:cNvSpPr txBox="1"/>
          <p:nvPr/>
        </p:nvSpPr>
        <p:spPr>
          <a:xfrm>
            <a:off x="6356201" y="1561555"/>
            <a:ext cx="546610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Stack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{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private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Object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[] </a:t>
            </a:r>
            <a:r>
              <a:rPr lang="en-US" altLang="ko-KR" sz="1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elements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;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private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size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000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0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;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private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static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final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DEFAULT_INITIAL_CAPACITY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000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16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;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br>
              <a:rPr lang="en-US" altLang="ko-KR" sz="10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Stack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 {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elements = </a:t>
            </a:r>
            <a:r>
              <a:rPr lang="en-US" altLang="ko-KR" sz="10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Object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[DEFAULT_INITIAL_CAPACITY];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}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br>
              <a:rPr lang="en-US" altLang="ko-KR" sz="10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push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Object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 {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ensureCapacity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();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elements[size++] = e;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}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br>
              <a:rPr lang="en-US" altLang="ko-KR" sz="10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Object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pop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 {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if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(size == </a:t>
            </a:r>
            <a:r>
              <a:rPr lang="en-US" altLang="ko-KR" sz="1000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0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throw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EmptyStackException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();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br>
              <a:rPr lang="en-US" altLang="ko-KR" sz="10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Object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result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 elements[--size];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elements[size] = </a:t>
            </a:r>
            <a:r>
              <a:rPr lang="en-US" altLang="ko-KR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null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; </a:t>
            </a:r>
            <a:r>
              <a:rPr lang="en-US" altLang="ko-KR" sz="1000" b="0" dirty="0">
                <a:solidFill>
                  <a:srgbClr val="6A995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// Eliminate obsolete reference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return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result;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}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…</a:t>
            </a:r>
            <a:br>
              <a:rPr lang="en-US" altLang="ko-KR" sz="10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2CBB86-74FD-CF63-F799-515EA441C19A}"/>
              </a:ext>
            </a:extLst>
          </p:cNvPr>
          <p:cNvSpPr txBox="1"/>
          <p:nvPr/>
        </p:nvSpPr>
        <p:spPr>
          <a:xfrm>
            <a:off x="369693" y="1561555"/>
            <a:ext cx="546610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Stack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E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&gt;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{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private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E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[] </a:t>
            </a:r>
            <a:r>
              <a:rPr lang="en-US" altLang="ko-KR" sz="1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elements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;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private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size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000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0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;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private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static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final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DEFAULT_INITIAL_CAPACITY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000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16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;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@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SuppressWarnings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CE9178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"unckecked"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)</a:t>
            </a:r>
            <a:br>
              <a:rPr lang="en-US" altLang="ko-KR" sz="10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Stack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 {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elements = 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E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[])</a:t>
            </a:r>
            <a:r>
              <a:rPr lang="en-US" altLang="ko-KR" sz="10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Object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[DEFAULT_INITIAL_CAPACITY];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}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push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E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 {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ensureCapacity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();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elements[size++] = e;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}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br>
              <a:rPr lang="en-US" altLang="ko-KR" sz="10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E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pop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 {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if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(size == </a:t>
            </a:r>
            <a:r>
              <a:rPr lang="en-US" altLang="ko-KR" sz="1000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0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throw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EmptyStackException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();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E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result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 elements[--size];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elements[size] = </a:t>
            </a:r>
            <a:r>
              <a:rPr lang="en-US" altLang="ko-KR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null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; </a:t>
            </a:r>
            <a:r>
              <a:rPr lang="en-US" altLang="ko-KR" sz="1000" b="0" dirty="0">
                <a:solidFill>
                  <a:srgbClr val="6A995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// Eliminate obsolete reference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return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result;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}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...</a:t>
            </a: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en-US" altLang="ko-K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376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259F21-DBA3-4B67-9EE4-E6A80294CEE8}"/>
              </a:ext>
            </a:extLst>
          </p:cNvPr>
          <p:cNvSpPr/>
          <p:nvPr/>
        </p:nvSpPr>
        <p:spPr>
          <a:xfrm>
            <a:off x="8458200" y="0"/>
            <a:ext cx="37338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E95EAE-6940-4739-ABD6-7471CFD08D59}"/>
              </a:ext>
            </a:extLst>
          </p:cNvPr>
          <p:cNvSpPr txBox="1"/>
          <p:nvPr/>
        </p:nvSpPr>
        <p:spPr>
          <a:xfrm>
            <a:off x="792480" y="741680"/>
            <a:ext cx="12207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Item</a:t>
            </a:r>
            <a:endParaRPr lang="ko-KR" altLang="en-US" sz="4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846066B-5975-4530-BBE5-39F8B9D872B9}"/>
              </a:ext>
            </a:extLst>
          </p:cNvPr>
          <p:cNvCxnSpPr/>
          <p:nvPr/>
        </p:nvCxnSpPr>
        <p:spPr>
          <a:xfrm>
            <a:off x="650240" y="1656080"/>
            <a:ext cx="544576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C692260C-32E2-4E74-8433-34F40BD4CAE8}"/>
              </a:ext>
            </a:extLst>
          </p:cNvPr>
          <p:cNvGrpSpPr/>
          <p:nvPr/>
        </p:nvGrpSpPr>
        <p:grpSpPr>
          <a:xfrm>
            <a:off x="803712" y="1874102"/>
            <a:ext cx="4470676" cy="461665"/>
            <a:chOff x="873760" y="2564953"/>
            <a:chExt cx="4470676" cy="46166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C6BFE5C-7615-4FB3-ABC9-78FEC70F8C87}"/>
                </a:ext>
              </a:extLst>
            </p:cNvPr>
            <p:cNvSpPr txBox="1"/>
            <p:nvPr/>
          </p:nvSpPr>
          <p:spPr>
            <a:xfrm>
              <a:off x="873760" y="26111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2F88A3A-A133-426F-83D5-CBB04756EA85}"/>
                </a:ext>
              </a:extLst>
            </p:cNvPr>
            <p:cNvSpPr txBox="1"/>
            <p:nvPr/>
          </p:nvSpPr>
          <p:spPr>
            <a:xfrm>
              <a:off x="1567440" y="2564953"/>
              <a:ext cx="3776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raw </a:t>
              </a:r>
              <a:r>
                <a:rPr lang="ko-KR" altLang="en-US" sz="24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타입은 사용하지 마라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559FD91-3E3C-45FF-B64E-011A386D190D}"/>
              </a:ext>
            </a:extLst>
          </p:cNvPr>
          <p:cNvGrpSpPr/>
          <p:nvPr/>
        </p:nvGrpSpPr>
        <p:grpSpPr>
          <a:xfrm>
            <a:off x="803712" y="2454313"/>
            <a:ext cx="4174120" cy="461665"/>
            <a:chOff x="873760" y="2564953"/>
            <a:chExt cx="4174120" cy="46166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8B8BD32-278E-4DAC-ABEE-FFBD0DF21C80}"/>
                </a:ext>
              </a:extLst>
            </p:cNvPr>
            <p:cNvSpPr txBox="1"/>
            <p:nvPr/>
          </p:nvSpPr>
          <p:spPr>
            <a:xfrm>
              <a:off x="873760" y="26111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27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0DECBF7-265F-4DBB-962F-732FF12E5335}"/>
                </a:ext>
              </a:extLst>
            </p:cNvPr>
            <p:cNvSpPr txBox="1"/>
            <p:nvPr/>
          </p:nvSpPr>
          <p:spPr>
            <a:xfrm>
              <a:off x="1567440" y="2564953"/>
              <a:ext cx="34804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err="1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비검사</a:t>
              </a:r>
              <a:r>
                <a:rPr lang="ko-KR" altLang="en-US" sz="24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경고를 제거하라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8259B14-EAD0-4787-9BBB-581B1459C835}"/>
              </a:ext>
            </a:extLst>
          </p:cNvPr>
          <p:cNvGrpSpPr/>
          <p:nvPr/>
        </p:nvGrpSpPr>
        <p:grpSpPr>
          <a:xfrm>
            <a:off x="792480" y="3034524"/>
            <a:ext cx="5097450" cy="461665"/>
            <a:chOff x="873760" y="2564953"/>
            <a:chExt cx="5097450" cy="46166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B54A661-880E-46B7-A414-B9E3FB24E4F4}"/>
                </a:ext>
              </a:extLst>
            </p:cNvPr>
            <p:cNvSpPr txBox="1"/>
            <p:nvPr/>
          </p:nvSpPr>
          <p:spPr>
            <a:xfrm>
              <a:off x="873760" y="26111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28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7594CFB-9938-4D01-A559-8C59AB5BDA94}"/>
                </a:ext>
              </a:extLst>
            </p:cNvPr>
            <p:cNvSpPr txBox="1"/>
            <p:nvPr/>
          </p:nvSpPr>
          <p:spPr>
            <a:xfrm>
              <a:off x="1567440" y="2564953"/>
              <a:ext cx="44037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배열보다는 리스트를 사용하라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3B16BB3-F6B6-745F-3F9A-E4ACC8E5612E}"/>
              </a:ext>
            </a:extLst>
          </p:cNvPr>
          <p:cNvGrpSpPr/>
          <p:nvPr/>
        </p:nvGrpSpPr>
        <p:grpSpPr>
          <a:xfrm>
            <a:off x="803712" y="3614735"/>
            <a:ext cx="5514230" cy="461665"/>
            <a:chOff x="873760" y="2564953"/>
            <a:chExt cx="5514230" cy="461665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3B8D068-A3D1-0E04-661C-D991AA232B19}"/>
                </a:ext>
              </a:extLst>
            </p:cNvPr>
            <p:cNvSpPr txBox="1"/>
            <p:nvPr/>
          </p:nvSpPr>
          <p:spPr>
            <a:xfrm>
              <a:off x="873760" y="26111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29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227EBDD-1A14-69ED-870C-4FCEB8F05AB6}"/>
                </a:ext>
              </a:extLst>
            </p:cNvPr>
            <p:cNvSpPr txBox="1"/>
            <p:nvPr/>
          </p:nvSpPr>
          <p:spPr>
            <a:xfrm>
              <a:off x="1567440" y="2564953"/>
              <a:ext cx="48205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이왕이면 제네릭 타입으로 만들라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51A801E-32DC-4FA7-C9F6-76563BF07FD6}"/>
              </a:ext>
            </a:extLst>
          </p:cNvPr>
          <p:cNvGrpSpPr/>
          <p:nvPr/>
        </p:nvGrpSpPr>
        <p:grpSpPr>
          <a:xfrm>
            <a:off x="792480" y="4194946"/>
            <a:ext cx="5514230" cy="461665"/>
            <a:chOff x="873760" y="2564953"/>
            <a:chExt cx="5514230" cy="461665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062DE7A-CCDF-16CB-F4F4-B93260909435}"/>
                </a:ext>
              </a:extLst>
            </p:cNvPr>
            <p:cNvSpPr txBox="1"/>
            <p:nvPr/>
          </p:nvSpPr>
          <p:spPr>
            <a:xfrm>
              <a:off x="873760" y="26111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C370F22-BC0E-202C-3C7A-E8910E167A83}"/>
                </a:ext>
              </a:extLst>
            </p:cNvPr>
            <p:cNvSpPr txBox="1"/>
            <p:nvPr/>
          </p:nvSpPr>
          <p:spPr>
            <a:xfrm>
              <a:off x="1567440" y="2564953"/>
              <a:ext cx="48205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이왕이면 제네릭 메서드로 만들라</a:t>
              </a: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E7C60DE-EF90-B562-C4F1-AF8A6E9CAB74}"/>
              </a:ext>
            </a:extLst>
          </p:cNvPr>
          <p:cNvGrpSpPr/>
          <p:nvPr/>
        </p:nvGrpSpPr>
        <p:grpSpPr>
          <a:xfrm>
            <a:off x="792480" y="4775157"/>
            <a:ext cx="7732786" cy="461665"/>
            <a:chOff x="873760" y="2564953"/>
            <a:chExt cx="7732786" cy="46166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6D0422A-444F-5C70-2161-1AFDE4456F54}"/>
                </a:ext>
              </a:extLst>
            </p:cNvPr>
            <p:cNvSpPr txBox="1"/>
            <p:nvPr/>
          </p:nvSpPr>
          <p:spPr>
            <a:xfrm>
              <a:off x="873760" y="26111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31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FF63968-2E48-4026-5F43-F85C00CFD913}"/>
                </a:ext>
              </a:extLst>
            </p:cNvPr>
            <p:cNvSpPr txBox="1"/>
            <p:nvPr/>
          </p:nvSpPr>
          <p:spPr>
            <a:xfrm>
              <a:off x="1567440" y="2564953"/>
              <a:ext cx="70391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한정적 와일드카드를 사용해 </a:t>
              </a:r>
              <a:r>
                <a:rPr lang="en-US" altLang="ko-KR" sz="24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API </a:t>
              </a:r>
              <a:r>
                <a:rPr lang="ko-KR" altLang="en-US" sz="24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유연성을 높이라</a:t>
              </a: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A829459-30FD-8731-EFDE-3A0B27C93630}"/>
              </a:ext>
            </a:extLst>
          </p:cNvPr>
          <p:cNvGrpSpPr/>
          <p:nvPr/>
        </p:nvGrpSpPr>
        <p:grpSpPr>
          <a:xfrm>
            <a:off x="792480" y="5355368"/>
            <a:ext cx="6963345" cy="461665"/>
            <a:chOff x="873760" y="2564953"/>
            <a:chExt cx="6963345" cy="461665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DE1843A-0D2C-CBCF-93DA-194FCED77E00}"/>
                </a:ext>
              </a:extLst>
            </p:cNvPr>
            <p:cNvSpPr txBox="1"/>
            <p:nvPr/>
          </p:nvSpPr>
          <p:spPr>
            <a:xfrm>
              <a:off x="873760" y="26111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32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97CA353-BCB3-E093-4989-70D4B3AACFC1}"/>
                </a:ext>
              </a:extLst>
            </p:cNvPr>
            <p:cNvSpPr txBox="1"/>
            <p:nvPr/>
          </p:nvSpPr>
          <p:spPr>
            <a:xfrm>
              <a:off x="1567440" y="2564953"/>
              <a:ext cx="62696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제네릭과 가변인수를 함께 쓸 때는 </a:t>
              </a:r>
              <a:r>
                <a:rPr lang="ko-KR" altLang="en-US" sz="2400" dirty="0" err="1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신중하라</a:t>
              </a:r>
              <a:endParaRPr lang="ko-KR" altLang="en-US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98DAE0C3-EB6A-E35B-26DD-80C345F268C4}"/>
              </a:ext>
            </a:extLst>
          </p:cNvPr>
          <p:cNvGrpSpPr/>
          <p:nvPr/>
        </p:nvGrpSpPr>
        <p:grpSpPr>
          <a:xfrm>
            <a:off x="792480" y="5935576"/>
            <a:ext cx="5931011" cy="461665"/>
            <a:chOff x="873760" y="2564953"/>
            <a:chExt cx="5931011" cy="46166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66BC0DA-DAD0-6144-0D31-6C98F312C967}"/>
                </a:ext>
              </a:extLst>
            </p:cNvPr>
            <p:cNvSpPr txBox="1"/>
            <p:nvPr/>
          </p:nvSpPr>
          <p:spPr>
            <a:xfrm>
              <a:off x="873760" y="26111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33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98B671C-C451-88A5-4665-F89D48811FDF}"/>
                </a:ext>
              </a:extLst>
            </p:cNvPr>
            <p:cNvSpPr txBox="1"/>
            <p:nvPr/>
          </p:nvSpPr>
          <p:spPr>
            <a:xfrm>
              <a:off x="1567440" y="2564953"/>
              <a:ext cx="52373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타입 안전 이종 컨테이너를 고려하라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1742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259F21-DBA3-4B67-9EE4-E6A80294CEE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5426FD-9E53-4BA7-B412-C0DB94C82813}"/>
              </a:ext>
            </a:extLst>
          </p:cNvPr>
          <p:cNvSpPr txBox="1"/>
          <p:nvPr/>
        </p:nvSpPr>
        <p:spPr>
          <a:xfrm>
            <a:off x="418854" y="0"/>
            <a:ext cx="103002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800" b="1" dirty="0">
                <a:solidFill>
                  <a:schemeClr val="bg1"/>
                </a:solidFill>
                <a:latin typeface="+mj-lt"/>
              </a:rPr>
              <a:t>제네릭 </a:t>
            </a:r>
            <a:r>
              <a:rPr lang="ko-KR" altLang="en-US" sz="8800" b="1" dirty="0">
                <a:latin typeface="+mj-lt"/>
              </a:rPr>
              <a:t>일반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E23B53-257D-4A0A-8F43-2115983605C0}"/>
              </a:ext>
            </a:extLst>
          </p:cNvPr>
          <p:cNvSpPr txBox="1"/>
          <p:nvPr/>
        </p:nvSpPr>
        <p:spPr>
          <a:xfrm>
            <a:off x="6356201" y="3360857"/>
            <a:ext cx="546610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static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Set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union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Set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s1, 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Set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s2) {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Set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result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0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HashSet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(s1);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result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addAll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(s2);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br>
              <a:rPr lang="en-US" altLang="ko-KR" sz="10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sz="10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return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result;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2CBB86-74FD-CF63-F799-515EA441C19A}"/>
              </a:ext>
            </a:extLst>
          </p:cNvPr>
          <p:cNvSpPr txBox="1"/>
          <p:nvPr/>
        </p:nvSpPr>
        <p:spPr>
          <a:xfrm>
            <a:off x="314947" y="3360858"/>
            <a:ext cx="546610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static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&lt;E&gt;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Set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&lt;E&gt;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union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Set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&lt;E&gt;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s1, 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Set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&lt;E&gt;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s2) {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Set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E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&gt;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result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0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HashSet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&lt;&gt;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(s1);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result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addAll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(s2);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sz="10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return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result;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136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1F70A0D-4BE1-4C6B-993F-2EACF31ED518}"/>
              </a:ext>
            </a:extLst>
          </p:cNvPr>
          <p:cNvSpPr/>
          <p:nvPr/>
        </p:nvSpPr>
        <p:spPr>
          <a:xfrm>
            <a:off x="0" y="2597498"/>
            <a:ext cx="12192000" cy="42605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D2091A-E6B6-4C61-92E5-B5FAF42A782A}"/>
              </a:ext>
            </a:extLst>
          </p:cNvPr>
          <p:cNvSpPr txBox="1"/>
          <p:nvPr/>
        </p:nvSpPr>
        <p:spPr>
          <a:xfrm>
            <a:off x="0" y="282324"/>
            <a:ext cx="11792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불변 객체를 여러 타입에서 사용한다면</a:t>
            </a:r>
            <a:r>
              <a:rPr lang="en-US" altLang="ko-KR" sz="2400" dirty="0"/>
              <a:t>, </a:t>
            </a:r>
            <a:r>
              <a:rPr lang="ko-KR" altLang="en-US" sz="2400" dirty="0"/>
              <a:t>제네릭 </a:t>
            </a:r>
            <a:r>
              <a:rPr lang="ko-KR" altLang="en-US" sz="2400" dirty="0" err="1"/>
              <a:t>싱글턴</a:t>
            </a:r>
            <a:r>
              <a:rPr lang="ko-KR" altLang="en-US" sz="2400" dirty="0"/>
              <a:t> 팩토리 메서드를 사용할 수 있다</a:t>
            </a:r>
            <a:r>
              <a:rPr lang="en-US" altLang="ko-KR" sz="24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9574DC-5BEC-40BA-8B1E-45147E34334C}"/>
              </a:ext>
            </a:extLst>
          </p:cNvPr>
          <p:cNvSpPr txBox="1"/>
          <p:nvPr/>
        </p:nvSpPr>
        <p:spPr>
          <a:xfrm>
            <a:off x="135804" y="2955877"/>
            <a:ext cx="528221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private</a:t>
            </a:r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static</a:t>
            </a:r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UnaryOperator</a:t>
            </a:r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Object</a:t>
            </a:r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 </a:t>
            </a:r>
            <a:r>
              <a:rPr lang="en-US" altLang="ko-KR" sz="12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IDENTITY_FN</a:t>
            </a:r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 (t) </a:t>
            </a:r>
            <a:r>
              <a:rPr lang="en-US" altLang="ko-KR" sz="12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-&gt;</a:t>
            </a:r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t;</a:t>
            </a:r>
            <a:endParaRPr lang="en-US" altLang="ko-KR" sz="12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br>
              <a:rPr lang="en-US" altLang="ko-KR" sz="12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@</a:t>
            </a:r>
            <a:r>
              <a:rPr lang="en-US" altLang="ko-KR" sz="12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SuppressWarnings</a:t>
            </a:r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"unchecked"</a:t>
            </a:r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  <a:endParaRPr lang="en-US" altLang="ko-KR" sz="12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static</a:t>
            </a:r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&lt;T&gt; </a:t>
            </a:r>
            <a:r>
              <a:rPr lang="en-US" altLang="ko-KR" sz="1200" b="0" dirty="0" err="1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UnaryOperator</a:t>
            </a:r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&lt;T&gt; 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identityFunction</a:t>
            </a:r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 {</a:t>
            </a:r>
            <a:endParaRPr lang="en-US" altLang="ko-KR" sz="12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sz="12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return</a:t>
            </a:r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(</a:t>
            </a:r>
            <a:r>
              <a:rPr lang="en-US" altLang="ko-KR" sz="1200" b="0" dirty="0" err="1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UnaryOperator</a:t>
            </a:r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&lt;T&gt;) IDENTITY_FN;</a:t>
            </a:r>
            <a:endParaRPr lang="en-US" altLang="ko-KR" sz="12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</a:t>
            </a:r>
            <a:b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…</a:t>
            </a:r>
            <a:b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altLang="ko-KR" sz="12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static</a:t>
            </a:r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main</a:t>
            </a:r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String</a:t>
            </a:r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[] 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args</a:t>
            </a:r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 {</a:t>
            </a:r>
            <a:endParaRPr lang="en-US" altLang="ko-KR" sz="12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sz="12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String</a:t>
            </a:r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[] </a:t>
            </a:r>
            <a:r>
              <a:rPr lang="en-US" altLang="ko-KR" sz="12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strings</a:t>
            </a:r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 { </a:t>
            </a:r>
            <a:r>
              <a:rPr lang="en-US" altLang="ko-KR" sz="12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"jute"</a:t>
            </a:r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2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"hemp"</a:t>
            </a:r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2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"nylon"</a:t>
            </a:r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};</a:t>
            </a:r>
            <a:endParaRPr lang="en-US" altLang="ko-KR" sz="12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sz="1200" b="0" dirty="0" err="1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UnaryOperator</a:t>
            </a:r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String</a:t>
            </a:r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sameString</a:t>
            </a:r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identityFunction</a:t>
            </a:r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();</a:t>
            </a:r>
            <a:endParaRPr lang="en-US" altLang="ko-KR" sz="12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endParaRPr lang="en-US" altLang="ko-KR" sz="12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sz="12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for</a:t>
            </a:r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(</a:t>
            </a:r>
            <a:r>
              <a:rPr lang="en-US" altLang="ko-KR" sz="12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String</a:t>
            </a:r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</a:t>
            </a:r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strings)</a:t>
            </a:r>
            <a:endParaRPr lang="en-US" altLang="ko-KR" sz="12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System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out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println</a:t>
            </a:r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sameString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apply</a:t>
            </a:r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(s));</a:t>
            </a:r>
            <a:endParaRPr lang="en-US" altLang="ko-KR" sz="12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endParaRPr lang="en-US" altLang="ko-KR" sz="12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sz="12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Number</a:t>
            </a:r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[] </a:t>
            </a:r>
            <a:r>
              <a:rPr lang="en-US" altLang="ko-KR" sz="12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numbers</a:t>
            </a:r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 { </a:t>
            </a:r>
            <a:r>
              <a:rPr lang="en-US" altLang="ko-KR" sz="1200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</a:t>
            </a:r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200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2.0</a:t>
            </a:r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200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3L</a:t>
            </a:r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};</a:t>
            </a:r>
            <a:endParaRPr lang="en-US" altLang="ko-KR" sz="12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sz="1200" b="0" dirty="0" err="1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UnaryOperator</a:t>
            </a:r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Number</a:t>
            </a:r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sameNumber</a:t>
            </a:r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identityFunction</a:t>
            </a:r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();</a:t>
            </a:r>
            <a:endParaRPr lang="en-US" altLang="ko-KR" sz="12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endParaRPr lang="en-US" altLang="ko-KR" sz="12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sz="12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for</a:t>
            </a:r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(</a:t>
            </a:r>
            <a:r>
              <a:rPr lang="en-US" altLang="ko-KR" sz="12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Number</a:t>
            </a:r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</a:t>
            </a:r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numbers)</a:t>
            </a:r>
            <a:endParaRPr lang="en-US" altLang="ko-KR" sz="12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System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out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println</a:t>
            </a:r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sameNumber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apply</a:t>
            </a:r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(n));</a:t>
            </a:r>
            <a:endParaRPr lang="en-US" altLang="ko-KR" sz="12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</a:t>
            </a:r>
            <a:endParaRPr lang="en-US" altLang="ko-KR" sz="12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44AB19-F77D-22EE-F9EC-8C92FBF89AA5}"/>
              </a:ext>
            </a:extLst>
          </p:cNvPr>
          <p:cNvSpPr txBox="1"/>
          <p:nvPr/>
        </p:nvSpPr>
        <p:spPr>
          <a:xfrm>
            <a:off x="0" y="1347578"/>
            <a:ext cx="10062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다음 예시는 </a:t>
            </a:r>
            <a:r>
              <a:rPr lang="ko-KR" altLang="en-US" dirty="0" err="1"/>
              <a:t>항등함수</a:t>
            </a:r>
            <a:r>
              <a:rPr lang="ko-KR" altLang="en-US" dirty="0"/>
              <a:t> 객체를 하나만 사용하기 위해  제네릭 </a:t>
            </a:r>
            <a:r>
              <a:rPr lang="ko-KR" altLang="en-US" dirty="0" err="1"/>
              <a:t>싱글턴</a:t>
            </a:r>
            <a:r>
              <a:rPr lang="ko-KR" altLang="en-US" dirty="0"/>
              <a:t> 팩토리 메서드를 사용한다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원래라면 타입별로 하나씩 </a:t>
            </a:r>
            <a:r>
              <a:rPr lang="ko-KR" altLang="en-US" dirty="0" err="1"/>
              <a:t>만들었어야</a:t>
            </a:r>
            <a:r>
              <a:rPr lang="ko-KR" altLang="en-US" dirty="0"/>
              <a:t> 하겠지만</a:t>
            </a:r>
            <a:r>
              <a:rPr lang="en-US" altLang="ko-KR" dirty="0"/>
              <a:t>, </a:t>
            </a:r>
            <a:r>
              <a:rPr lang="ko-KR" altLang="en-US" dirty="0"/>
              <a:t>타입 소거 덕분에 </a:t>
            </a:r>
            <a:r>
              <a:rPr lang="ko-KR" altLang="en-US" dirty="0" err="1"/>
              <a:t>항등함수를</a:t>
            </a:r>
            <a:r>
              <a:rPr lang="ko-KR" altLang="en-US" dirty="0"/>
              <a:t> 하나만 만들면 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5612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24F486E-54F4-404F-83B6-9BFBEFE979B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69B6332-F6E3-4FE2-810C-2C589EE7937C}"/>
              </a:ext>
            </a:extLst>
          </p:cNvPr>
          <p:cNvGrpSpPr/>
          <p:nvPr/>
        </p:nvGrpSpPr>
        <p:grpSpPr>
          <a:xfrm>
            <a:off x="2095176" y="2345306"/>
            <a:ext cx="8001646" cy="1545359"/>
            <a:chOff x="4470895" y="2611120"/>
            <a:chExt cx="3180080" cy="154535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15125F2-1B27-4E65-90FD-15228A57767D}"/>
                </a:ext>
              </a:extLst>
            </p:cNvPr>
            <p:cNvSpPr txBox="1"/>
            <p:nvPr/>
          </p:nvSpPr>
          <p:spPr>
            <a:xfrm>
              <a:off x="5528300" y="2611120"/>
              <a:ext cx="113540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bg1"/>
                  </a:solidFill>
                  <a:latin typeface="+mj-lt"/>
                </a:rPr>
                <a:t>Item 31</a:t>
              </a:r>
              <a:endParaRPr lang="ko-KR" altLang="en-US" sz="60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9A343EF-2245-4D93-8317-E326C9E822D9}"/>
                </a:ext>
              </a:extLst>
            </p:cNvPr>
            <p:cNvSpPr txBox="1"/>
            <p:nvPr/>
          </p:nvSpPr>
          <p:spPr>
            <a:xfrm>
              <a:off x="4470895" y="3694814"/>
              <a:ext cx="31800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한정적 와일드카드를 사용해 </a:t>
              </a:r>
              <a:r>
                <a:rPr lang="en-US" altLang="ko-KR" sz="2400" dirty="0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API </a:t>
              </a:r>
              <a:r>
                <a:rPr lang="ko-KR" altLang="en-US" sz="2400" dirty="0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유연성을 높이라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6246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D2CC2F55-55D1-4701-9A7E-0CC41EF6B5BB}"/>
              </a:ext>
            </a:extLst>
          </p:cNvPr>
          <p:cNvGrpSpPr/>
          <p:nvPr/>
        </p:nvGrpSpPr>
        <p:grpSpPr>
          <a:xfrm>
            <a:off x="181897" y="1489018"/>
            <a:ext cx="11828206" cy="4641071"/>
            <a:chOff x="1584226" y="2010598"/>
            <a:chExt cx="9125148" cy="317009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B9DD503-8FF2-47B9-BAF1-53A616869C9E}"/>
                </a:ext>
              </a:extLst>
            </p:cNvPr>
            <p:cNvSpPr txBox="1"/>
            <p:nvPr/>
          </p:nvSpPr>
          <p:spPr>
            <a:xfrm>
              <a:off x="1584226" y="2010598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accent3"/>
                  </a:solidFill>
                </a:rPr>
                <a:t> 「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380F3C-C948-4A36-B227-66125454CD3F}"/>
                </a:ext>
              </a:extLst>
            </p:cNvPr>
            <p:cNvSpPr txBox="1"/>
            <p:nvPr/>
          </p:nvSpPr>
          <p:spPr>
            <a:xfrm>
              <a:off x="9410621" y="2964705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accent3"/>
                  </a:solidFill>
                </a:rPr>
                <a:t>」 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EEC8118-CE15-48B3-A58E-911AF86F634F}"/>
              </a:ext>
            </a:extLst>
          </p:cNvPr>
          <p:cNvSpPr txBox="1"/>
          <p:nvPr/>
        </p:nvSpPr>
        <p:spPr>
          <a:xfrm>
            <a:off x="1189722" y="2052503"/>
            <a:ext cx="97515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제네릭 타입은 </a:t>
            </a:r>
            <a:r>
              <a:rPr lang="ko-KR" altLang="en-US" sz="2400" dirty="0" err="1"/>
              <a:t>불공변</a:t>
            </a:r>
            <a:r>
              <a:rPr lang="ko-KR" altLang="en-US" sz="2400" dirty="0"/>
              <a:t> 하므로</a:t>
            </a:r>
            <a:r>
              <a:rPr lang="en-US" altLang="ko-KR" sz="2400" dirty="0"/>
              <a:t>, </a:t>
            </a:r>
            <a:r>
              <a:rPr lang="ko-KR" altLang="en-US" sz="2400" dirty="0"/>
              <a:t>하위</a:t>
            </a:r>
            <a:r>
              <a:rPr lang="en-US" altLang="ko-KR" sz="2400" dirty="0"/>
              <a:t>/</a:t>
            </a:r>
            <a:r>
              <a:rPr lang="ko-KR" altLang="en-US" sz="2400" dirty="0"/>
              <a:t>상위 타입을 받을 수 없게 된다</a:t>
            </a:r>
            <a:endParaRPr lang="en-US" altLang="ko-KR" sz="2400" dirty="0"/>
          </a:p>
          <a:p>
            <a:pPr algn="ctr"/>
            <a:r>
              <a:rPr lang="ko-KR" altLang="en-US" sz="2400" dirty="0"/>
              <a:t>이를 해결하기 위해 한정적 와일드카드 타입을 사용할 수 있다</a:t>
            </a:r>
            <a:endParaRPr lang="en-US" altLang="ko-KR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9EF93C-A6D2-BA07-1988-75CEB8BADBB0}"/>
              </a:ext>
            </a:extLst>
          </p:cNvPr>
          <p:cNvSpPr txBox="1"/>
          <p:nvPr/>
        </p:nvSpPr>
        <p:spPr>
          <a:xfrm>
            <a:off x="1611831" y="3197178"/>
            <a:ext cx="93294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&lt;E&gt; -&gt; &lt;? extends E&gt; </a:t>
            </a:r>
            <a:r>
              <a:rPr lang="ko-KR" altLang="en-US" sz="2000" dirty="0"/>
              <a:t>또는 </a:t>
            </a:r>
            <a:r>
              <a:rPr lang="en-US" altLang="ko-KR" sz="2000" dirty="0"/>
              <a:t>&lt;E&gt; -&gt; &lt;? super E&gt;</a:t>
            </a:r>
            <a:r>
              <a:rPr lang="ko-KR" altLang="en-US" sz="2000" dirty="0"/>
              <a:t>로 하위</a:t>
            </a:r>
            <a:r>
              <a:rPr lang="en-US" altLang="ko-KR" sz="2000" dirty="0"/>
              <a:t>/</a:t>
            </a:r>
            <a:r>
              <a:rPr lang="ko-KR" altLang="en-US" sz="2000" dirty="0"/>
              <a:t>상위 타입을 받을 수 있다</a:t>
            </a:r>
            <a:r>
              <a:rPr lang="en-US" altLang="ko-KR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PECS </a:t>
            </a:r>
            <a:r>
              <a:rPr lang="ko-KR" altLang="en-US" sz="2000" dirty="0"/>
              <a:t>규칙을 따른다</a:t>
            </a:r>
            <a:endParaRPr lang="en-US" altLang="ko-K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생산자</a:t>
            </a:r>
            <a:r>
              <a:rPr lang="en-US" altLang="ko-KR" sz="2000" dirty="0"/>
              <a:t>(producer)</a:t>
            </a:r>
            <a:r>
              <a:rPr lang="ko-KR" altLang="en-US" sz="2000" dirty="0"/>
              <a:t>의 경우에는 </a:t>
            </a:r>
            <a:r>
              <a:rPr lang="en-US" altLang="ko-KR" sz="2000" dirty="0"/>
              <a:t>extends </a:t>
            </a:r>
            <a:r>
              <a:rPr lang="ko-KR" altLang="en-US" sz="2000" dirty="0"/>
              <a:t>사용</a:t>
            </a:r>
            <a:endParaRPr lang="en-US" altLang="ko-K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소비자</a:t>
            </a:r>
            <a:r>
              <a:rPr lang="en-US" altLang="ko-KR" sz="2000" dirty="0"/>
              <a:t>(consumer)</a:t>
            </a:r>
            <a:r>
              <a:rPr lang="ko-KR" altLang="en-US" sz="2000" dirty="0"/>
              <a:t>의 경우에는 </a:t>
            </a:r>
            <a:r>
              <a:rPr lang="en-US" altLang="ko-KR" sz="2000" dirty="0"/>
              <a:t>super </a:t>
            </a:r>
            <a:r>
              <a:rPr lang="ko-KR" altLang="en-US" sz="2000" dirty="0"/>
              <a:t>사용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802499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259F21-DBA3-4B67-9EE4-E6A80294CEE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5426FD-9E53-4BA7-B412-C0DB94C82813}"/>
              </a:ext>
            </a:extLst>
          </p:cNvPr>
          <p:cNvSpPr txBox="1"/>
          <p:nvPr/>
        </p:nvSpPr>
        <p:spPr>
          <a:xfrm>
            <a:off x="821912" y="0"/>
            <a:ext cx="103002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800" b="1" dirty="0">
                <a:solidFill>
                  <a:schemeClr val="bg1"/>
                </a:solidFill>
                <a:latin typeface="+mj-lt"/>
              </a:rPr>
              <a:t>변경 후    </a:t>
            </a:r>
            <a:r>
              <a:rPr lang="ko-KR" altLang="en-US" sz="8800" b="1" dirty="0">
                <a:latin typeface="+mj-lt"/>
              </a:rPr>
              <a:t>변경 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E23B53-257D-4A0A-8F43-2115983605C0}"/>
              </a:ext>
            </a:extLst>
          </p:cNvPr>
          <p:cNvSpPr txBox="1"/>
          <p:nvPr/>
        </p:nvSpPr>
        <p:spPr>
          <a:xfrm>
            <a:off x="6422258" y="3039498"/>
            <a:ext cx="54661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sz="16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sz="16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pushAll</a:t>
            </a:r>
            <a:r>
              <a:rPr lang="en-US" altLang="ko-KR" sz="16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Iterable</a:t>
            </a:r>
            <a:r>
              <a:rPr lang="en-US" altLang="ko-KR" sz="16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&lt;E&gt; 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src</a:t>
            </a:r>
            <a:r>
              <a:rPr lang="en-US" altLang="ko-KR" sz="16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 {</a:t>
            </a:r>
            <a:endParaRPr lang="en-US" altLang="ko-KR" sz="16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for</a:t>
            </a:r>
            <a:r>
              <a:rPr lang="en-US" altLang="ko-KR" sz="16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(</a:t>
            </a:r>
            <a:r>
              <a:rPr lang="en-US" altLang="ko-KR" sz="16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</a:t>
            </a:r>
            <a:r>
              <a:rPr lang="en-US" altLang="ko-KR" sz="16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</a:t>
            </a:r>
            <a:r>
              <a:rPr lang="en-US" altLang="ko-KR" sz="16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  <a:r>
              <a:rPr lang="en-US" altLang="ko-KR" sz="16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src</a:t>
            </a:r>
            <a:r>
              <a:rPr lang="en-US" altLang="ko-KR" sz="16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  <a:endParaRPr lang="en-US" altLang="ko-KR" sz="16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push</a:t>
            </a:r>
            <a:r>
              <a:rPr lang="en-US" altLang="ko-KR" sz="16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(e);</a:t>
            </a:r>
            <a:endParaRPr lang="en-US" altLang="ko-KR" sz="16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altLang="ko-KR" sz="1600" dirty="0">
              <a:solidFill>
                <a:srgbClr val="D4D4D4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sz="16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sz="16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popAll</a:t>
            </a:r>
            <a:r>
              <a:rPr lang="en-US" altLang="ko-KR" sz="16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Collection</a:t>
            </a:r>
            <a:r>
              <a:rPr lang="en-US" altLang="ko-KR" sz="16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&lt;E&gt; 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dst</a:t>
            </a:r>
            <a:r>
              <a:rPr lang="en-US" altLang="ko-KR" sz="16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 {</a:t>
            </a:r>
            <a:endParaRPr lang="en-US" altLang="ko-KR" sz="16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while</a:t>
            </a:r>
            <a:r>
              <a:rPr lang="en-US" altLang="ko-KR" sz="16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(!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isEmpty</a:t>
            </a:r>
            <a:r>
              <a:rPr lang="en-US" altLang="ko-KR" sz="16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())</a:t>
            </a:r>
            <a:endParaRPr lang="en-US" altLang="ko-KR" sz="16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dst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add</a:t>
            </a:r>
            <a:r>
              <a:rPr lang="en-US" altLang="ko-KR" sz="16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pop</a:t>
            </a:r>
            <a:r>
              <a:rPr lang="en-US" altLang="ko-KR" sz="16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());</a:t>
            </a:r>
            <a:endParaRPr lang="en-US" altLang="ko-KR" sz="16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</a:t>
            </a:r>
            <a:endParaRPr lang="en-US" altLang="ko-KR" sz="16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2CBB86-74FD-CF63-F799-515EA441C19A}"/>
              </a:ext>
            </a:extLst>
          </p:cNvPr>
          <p:cNvSpPr txBox="1"/>
          <p:nvPr/>
        </p:nvSpPr>
        <p:spPr>
          <a:xfrm>
            <a:off x="409934" y="3039498"/>
            <a:ext cx="54661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sz="16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sz="16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pushAll</a:t>
            </a:r>
            <a:r>
              <a:rPr lang="en-US" altLang="ko-KR" sz="16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Iterable</a:t>
            </a:r>
            <a:r>
              <a:rPr lang="en-US" altLang="ko-KR" sz="16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?</a:t>
            </a:r>
            <a:r>
              <a:rPr lang="en-US" altLang="ko-KR" sz="16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extends E&gt; 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src</a:t>
            </a:r>
            <a:r>
              <a:rPr lang="en-US" altLang="ko-KR" sz="16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 {</a:t>
            </a:r>
            <a:endParaRPr lang="en-US" altLang="ko-KR" sz="16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for</a:t>
            </a:r>
            <a:r>
              <a:rPr lang="en-US" altLang="ko-KR" sz="16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(</a:t>
            </a:r>
            <a:r>
              <a:rPr lang="en-US" altLang="ko-KR" sz="16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</a:t>
            </a:r>
            <a:r>
              <a:rPr lang="en-US" altLang="ko-KR" sz="16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</a:t>
            </a:r>
            <a:r>
              <a:rPr lang="en-US" altLang="ko-KR" sz="16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  <a:r>
              <a:rPr lang="en-US" altLang="ko-KR" sz="16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src</a:t>
            </a:r>
            <a:r>
              <a:rPr lang="en-US" altLang="ko-KR" sz="16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  <a:endParaRPr lang="en-US" altLang="ko-KR" sz="16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</a:t>
            </a:r>
            <a:r>
              <a:rPr lang="en-US" altLang="ko-KR" sz="16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push</a:t>
            </a:r>
            <a:r>
              <a:rPr lang="en-US" altLang="ko-KR" sz="16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(e);</a:t>
            </a:r>
            <a:endParaRPr lang="en-US" altLang="ko-KR" sz="16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altLang="ko-KR" sz="1600" dirty="0">
              <a:solidFill>
                <a:srgbClr val="D4D4D4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sz="16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sz="16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popAll</a:t>
            </a:r>
            <a:r>
              <a:rPr lang="en-US" altLang="ko-KR" sz="16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Collection</a:t>
            </a:r>
            <a:r>
              <a:rPr lang="en-US" altLang="ko-KR" sz="16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?</a:t>
            </a:r>
            <a:r>
              <a:rPr lang="en-US" altLang="ko-KR" sz="16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super</a:t>
            </a:r>
            <a:r>
              <a:rPr lang="en-US" altLang="ko-KR" sz="16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E&gt; 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dst</a:t>
            </a:r>
            <a:r>
              <a:rPr lang="en-US" altLang="ko-KR" sz="16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 {</a:t>
            </a:r>
            <a:endParaRPr lang="en-US" altLang="ko-KR" sz="16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while</a:t>
            </a:r>
            <a:r>
              <a:rPr lang="en-US" altLang="ko-KR" sz="16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(!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isEmpty</a:t>
            </a:r>
            <a:r>
              <a:rPr lang="en-US" altLang="ko-KR" sz="16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())</a:t>
            </a:r>
            <a:endParaRPr lang="en-US" altLang="ko-KR" sz="16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dst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add</a:t>
            </a:r>
            <a:r>
              <a:rPr lang="en-US" altLang="ko-KR" sz="16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pop</a:t>
            </a:r>
            <a:r>
              <a:rPr lang="en-US" altLang="ko-KR" sz="16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());</a:t>
            </a:r>
            <a:endParaRPr lang="en-US" altLang="ko-KR" sz="16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</a:t>
            </a:r>
            <a:endParaRPr lang="en-US" altLang="ko-KR" sz="16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850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24F486E-54F4-404F-83B6-9BFBEFE979B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69B6332-F6E3-4FE2-810C-2C589EE7937C}"/>
              </a:ext>
            </a:extLst>
          </p:cNvPr>
          <p:cNvGrpSpPr/>
          <p:nvPr/>
        </p:nvGrpSpPr>
        <p:grpSpPr>
          <a:xfrm>
            <a:off x="2095176" y="2345306"/>
            <a:ext cx="8001646" cy="1606914"/>
            <a:chOff x="4470895" y="2611120"/>
            <a:chExt cx="3180080" cy="160691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15125F2-1B27-4E65-90FD-15228A57767D}"/>
                </a:ext>
              </a:extLst>
            </p:cNvPr>
            <p:cNvSpPr txBox="1"/>
            <p:nvPr/>
          </p:nvSpPr>
          <p:spPr>
            <a:xfrm>
              <a:off x="5583458" y="2611120"/>
              <a:ext cx="102508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bg1"/>
                  </a:solidFill>
                  <a:latin typeface="+mj-lt"/>
                </a:rPr>
                <a:t>Item 32</a:t>
              </a:r>
              <a:endParaRPr lang="ko-KR" altLang="en-US" sz="60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9A343EF-2245-4D93-8317-E326C9E822D9}"/>
                </a:ext>
              </a:extLst>
            </p:cNvPr>
            <p:cNvSpPr txBox="1"/>
            <p:nvPr/>
          </p:nvSpPr>
          <p:spPr>
            <a:xfrm>
              <a:off x="4470895" y="3694814"/>
              <a:ext cx="3180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제네릭과 가변인수를 함께 쓸 때는 </a:t>
              </a:r>
              <a:r>
                <a:rPr lang="ko-KR" altLang="en-US" sz="2800" dirty="0" err="1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신중하라</a:t>
              </a:r>
              <a:endParaRPr lang="ko-KR" altLang="en-US" sz="2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3571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D2CC2F55-55D1-4701-9A7E-0CC41EF6B5BB}"/>
              </a:ext>
            </a:extLst>
          </p:cNvPr>
          <p:cNvGrpSpPr/>
          <p:nvPr/>
        </p:nvGrpSpPr>
        <p:grpSpPr>
          <a:xfrm>
            <a:off x="181897" y="1489018"/>
            <a:ext cx="11828206" cy="4641071"/>
            <a:chOff x="1584226" y="2010598"/>
            <a:chExt cx="9125148" cy="317009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B9DD503-8FF2-47B9-BAF1-53A616869C9E}"/>
                </a:ext>
              </a:extLst>
            </p:cNvPr>
            <p:cNvSpPr txBox="1"/>
            <p:nvPr/>
          </p:nvSpPr>
          <p:spPr>
            <a:xfrm>
              <a:off x="1584226" y="2010598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accent3"/>
                  </a:solidFill>
                </a:rPr>
                <a:t> 「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380F3C-C948-4A36-B227-66125454CD3F}"/>
                </a:ext>
              </a:extLst>
            </p:cNvPr>
            <p:cNvSpPr txBox="1"/>
            <p:nvPr/>
          </p:nvSpPr>
          <p:spPr>
            <a:xfrm>
              <a:off x="9410621" y="2964705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accent3"/>
                  </a:solidFill>
                </a:rPr>
                <a:t>」 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EEC8118-CE15-48B3-A58E-911AF86F634F}"/>
              </a:ext>
            </a:extLst>
          </p:cNvPr>
          <p:cNvSpPr txBox="1"/>
          <p:nvPr/>
        </p:nvSpPr>
        <p:spPr>
          <a:xfrm>
            <a:off x="1189722" y="2052503"/>
            <a:ext cx="9751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같은 버전에 추가된 기능이지만</a:t>
            </a:r>
            <a:r>
              <a:rPr lang="en-US" altLang="ko-KR" sz="2000" dirty="0"/>
              <a:t>, </a:t>
            </a:r>
            <a:r>
              <a:rPr lang="ko-KR" altLang="en-US" sz="2000" dirty="0"/>
              <a:t>제네릭과 가변인수는 같이 사용하면 문제가 생긴다</a:t>
            </a:r>
            <a:r>
              <a:rPr lang="en-US" altLang="ko-KR" sz="20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9EF93C-A6D2-BA07-1988-75CEB8BADBB0}"/>
              </a:ext>
            </a:extLst>
          </p:cNvPr>
          <p:cNvSpPr txBox="1"/>
          <p:nvPr/>
        </p:nvSpPr>
        <p:spPr>
          <a:xfrm>
            <a:off x="1611831" y="3197178"/>
            <a:ext cx="93294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가변인수는</a:t>
            </a:r>
            <a:r>
              <a:rPr lang="en-US" altLang="ko-KR" sz="2000" dirty="0"/>
              <a:t>, </a:t>
            </a:r>
            <a:r>
              <a:rPr lang="ko-KR" altLang="en-US" sz="2000" dirty="0"/>
              <a:t>실체화 불가 타입으로 매개변수를 선언하면 경고를 발생시킨다</a:t>
            </a:r>
            <a:endParaRPr lang="en-US" altLang="ko-K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컴파일과 런타임의 타입이 달라지면</a:t>
            </a:r>
            <a:r>
              <a:rPr lang="en-US" altLang="ko-KR" sz="2000" dirty="0"/>
              <a:t>, </a:t>
            </a:r>
            <a:r>
              <a:rPr lang="ko-KR" altLang="en-US" sz="2000" dirty="0"/>
              <a:t>변수가 다른 타입을 참조하는 </a:t>
            </a:r>
            <a:r>
              <a:rPr lang="ko-KR" altLang="en-US" sz="2000" dirty="0" err="1"/>
              <a:t>힙</a:t>
            </a:r>
            <a:r>
              <a:rPr lang="ko-KR" altLang="en-US" sz="2000" dirty="0"/>
              <a:t> 오염의 위험이 있기 때문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안전함을 확신하면 </a:t>
            </a:r>
            <a:r>
              <a:rPr lang="en-US" altLang="ko-KR" sz="2000" dirty="0"/>
              <a:t>@SafeVarargs </a:t>
            </a:r>
            <a:r>
              <a:rPr lang="ko-KR" altLang="en-US" sz="2000" dirty="0" err="1"/>
              <a:t>어노테이션으로</a:t>
            </a:r>
            <a:r>
              <a:rPr lang="ko-KR" altLang="en-US" sz="2000" dirty="0"/>
              <a:t> 경고 제거 가능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719494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1F70A0D-4BE1-4C6B-993F-2EACF31ED518}"/>
              </a:ext>
            </a:extLst>
          </p:cNvPr>
          <p:cNvSpPr/>
          <p:nvPr/>
        </p:nvSpPr>
        <p:spPr>
          <a:xfrm>
            <a:off x="0" y="2597498"/>
            <a:ext cx="12192000" cy="42605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D2091A-E6B6-4C61-92E5-B5FAF42A782A}"/>
              </a:ext>
            </a:extLst>
          </p:cNvPr>
          <p:cNvSpPr txBox="1"/>
          <p:nvPr/>
        </p:nvSpPr>
        <p:spPr>
          <a:xfrm>
            <a:off x="0" y="282324"/>
            <a:ext cx="10415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다음 예시는 가변인수와 제네릭을 </a:t>
            </a:r>
            <a:r>
              <a:rPr lang="ko-KR" altLang="en-US" sz="2400" dirty="0" err="1"/>
              <a:t>함꼐</a:t>
            </a:r>
            <a:r>
              <a:rPr lang="ko-KR" altLang="en-US" sz="2400" dirty="0"/>
              <a:t> 사용했을 때 발생할 수 있는 상황이다</a:t>
            </a:r>
            <a:endParaRPr lang="en-US" altLang="ko-KR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9574DC-5BEC-40BA-8B1E-45147E34334C}"/>
              </a:ext>
            </a:extLst>
          </p:cNvPr>
          <p:cNvSpPr txBox="1"/>
          <p:nvPr/>
        </p:nvSpPr>
        <p:spPr>
          <a:xfrm>
            <a:off x="135804" y="2955877"/>
            <a:ext cx="822532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static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dangerous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2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List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&lt;String&gt;...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stringLists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 {</a:t>
            </a:r>
            <a:endParaRPr lang="en-US" altLang="ko-KR" sz="2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sz="2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List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Integer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intList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List</a:t>
            </a:r>
            <a:r>
              <a:rPr lang="en-US" altLang="ko-KR" sz="20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2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of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2000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42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);</a:t>
            </a:r>
            <a:endParaRPr lang="en-US" altLang="ko-KR" sz="2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sz="2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Object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[] </a:t>
            </a:r>
            <a:r>
              <a:rPr lang="en-US" altLang="ko-KR" sz="2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objects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20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stringLists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;</a:t>
            </a:r>
            <a:endParaRPr lang="en-US" altLang="ko-KR" sz="2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endParaRPr lang="en-US" altLang="ko-KR" sz="2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objects[</a:t>
            </a:r>
            <a:r>
              <a:rPr lang="en-US" altLang="ko-KR" sz="2000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0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] = </a:t>
            </a:r>
            <a:r>
              <a:rPr lang="en-US" altLang="ko-KR" sz="20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intList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; </a:t>
            </a:r>
            <a:r>
              <a:rPr lang="en-US" altLang="ko-KR" sz="2000" b="0" dirty="0">
                <a:solidFill>
                  <a:srgbClr val="6A995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// Heap pollution</a:t>
            </a:r>
            <a:endParaRPr lang="en-US" altLang="ko-KR" sz="2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endParaRPr lang="en-US" altLang="ko-KR" sz="2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sz="2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String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20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stringLists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</a:t>
            </a:r>
            <a:r>
              <a:rPr lang="en-US" altLang="ko-KR" sz="2000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0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].</a:t>
            </a:r>
            <a:r>
              <a:rPr lang="en-US" altLang="ko-KR" sz="20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get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2000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0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); </a:t>
            </a:r>
            <a:r>
              <a:rPr lang="en-US" altLang="ko-KR" sz="2000" b="0" dirty="0">
                <a:solidFill>
                  <a:srgbClr val="6A995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// </a:t>
            </a:r>
            <a:r>
              <a:rPr lang="en-US" altLang="ko-KR" sz="2000" b="0" dirty="0" err="1">
                <a:solidFill>
                  <a:srgbClr val="6A995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ClassCastException</a:t>
            </a:r>
            <a:endParaRPr lang="en-US" altLang="ko-KR" sz="2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</a:t>
            </a:r>
            <a:endParaRPr lang="en-US" altLang="ko-KR" sz="2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44AB19-F77D-22EE-F9EC-8C92FBF89AA5}"/>
              </a:ext>
            </a:extLst>
          </p:cNvPr>
          <p:cNvSpPr txBox="1"/>
          <p:nvPr/>
        </p:nvSpPr>
        <p:spPr>
          <a:xfrm>
            <a:off x="0" y="1347578"/>
            <a:ext cx="9848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배열과 리스트를 </a:t>
            </a:r>
            <a:r>
              <a:rPr lang="ko-KR" altLang="en-US" dirty="0" err="1"/>
              <a:t>함꼐</a:t>
            </a:r>
            <a:r>
              <a:rPr lang="ko-KR" altLang="en-US" dirty="0"/>
              <a:t> 사용했을 때 </a:t>
            </a:r>
            <a:r>
              <a:rPr lang="ko-KR" altLang="en-US" dirty="0" err="1"/>
              <a:t>처럼</a:t>
            </a:r>
            <a:r>
              <a:rPr lang="en-US" altLang="ko-KR" dirty="0"/>
              <a:t>, String </a:t>
            </a:r>
            <a:r>
              <a:rPr lang="ko-KR" altLang="en-US" dirty="0"/>
              <a:t>자리에 </a:t>
            </a:r>
            <a:r>
              <a:rPr lang="en-US" altLang="ko-KR" dirty="0"/>
              <a:t>List&lt;Integer&gt;</a:t>
            </a:r>
            <a:r>
              <a:rPr lang="ko-KR" altLang="en-US" dirty="0"/>
              <a:t>가 들어가는 모습을 볼 수 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201664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D2CC2F55-55D1-4701-9A7E-0CC41EF6B5BB}"/>
              </a:ext>
            </a:extLst>
          </p:cNvPr>
          <p:cNvGrpSpPr/>
          <p:nvPr/>
        </p:nvGrpSpPr>
        <p:grpSpPr>
          <a:xfrm>
            <a:off x="181897" y="1489018"/>
            <a:ext cx="11828206" cy="4040925"/>
            <a:chOff x="1584226" y="2010598"/>
            <a:chExt cx="9125148" cy="317009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B9DD503-8FF2-47B9-BAF1-53A616869C9E}"/>
                </a:ext>
              </a:extLst>
            </p:cNvPr>
            <p:cNvSpPr txBox="1"/>
            <p:nvPr/>
          </p:nvSpPr>
          <p:spPr>
            <a:xfrm>
              <a:off x="1584226" y="2010598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accent3"/>
                  </a:solidFill>
                </a:rPr>
                <a:t> 「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380F3C-C948-4A36-B227-66125454CD3F}"/>
                </a:ext>
              </a:extLst>
            </p:cNvPr>
            <p:cNvSpPr txBox="1"/>
            <p:nvPr/>
          </p:nvSpPr>
          <p:spPr>
            <a:xfrm>
              <a:off x="9410621" y="2964705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accent3"/>
                  </a:solidFill>
                </a:rPr>
                <a:t>」 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EEC8118-CE15-48B3-A58E-911AF86F634F}"/>
              </a:ext>
            </a:extLst>
          </p:cNvPr>
          <p:cNvSpPr txBox="1"/>
          <p:nvPr/>
        </p:nvSpPr>
        <p:spPr>
          <a:xfrm>
            <a:off x="1189722" y="2052503"/>
            <a:ext cx="9751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경고만 하는 이유는</a:t>
            </a:r>
            <a:r>
              <a:rPr lang="en-US" altLang="ko-KR" sz="2400" dirty="0"/>
              <a:t>, </a:t>
            </a:r>
            <a:r>
              <a:rPr lang="ko-KR" altLang="en-US" sz="2400" dirty="0"/>
              <a:t>실무에서 유용하게 사용할 수 있기 때문이다</a:t>
            </a:r>
            <a:endParaRPr lang="en-US" altLang="ko-KR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9EF93C-A6D2-BA07-1988-75CEB8BADBB0}"/>
              </a:ext>
            </a:extLst>
          </p:cNvPr>
          <p:cNvSpPr txBox="1"/>
          <p:nvPr/>
        </p:nvSpPr>
        <p:spPr>
          <a:xfrm>
            <a:off x="1611831" y="3136218"/>
            <a:ext cx="9329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err="1"/>
              <a:t>Arrays.asList</a:t>
            </a:r>
            <a:r>
              <a:rPr lang="en-US" altLang="ko-KR" dirty="0"/>
              <a:t>(T... a), </a:t>
            </a:r>
            <a:r>
              <a:rPr lang="en-US" altLang="ko-KR" dirty="0" err="1"/>
              <a:t>Collections.addAll</a:t>
            </a:r>
            <a:r>
              <a:rPr lang="en-US" altLang="ko-KR" dirty="0"/>
              <a:t>(Collection&lt;? super T&gt; c, T... elements), </a:t>
            </a:r>
            <a:r>
              <a:rPr lang="en-US" altLang="ko-KR" dirty="0" err="1"/>
              <a:t>EnumSet.of</a:t>
            </a:r>
            <a:r>
              <a:rPr lang="en-US" altLang="ko-KR" dirty="0"/>
              <a:t>(E first, E... rest) </a:t>
            </a:r>
            <a:r>
              <a:rPr lang="ko-KR" altLang="en-US" dirty="0"/>
              <a:t>같은 것들처럼 자바에서 지원하기도 한다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안전함을 확신하면 </a:t>
            </a:r>
            <a:r>
              <a:rPr lang="en-US" altLang="ko-KR" dirty="0"/>
              <a:t>@SafeVarargs </a:t>
            </a:r>
            <a:r>
              <a:rPr lang="ko-KR" altLang="en-US" dirty="0" err="1"/>
              <a:t>어노테이션으로</a:t>
            </a:r>
            <a:r>
              <a:rPr lang="ko-KR" altLang="en-US" dirty="0"/>
              <a:t> 경고를 제거해도 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8751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24F486E-54F4-404F-83B6-9BFBEFE979B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69B6332-F6E3-4FE2-810C-2C589EE7937C}"/>
              </a:ext>
            </a:extLst>
          </p:cNvPr>
          <p:cNvGrpSpPr/>
          <p:nvPr/>
        </p:nvGrpSpPr>
        <p:grpSpPr>
          <a:xfrm>
            <a:off x="2095176" y="2345306"/>
            <a:ext cx="8001646" cy="1730025"/>
            <a:chOff x="4470895" y="2611120"/>
            <a:chExt cx="3180080" cy="173002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15125F2-1B27-4E65-90FD-15228A57767D}"/>
                </a:ext>
              </a:extLst>
            </p:cNvPr>
            <p:cNvSpPr txBox="1"/>
            <p:nvPr/>
          </p:nvSpPr>
          <p:spPr>
            <a:xfrm>
              <a:off x="5528300" y="2611120"/>
              <a:ext cx="113540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bg1"/>
                  </a:solidFill>
                  <a:latin typeface="+mj-lt"/>
                </a:rPr>
                <a:t>Item 33</a:t>
              </a:r>
              <a:endParaRPr lang="ko-KR" altLang="en-US" sz="60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9A343EF-2245-4D93-8317-E326C9E822D9}"/>
                </a:ext>
              </a:extLst>
            </p:cNvPr>
            <p:cNvSpPr txBox="1"/>
            <p:nvPr/>
          </p:nvSpPr>
          <p:spPr>
            <a:xfrm>
              <a:off x="4470895" y="3694814"/>
              <a:ext cx="31800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dirty="0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타입 안전 이종 컨테이너를 고려하라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1762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24F486E-54F4-404F-83B6-9BFBEFE979B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69B6332-F6E3-4FE2-810C-2C589EE7937C}"/>
              </a:ext>
            </a:extLst>
          </p:cNvPr>
          <p:cNvGrpSpPr/>
          <p:nvPr/>
        </p:nvGrpSpPr>
        <p:grpSpPr>
          <a:xfrm>
            <a:off x="2095176" y="2345306"/>
            <a:ext cx="8001646" cy="1853135"/>
            <a:chOff x="4470895" y="2611120"/>
            <a:chExt cx="3180080" cy="185313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15125F2-1B27-4E65-90FD-15228A57767D}"/>
                </a:ext>
              </a:extLst>
            </p:cNvPr>
            <p:cNvSpPr txBox="1"/>
            <p:nvPr/>
          </p:nvSpPr>
          <p:spPr>
            <a:xfrm>
              <a:off x="5528300" y="2611120"/>
              <a:ext cx="113540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bg1"/>
                  </a:solidFill>
                  <a:latin typeface="+mj-lt"/>
                </a:rPr>
                <a:t>Item 26</a:t>
              </a:r>
              <a:endParaRPr lang="ko-KR" altLang="en-US" sz="60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9A343EF-2245-4D93-8317-E326C9E822D9}"/>
                </a:ext>
              </a:extLst>
            </p:cNvPr>
            <p:cNvSpPr txBox="1"/>
            <p:nvPr/>
          </p:nvSpPr>
          <p:spPr>
            <a:xfrm>
              <a:off x="4470895" y="3694814"/>
              <a:ext cx="31800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raw </a:t>
              </a:r>
              <a:r>
                <a:rPr lang="ko-KR" altLang="en-US" sz="4400" dirty="0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타입은 사용하지 마라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2717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D2CC2F55-55D1-4701-9A7E-0CC41EF6B5BB}"/>
              </a:ext>
            </a:extLst>
          </p:cNvPr>
          <p:cNvGrpSpPr/>
          <p:nvPr/>
        </p:nvGrpSpPr>
        <p:grpSpPr>
          <a:xfrm>
            <a:off x="181897" y="1489018"/>
            <a:ext cx="11828206" cy="4641071"/>
            <a:chOff x="1584226" y="2010598"/>
            <a:chExt cx="9125148" cy="317009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B9DD503-8FF2-47B9-BAF1-53A616869C9E}"/>
                </a:ext>
              </a:extLst>
            </p:cNvPr>
            <p:cNvSpPr txBox="1"/>
            <p:nvPr/>
          </p:nvSpPr>
          <p:spPr>
            <a:xfrm>
              <a:off x="1584226" y="2010598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accent3"/>
                  </a:solidFill>
                </a:rPr>
                <a:t> 「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380F3C-C948-4A36-B227-66125454CD3F}"/>
                </a:ext>
              </a:extLst>
            </p:cNvPr>
            <p:cNvSpPr txBox="1"/>
            <p:nvPr/>
          </p:nvSpPr>
          <p:spPr>
            <a:xfrm>
              <a:off x="9410621" y="2964705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accent3"/>
                  </a:solidFill>
                </a:rPr>
                <a:t>」 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EEC8118-CE15-48B3-A58E-911AF86F634F}"/>
              </a:ext>
            </a:extLst>
          </p:cNvPr>
          <p:cNvSpPr txBox="1"/>
          <p:nvPr/>
        </p:nvSpPr>
        <p:spPr>
          <a:xfrm>
            <a:off x="1189722" y="2052503"/>
            <a:ext cx="9751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하나의 컨테이너에서는 매개변수화 할 수 있는 타입의 개수가 정해진다</a:t>
            </a:r>
            <a:r>
              <a:rPr lang="en-US" altLang="ko-KR" sz="20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9EF93C-A6D2-BA07-1988-75CEB8BADBB0}"/>
              </a:ext>
            </a:extLst>
          </p:cNvPr>
          <p:cNvSpPr txBox="1"/>
          <p:nvPr/>
        </p:nvSpPr>
        <p:spPr>
          <a:xfrm>
            <a:off x="1611831" y="3016098"/>
            <a:ext cx="93294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제네릭은 담긴 원소가 아닌 컨테이너 자체를 매개변수화 하기 때문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여러 타입을 넣고 싶으면</a:t>
            </a:r>
            <a:r>
              <a:rPr lang="en-US" altLang="ko-KR" sz="2000" dirty="0"/>
              <a:t>, </a:t>
            </a:r>
            <a:r>
              <a:rPr lang="ko-KR" altLang="en-US" sz="2000" dirty="0"/>
              <a:t>컨테이너가 아닌 키를 매개변수화 한 뒤</a:t>
            </a:r>
            <a:r>
              <a:rPr lang="en-US" altLang="ko-KR" sz="2000" dirty="0"/>
              <a:t>, </a:t>
            </a:r>
            <a:r>
              <a:rPr lang="ko-KR" altLang="en-US" sz="2000" dirty="0"/>
              <a:t>이 키를 전달하도록 설계하면 된다</a:t>
            </a:r>
            <a:endParaRPr lang="en-US" altLang="ko-K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이를</a:t>
            </a:r>
            <a:r>
              <a:rPr lang="en-US" altLang="ko-KR" sz="2000" dirty="0"/>
              <a:t> </a:t>
            </a:r>
            <a:r>
              <a:rPr lang="ko-KR" altLang="en-US" sz="2000" dirty="0"/>
              <a:t>타입 안전 이종 컨테이너 패턴이라 한다</a:t>
            </a:r>
            <a:r>
              <a:rPr lang="en-US" altLang="ko-KR" sz="2000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보통</a:t>
            </a:r>
            <a:r>
              <a:rPr lang="en-US" altLang="ko-KR" sz="2000" dirty="0"/>
              <a:t>, Class</a:t>
            </a:r>
            <a:r>
              <a:rPr lang="ko-KR" altLang="en-US" sz="2000" dirty="0"/>
              <a:t>를 키로 사용하며</a:t>
            </a:r>
            <a:r>
              <a:rPr lang="en-US" altLang="ko-KR" sz="2000" dirty="0"/>
              <a:t>, </a:t>
            </a:r>
            <a:r>
              <a:rPr lang="ko-KR" altLang="en-US" sz="2000" dirty="0"/>
              <a:t>이를 타입 토큰이라 한다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17535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1F70A0D-4BE1-4C6B-993F-2EACF31ED518}"/>
              </a:ext>
            </a:extLst>
          </p:cNvPr>
          <p:cNvSpPr/>
          <p:nvPr/>
        </p:nvSpPr>
        <p:spPr>
          <a:xfrm>
            <a:off x="0" y="2597498"/>
            <a:ext cx="12192000" cy="42605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D2091A-E6B6-4C61-92E5-B5FAF42A782A}"/>
              </a:ext>
            </a:extLst>
          </p:cNvPr>
          <p:cNvSpPr txBox="1"/>
          <p:nvPr/>
        </p:nvSpPr>
        <p:spPr>
          <a:xfrm>
            <a:off x="0" y="282324"/>
            <a:ext cx="10660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다음 예시는 </a:t>
            </a:r>
            <a:r>
              <a:rPr lang="en-US" altLang="ko-KR" sz="2400" dirty="0"/>
              <a:t>Class</a:t>
            </a:r>
            <a:r>
              <a:rPr lang="ko-KR" altLang="en-US" sz="2400" dirty="0"/>
              <a:t>를 키로 주고받으며 그에 해당하는 객체를 전달하는</a:t>
            </a:r>
            <a:r>
              <a:rPr lang="en-US" altLang="ko-KR" sz="2400" dirty="0"/>
              <a:t> </a:t>
            </a:r>
            <a:r>
              <a:rPr lang="ko-KR" altLang="en-US" sz="2400" dirty="0"/>
              <a:t>클래스다</a:t>
            </a:r>
            <a:endParaRPr lang="en-US" altLang="ko-KR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9574DC-5BEC-40BA-8B1E-45147E34334C}"/>
              </a:ext>
            </a:extLst>
          </p:cNvPr>
          <p:cNvSpPr txBox="1"/>
          <p:nvPr/>
        </p:nvSpPr>
        <p:spPr>
          <a:xfrm>
            <a:off x="135804" y="2955877"/>
            <a:ext cx="8648521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class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Favorites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{</a:t>
            </a:r>
            <a:endParaRPr lang="en-US" altLang="ko-KR" sz="2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sz="2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private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Map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Class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?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&gt;, </a:t>
            </a:r>
            <a:r>
              <a:rPr lang="en-US" altLang="ko-KR" sz="2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Object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 </a:t>
            </a:r>
            <a:r>
              <a:rPr lang="en-US" altLang="ko-KR" sz="2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favorites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20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HashMap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&lt;&gt;();</a:t>
            </a:r>
            <a:endParaRPr lang="en-US" altLang="ko-KR" sz="2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br>
              <a:rPr lang="en-US" altLang="ko-KR" sz="20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sz="2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&lt;</a:t>
            </a:r>
            <a:r>
              <a:rPr lang="en-US" altLang="ko-KR" sz="2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 </a:t>
            </a:r>
            <a:r>
              <a:rPr lang="en-US" altLang="ko-KR" sz="2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putFavorite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2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Class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 </a:t>
            </a:r>
            <a:r>
              <a:rPr lang="en-US" altLang="ko-KR" sz="2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type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2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instance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 {</a:t>
            </a:r>
            <a:endParaRPr lang="en-US" altLang="ko-KR" sz="2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favorites</a:t>
            </a:r>
            <a:r>
              <a:rPr lang="en-US" altLang="ko-KR" sz="20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2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put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Objects</a:t>
            </a:r>
            <a:r>
              <a:rPr lang="en-US" altLang="ko-KR" sz="20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2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requireNonNull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(type), instance);</a:t>
            </a:r>
            <a:endParaRPr lang="en-US" altLang="ko-KR" sz="2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}</a:t>
            </a:r>
            <a:endParaRPr lang="en-US" altLang="ko-KR" sz="2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br>
              <a:rPr lang="en-US" altLang="ko-KR" sz="20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sz="2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&lt;</a:t>
            </a:r>
            <a:r>
              <a:rPr lang="en-US" altLang="ko-KR" sz="2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 </a:t>
            </a:r>
            <a:r>
              <a:rPr lang="en-US" altLang="ko-KR" sz="2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getFavorite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2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Class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 </a:t>
            </a:r>
            <a:r>
              <a:rPr lang="en-US" altLang="ko-KR" sz="2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type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 {</a:t>
            </a:r>
            <a:endParaRPr lang="en-US" altLang="ko-KR" sz="2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20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return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type</a:t>
            </a:r>
            <a:r>
              <a:rPr lang="en-US" altLang="ko-KR" sz="20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2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cast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favorites</a:t>
            </a:r>
            <a:r>
              <a:rPr lang="en-US" altLang="ko-KR" sz="20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2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get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(type));</a:t>
            </a:r>
            <a:endParaRPr lang="en-US" altLang="ko-KR" sz="2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}</a:t>
            </a:r>
            <a:endParaRPr lang="en-US" altLang="ko-KR" sz="2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</a:t>
            </a:r>
            <a:endParaRPr lang="en-US" altLang="ko-KR" sz="2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44AB19-F77D-22EE-F9EC-8C92FBF89AA5}"/>
              </a:ext>
            </a:extLst>
          </p:cNvPr>
          <p:cNvSpPr txBox="1"/>
          <p:nvPr/>
        </p:nvSpPr>
        <p:spPr>
          <a:xfrm>
            <a:off x="0" y="1347578"/>
            <a:ext cx="7566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Class</a:t>
            </a:r>
            <a:r>
              <a:rPr lang="ko-KR" altLang="en-US" dirty="0"/>
              <a:t>를 </a:t>
            </a:r>
            <a:r>
              <a:rPr lang="en-US" altLang="ko-KR" dirty="0"/>
              <a:t>key</a:t>
            </a:r>
            <a:r>
              <a:rPr lang="ko-KR" altLang="en-US" dirty="0"/>
              <a:t>로</a:t>
            </a:r>
            <a:r>
              <a:rPr lang="en-US" altLang="ko-KR" dirty="0"/>
              <a:t>, Object</a:t>
            </a:r>
            <a:r>
              <a:rPr lang="ko-KR" altLang="en-US" dirty="0"/>
              <a:t>를 </a:t>
            </a:r>
            <a:r>
              <a:rPr lang="en-US" altLang="ko-KR" dirty="0"/>
              <a:t>value</a:t>
            </a:r>
            <a:r>
              <a:rPr lang="ko-KR" altLang="en-US" dirty="0"/>
              <a:t>로 가지고 있으며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put</a:t>
            </a:r>
            <a:r>
              <a:rPr lang="ko-KR" altLang="en-US" dirty="0"/>
              <a:t>에서 </a:t>
            </a:r>
            <a:r>
              <a:rPr lang="en-US" altLang="ko-KR" dirty="0"/>
              <a:t>value</a:t>
            </a:r>
            <a:r>
              <a:rPr lang="ko-KR" altLang="en-US" dirty="0"/>
              <a:t>의 타입 정보가 사라지므로 </a:t>
            </a:r>
            <a:r>
              <a:rPr lang="en-US" altLang="ko-KR" dirty="0"/>
              <a:t>get</a:t>
            </a:r>
            <a:r>
              <a:rPr lang="ko-KR" altLang="en-US" dirty="0"/>
              <a:t>에서 </a:t>
            </a:r>
            <a:r>
              <a:rPr lang="en-US" altLang="ko-KR" dirty="0"/>
              <a:t>cast</a:t>
            </a:r>
            <a:r>
              <a:rPr lang="ko-KR" altLang="en-US" dirty="0"/>
              <a:t>하는 것을 볼 수 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51075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4E83D0-050B-4728-80AB-903D51944219}"/>
              </a:ext>
            </a:extLst>
          </p:cNvPr>
          <p:cNvSpPr txBox="1"/>
          <p:nvPr/>
        </p:nvSpPr>
        <p:spPr>
          <a:xfrm>
            <a:off x="3290585" y="2705725"/>
            <a:ext cx="561083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8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617715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D2CC2F55-55D1-4701-9A7E-0CC41EF6B5BB}"/>
              </a:ext>
            </a:extLst>
          </p:cNvPr>
          <p:cNvGrpSpPr/>
          <p:nvPr/>
        </p:nvGrpSpPr>
        <p:grpSpPr>
          <a:xfrm>
            <a:off x="1533426" y="1843950"/>
            <a:ext cx="9125148" cy="3170098"/>
            <a:chOff x="1584226" y="2010598"/>
            <a:chExt cx="9125148" cy="317009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B9DD503-8FF2-47B9-BAF1-53A616869C9E}"/>
                </a:ext>
              </a:extLst>
            </p:cNvPr>
            <p:cNvSpPr txBox="1"/>
            <p:nvPr/>
          </p:nvSpPr>
          <p:spPr>
            <a:xfrm>
              <a:off x="1584226" y="2010598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accent3"/>
                  </a:solidFill>
                </a:rPr>
                <a:t> 「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380F3C-C948-4A36-B227-66125454CD3F}"/>
                </a:ext>
              </a:extLst>
            </p:cNvPr>
            <p:cNvSpPr txBox="1"/>
            <p:nvPr/>
          </p:nvSpPr>
          <p:spPr>
            <a:xfrm>
              <a:off x="9410621" y="2964705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accent3"/>
                  </a:solidFill>
                </a:rPr>
                <a:t>」 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EEC8118-CE15-48B3-A58E-911AF86F634F}"/>
              </a:ext>
            </a:extLst>
          </p:cNvPr>
          <p:cNvSpPr txBox="1"/>
          <p:nvPr/>
        </p:nvSpPr>
        <p:spPr>
          <a:xfrm>
            <a:off x="2877818" y="2736502"/>
            <a:ext cx="67499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로 타입</a:t>
            </a:r>
            <a:r>
              <a:rPr lang="en-US" altLang="ko-KR" sz="2400" dirty="0"/>
              <a:t>(raw type)</a:t>
            </a:r>
            <a:r>
              <a:rPr lang="ko-KR" altLang="en-US" sz="2400" dirty="0"/>
              <a:t>은 받는 타입을 제한하지</a:t>
            </a:r>
            <a:endParaRPr lang="en-US" altLang="ko-KR" sz="2400" dirty="0"/>
          </a:p>
          <a:p>
            <a:pPr algn="ctr"/>
            <a:r>
              <a:rPr lang="ko-KR" altLang="en-US" sz="2400" dirty="0"/>
              <a:t>않으므로</a:t>
            </a:r>
            <a:r>
              <a:rPr lang="en-US" altLang="ko-KR" sz="2400" dirty="0"/>
              <a:t>, </a:t>
            </a:r>
            <a:r>
              <a:rPr lang="ko-KR" altLang="en-US" sz="2400" dirty="0"/>
              <a:t>컴파일 단계에서 문제를 파악할 수</a:t>
            </a:r>
            <a:endParaRPr lang="en-US" altLang="ko-KR" sz="2400" dirty="0"/>
          </a:p>
          <a:p>
            <a:pPr algn="ctr"/>
            <a:r>
              <a:rPr lang="ko-KR" altLang="en-US" sz="2400" dirty="0"/>
              <a:t>있는 제네릭을 사용하는 게 좋다</a:t>
            </a:r>
          </a:p>
        </p:txBody>
      </p:sp>
    </p:spTree>
    <p:extLst>
      <p:ext uri="{BB962C8B-B14F-4D97-AF65-F5344CB8AC3E}">
        <p14:creationId xmlns:p14="http://schemas.microsoft.com/office/powerpoint/2010/main" val="3742721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259F21-DBA3-4B67-9EE4-E6A80294CEE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5426FD-9E53-4BA7-B412-C0DB94C82813}"/>
              </a:ext>
            </a:extLst>
          </p:cNvPr>
          <p:cNvSpPr txBox="1"/>
          <p:nvPr/>
        </p:nvSpPr>
        <p:spPr>
          <a:xfrm>
            <a:off x="383457" y="0"/>
            <a:ext cx="1168072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800" b="1" dirty="0">
                <a:solidFill>
                  <a:schemeClr val="bg1"/>
                </a:solidFill>
                <a:latin typeface="+mj-lt"/>
              </a:rPr>
              <a:t>제네릭 </a:t>
            </a:r>
            <a:r>
              <a:rPr lang="ko-KR" altLang="en-US" sz="8800" b="1" dirty="0">
                <a:latin typeface="+mj-lt"/>
              </a:rPr>
              <a:t>로 타입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8C9F7F-65E8-44A7-A8AF-702D2F660DF6}"/>
              </a:ext>
            </a:extLst>
          </p:cNvPr>
          <p:cNvSpPr txBox="1"/>
          <p:nvPr/>
        </p:nvSpPr>
        <p:spPr>
          <a:xfrm>
            <a:off x="0" y="2487754"/>
            <a:ext cx="577780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자바 </a:t>
            </a:r>
            <a:r>
              <a:rPr lang="en-US" altLang="ko-KR" sz="2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5</a:t>
            </a:r>
            <a:r>
              <a:rPr lang="ko-KR" altLang="en-US" sz="2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부터 사용</a:t>
            </a:r>
            <a:endParaRPr lang="en-US" altLang="ko-KR" sz="20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타입을 제한 함</a:t>
            </a:r>
            <a:endParaRPr lang="en-US" altLang="ko-KR" sz="20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모든 타입을 받을 수 있는</a:t>
            </a:r>
            <a:r>
              <a:rPr lang="en-US" altLang="ko-KR" sz="14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&lt;Object&gt;</a:t>
            </a:r>
            <a:r>
              <a:rPr lang="ko-KR" altLang="en-US" sz="14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가 있다</a:t>
            </a:r>
            <a:r>
              <a:rPr lang="en-US" altLang="ko-KR" sz="14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타입을 신경 </a:t>
            </a:r>
            <a:r>
              <a:rPr lang="ko-KR" altLang="en-US" sz="1400" dirty="0" err="1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안쓰는</a:t>
            </a:r>
            <a:r>
              <a:rPr lang="ko-KR" altLang="en-US" sz="14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비 한정적 와일드 카드</a:t>
            </a:r>
            <a:r>
              <a:rPr lang="en-US" altLang="ko-KR" sz="14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&lt;?&gt;</a:t>
            </a:r>
            <a:r>
              <a:rPr lang="ko-KR" altLang="en-US" sz="14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가 있다</a:t>
            </a:r>
            <a:endParaRPr lang="en-US" altLang="ko-KR" sz="20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타입이 안정적이지 않으면</a:t>
            </a:r>
            <a:r>
              <a:rPr lang="en-US" altLang="ko-KR" sz="2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컴파일 단계에서 오류를 출력한다</a:t>
            </a:r>
            <a:r>
              <a:rPr lang="en-US" altLang="ko-KR" sz="2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E23B53-257D-4A0A-8F43-2115983605C0}"/>
              </a:ext>
            </a:extLst>
          </p:cNvPr>
          <p:cNvSpPr txBox="1"/>
          <p:nvPr/>
        </p:nvSpPr>
        <p:spPr>
          <a:xfrm>
            <a:off x="6598074" y="2487754"/>
            <a:ext cx="54661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자바 초기에 사용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들어갈 타입을 제한하지 않음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컴파일은 가능하지만 해당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line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을 수행 할 때 문제가 생기면 런타임 오류를 출력</a:t>
            </a:r>
          </a:p>
        </p:txBody>
      </p:sp>
    </p:spTree>
    <p:extLst>
      <p:ext uri="{BB962C8B-B14F-4D97-AF65-F5344CB8AC3E}">
        <p14:creationId xmlns:p14="http://schemas.microsoft.com/office/powerpoint/2010/main" val="41035172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259F21-DBA3-4B67-9EE4-E6A80294CEE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5426FD-9E53-4BA7-B412-C0DB94C82813}"/>
              </a:ext>
            </a:extLst>
          </p:cNvPr>
          <p:cNvSpPr txBox="1"/>
          <p:nvPr/>
        </p:nvSpPr>
        <p:spPr>
          <a:xfrm>
            <a:off x="383457" y="0"/>
            <a:ext cx="1168072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800" b="1" dirty="0">
                <a:solidFill>
                  <a:schemeClr val="bg1"/>
                </a:solidFill>
                <a:latin typeface="+mj-lt"/>
              </a:rPr>
              <a:t>제네릭 </a:t>
            </a:r>
            <a:r>
              <a:rPr lang="ko-KR" altLang="en-US" sz="8800" b="1" dirty="0">
                <a:latin typeface="+mj-lt"/>
              </a:rPr>
              <a:t>로 타입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8C9F7F-65E8-44A7-A8AF-702D2F660DF6}"/>
              </a:ext>
            </a:extLst>
          </p:cNvPr>
          <p:cNvSpPr txBox="1"/>
          <p:nvPr/>
        </p:nvSpPr>
        <p:spPr>
          <a:xfrm>
            <a:off x="0" y="2487754"/>
            <a:ext cx="577780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private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final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Collection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stamps</a:t>
            </a:r>
            <a:r>
              <a:rPr lang="en-US" altLang="ko-KR" sz="1000" b="0" dirty="0">
                <a:solidFill>
                  <a:srgbClr val="9CDCFE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&lt;Stamp&gt;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 ... ;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br>
              <a:rPr lang="en-US" altLang="ko-KR" sz="10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altLang="ko-KR" sz="1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stamps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add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Coin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 ... ));</a:t>
            </a:r>
            <a:endParaRPr lang="en-US" altLang="ko-KR" sz="1000" b="0" dirty="0">
              <a:solidFill>
                <a:srgbClr val="C586C0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for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(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Iterator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stamps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iterator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();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hasNext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(); )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4EC9B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Stamp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stamp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 (Stamp)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next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(); </a:t>
            </a:r>
            <a:r>
              <a:rPr lang="en-US" altLang="ko-KR" sz="1000" b="0" dirty="0">
                <a:solidFill>
                  <a:srgbClr val="6A995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// Throws </a:t>
            </a:r>
            <a:r>
              <a:rPr lang="en-US" altLang="ko-KR" sz="1000" b="0" dirty="0" err="1">
                <a:solidFill>
                  <a:srgbClr val="6A995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ClassCastException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en-US" altLang="ko-KR" sz="1000" b="0" dirty="0">
              <a:solidFill>
                <a:srgbClr val="9CDCFE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stamp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cancel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US" altLang="ko-KR" sz="1000" dirty="0">
              <a:solidFill>
                <a:srgbClr val="D4D4D4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en-US" altLang="ko-KR" sz="1000" dirty="0">
              <a:solidFill>
                <a:srgbClr val="D4D4D4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en-US" altLang="ko-KR" sz="1000" dirty="0">
              <a:solidFill>
                <a:srgbClr val="D4D4D4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en-US" altLang="ko-KR" sz="1000" dirty="0">
              <a:solidFill>
                <a:srgbClr val="D4D4D4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en-US" altLang="ko-KR" sz="1000" dirty="0">
              <a:solidFill>
                <a:srgbClr val="D4D4D4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en-US" altLang="ko-KR" sz="1000" dirty="0">
              <a:solidFill>
                <a:srgbClr val="D4D4D4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en-US" altLang="ko-KR" sz="1000" dirty="0">
              <a:solidFill>
                <a:srgbClr val="D4D4D4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en-US" altLang="ko-KR" sz="1000" dirty="0">
              <a:solidFill>
                <a:srgbClr val="D4D4D4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en-US" altLang="ko-KR" sz="1000" dirty="0">
              <a:solidFill>
                <a:srgbClr val="D4D4D4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9CDCFE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Test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000" b="0" dirty="0">
                <a:solidFill>
                  <a:srgbClr val="9CDCFE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java</a:t>
            </a:r>
            <a:r>
              <a:rPr lang="en-US" altLang="ko-KR" sz="1000" b="0" dirty="0">
                <a:solidFill>
                  <a:srgbClr val="C586C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:</a:t>
            </a:r>
            <a:r>
              <a:rPr lang="en-US" altLang="ko-KR" sz="1000" b="0" dirty="0">
                <a:solidFill>
                  <a:srgbClr val="B5CEA8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9</a:t>
            </a:r>
            <a:r>
              <a:rPr lang="en-US" altLang="ko-KR" sz="1000" b="0" dirty="0">
                <a:solidFill>
                  <a:srgbClr val="C586C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: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 error</a:t>
            </a:r>
            <a:r>
              <a:rPr lang="en-US" altLang="ko-KR" sz="1000" b="0" dirty="0">
                <a:solidFill>
                  <a:srgbClr val="C586C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: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 incompatible types</a:t>
            </a:r>
            <a:r>
              <a:rPr lang="en-US" altLang="ko-KR" sz="1000" b="0" dirty="0">
                <a:solidFill>
                  <a:srgbClr val="C586C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: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Coin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 cannot be converted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FF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to 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Stamp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FF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 err="1">
                <a:solidFill>
                  <a:srgbClr val="9CDCFE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c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add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C586C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CDCAA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Coin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());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FF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^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FF0000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E23B53-257D-4A0A-8F43-2115983605C0}"/>
              </a:ext>
            </a:extLst>
          </p:cNvPr>
          <p:cNvSpPr txBox="1"/>
          <p:nvPr/>
        </p:nvSpPr>
        <p:spPr>
          <a:xfrm>
            <a:off x="6598074" y="2487754"/>
            <a:ext cx="54661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private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final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Collection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stamps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 ... ;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br>
              <a:rPr lang="en-US" altLang="ko-KR" sz="10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altLang="ko-KR" sz="1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stamps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add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Coin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 ... )); </a:t>
            </a:r>
            <a:r>
              <a:rPr lang="en-US" altLang="ko-KR" sz="1000" b="0" dirty="0">
                <a:solidFill>
                  <a:srgbClr val="6A995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// Emits "unchecked call" warning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en-US" altLang="ko-KR" sz="1000" b="0" dirty="0">
              <a:solidFill>
                <a:srgbClr val="C586C0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for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(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Iterator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stamps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iterator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();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hasNext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(); )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4EC9B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Stamp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stamp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 (Stamp)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next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(); </a:t>
            </a:r>
            <a:r>
              <a:rPr lang="en-US" altLang="ko-KR" sz="1000" b="0" dirty="0">
                <a:solidFill>
                  <a:srgbClr val="6A995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// Throws </a:t>
            </a:r>
            <a:r>
              <a:rPr lang="en-US" altLang="ko-KR" sz="1000" b="0" dirty="0" err="1">
                <a:solidFill>
                  <a:srgbClr val="6A995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ClassCastException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en-US" altLang="ko-KR" sz="1000" b="0" dirty="0">
              <a:solidFill>
                <a:srgbClr val="9CDCFE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stamp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cancel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();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034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D2CC2F55-55D1-4701-9A7E-0CC41EF6B5BB}"/>
              </a:ext>
            </a:extLst>
          </p:cNvPr>
          <p:cNvGrpSpPr/>
          <p:nvPr/>
        </p:nvGrpSpPr>
        <p:grpSpPr>
          <a:xfrm>
            <a:off x="212377" y="1843950"/>
            <a:ext cx="11828206" cy="3170098"/>
            <a:chOff x="1584226" y="2010598"/>
            <a:chExt cx="9125148" cy="317009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B9DD503-8FF2-47B9-BAF1-53A616869C9E}"/>
                </a:ext>
              </a:extLst>
            </p:cNvPr>
            <p:cNvSpPr txBox="1"/>
            <p:nvPr/>
          </p:nvSpPr>
          <p:spPr>
            <a:xfrm>
              <a:off x="1584226" y="2010598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accent3"/>
                  </a:solidFill>
                </a:rPr>
                <a:t> 「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380F3C-C948-4A36-B227-66125454CD3F}"/>
                </a:ext>
              </a:extLst>
            </p:cNvPr>
            <p:cNvSpPr txBox="1"/>
            <p:nvPr/>
          </p:nvSpPr>
          <p:spPr>
            <a:xfrm>
              <a:off x="9410621" y="2964705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accent3"/>
                  </a:solidFill>
                </a:rPr>
                <a:t>」 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EEC8118-CE15-48B3-A58E-911AF86F634F}"/>
              </a:ext>
            </a:extLst>
          </p:cNvPr>
          <p:cNvSpPr txBox="1"/>
          <p:nvPr/>
        </p:nvSpPr>
        <p:spPr>
          <a:xfrm>
            <a:off x="1220202" y="2284971"/>
            <a:ext cx="9751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다음 예외상황 </a:t>
            </a:r>
            <a:r>
              <a:rPr lang="en-US" altLang="ko-KR" sz="2400" dirty="0"/>
              <a:t>2</a:t>
            </a:r>
            <a:r>
              <a:rPr lang="ko-KR" altLang="en-US" sz="2400" dirty="0"/>
              <a:t>가지를 제외하고는 제네릭을 </a:t>
            </a:r>
            <a:r>
              <a:rPr lang="ko-KR" altLang="en-US" sz="2400" dirty="0" err="1"/>
              <a:t>사용하는게</a:t>
            </a:r>
            <a:r>
              <a:rPr lang="ko-KR" altLang="en-US" sz="2400" dirty="0"/>
              <a:t> 좋다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E1C94C-8F39-A030-4A62-A97DDE85B785}"/>
              </a:ext>
            </a:extLst>
          </p:cNvPr>
          <p:cNvSpPr txBox="1"/>
          <p:nvPr/>
        </p:nvSpPr>
        <p:spPr>
          <a:xfrm>
            <a:off x="1220201" y="2941623"/>
            <a:ext cx="97515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+mj-lt"/>
              <a:buAutoNum type="arabicPeriod"/>
            </a:pPr>
            <a:r>
              <a:rPr lang="en-US" altLang="ko-KR" sz="2400" dirty="0"/>
              <a:t>Class </a:t>
            </a:r>
            <a:r>
              <a:rPr lang="ko-KR" altLang="en-US" sz="2400" dirty="0" err="1"/>
              <a:t>리터럴</a:t>
            </a:r>
            <a:r>
              <a:rPr lang="ko-KR" altLang="en-US" sz="2400" dirty="0"/>
              <a:t> 사용</a:t>
            </a:r>
            <a:endParaRPr lang="en-US" altLang="ko-KR" sz="2400" dirty="0"/>
          </a:p>
          <a:p>
            <a:pPr marL="457200" indent="-457200" algn="ctr">
              <a:buFont typeface="+mj-lt"/>
              <a:buAutoNum type="arabicPeriod"/>
            </a:pPr>
            <a:r>
              <a:rPr lang="en-US" altLang="ko-KR" sz="2400" dirty="0" err="1"/>
              <a:t>Instanceof</a:t>
            </a:r>
            <a:r>
              <a:rPr lang="en-US" altLang="ko-KR" sz="2400" dirty="0"/>
              <a:t> </a:t>
            </a:r>
            <a:r>
              <a:rPr lang="ko-KR" altLang="en-US" sz="2400" dirty="0"/>
              <a:t>사용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60E80E-4085-9161-30DC-E4029784A541}"/>
              </a:ext>
            </a:extLst>
          </p:cNvPr>
          <p:cNvSpPr txBox="1"/>
          <p:nvPr/>
        </p:nvSpPr>
        <p:spPr>
          <a:xfrm>
            <a:off x="1220200" y="3967607"/>
            <a:ext cx="9751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런타임에서는 타입 정보가 소거되기 때문</a:t>
            </a:r>
          </a:p>
        </p:txBody>
      </p:sp>
    </p:spTree>
    <p:extLst>
      <p:ext uri="{BB962C8B-B14F-4D97-AF65-F5344CB8AC3E}">
        <p14:creationId xmlns:p14="http://schemas.microsoft.com/office/powerpoint/2010/main" val="3534206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24F486E-54F4-404F-83B6-9BFBEFE979B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69B6332-F6E3-4FE2-810C-2C589EE7937C}"/>
              </a:ext>
            </a:extLst>
          </p:cNvPr>
          <p:cNvGrpSpPr/>
          <p:nvPr/>
        </p:nvGrpSpPr>
        <p:grpSpPr>
          <a:xfrm>
            <a:off x="2095176" y="2345306"/>
            <a:ext cx="8001646" cy="1853135"/>
            <a:chOff x="4470895" y="2611120"/>
            <a:chExt cx="3180080" cy="185313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15125F2-1B27-4E65-90FD-15228A57767D}"/>
                </a:ext>
              </a:extLst>
            </p:cNvPr>
            <p:cNvSpPr txBox="1"/>
            <p:nvPr/>
          </p:nvSpPr>
          <p:spPr>
            <a:xfrm>
              <a:off x="5528300" y="2611120"/>
              <a:ext cx="113540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bg1"/>
                  </a:solidFill>
                  <a:latin typeface="+mj-lt"/>
                </a:rPr>
                <a:t>Item 27</a:t>
              </a:r>
              <a:endParaRPr lang="ko-KR" altLang="en-US" sz="60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9A343EF-2245-4D93-8317-E326C9E822D9}"/>
                </a:ext>
              </a:extLst>
            </p:cNvPr>
            <p:cNvSpPr txBox="1"/>
            <p:nvPr/>
          </p:nvSpPr>
          <p:spPr>
            <a:xfrm>
              <a:off x="4470895" y="3694814"/>
              <a:ext cx="31800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dirty="0" err="1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비검사</a:t>
              </a:r>
              <a:r>
                <a:rPr lang="ko-KR" altLang="en-US" sz="4400" dirty="0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 경고를 제거하라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64358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D2CC2F55-55D1-4701-9A7E-0CC41EF6B5BB}"/>
              </a:ext>
            </a:extLst>
          </p:cNvPr>
          <p:cNvGrpSpPr/>
          <p:nvPr/>
        </p:nvGrpSpPr>
        <p:grpSpPr>
          <a:xfrm>
            <a:off x="212377" y="1843950"/>
            <a:ext cx="11828206" cy="3170098"/>
            <a:chOff x="1584226" y="2010598"/>
            <a:chExt cx="9125148" cy="317009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B9DD503-8FF2-47B9-BAF1-53A616869C9E}"/>
                </a:ext>
              </a:extLst>
            </p:cNvPr>
            <p:cNvSpPr txBox="1"/>
            <p:nvPr/>
          </p:nvSpPr>
          <p:spPr>
            <a:xfrm>
              <a:off x="1584226" y="2010598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accent3"/>
                  </a:solidFill>
                </a:rPr>
                <a:t> 「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380F3C-C948-4A36-B227-66125454CD3F}"/>
                </a:ext>
              </a:extLst>
            </p:cNvPr>
            <p:cNvSpPr txBox="1"/>
            <p:nvPr/>
          </p:nvSpPr>
          <p:spPr>
            <a:xfrm>
              <a:off x="9410621" y="2964705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accent3"/>
                  </a:solidFill>
                </a:rPr>
                <a:t>」 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EEC8118-CE15-48B3-A58E-911AF86F634F}"/>
              </a:ext>
            </a:extLst>
          </p:cNvPr>
          <p:cNvSpPr txBox="1"/>
          <p:nvPr/>
        </p:nvSpPr>
        <p:spPr>
          <a:xfrm>
            <a:off x="1220202" y="2284971"/>
            <a:ext cx="9751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다음 </a:t>
            </a:r>
            <a:r>
              <a:rPr lang="en-US" altLang="ko-KR" sz="2000" dirty="0"/>
              <a:t>4</a:t>
            </a:r>
            <a:r>
              <a:rPr lang="ko-KR" altLang="en-US" sz="2000" dirty="0"/>
              <a:t>가지 경고는</a:t>
            </a:r>
            <a:r>
              <a:rPr lang="en-US" altLang="ko-KR" sz="2000" dirty="0"/>
              <a:t>, </a:t>
            </a:r>
            <a:r>
              <a:rPr lang="ko-KR" altLang="en-US" sz="2000" dirty="0"/>
              <a:t>타입 안전하지 않다는 의미이므로</a:t>
            </a:r>
            <a:r>
              <a:rPr lang="en-US" altLang="ko-KR" sz="2000" dirty="0"/>
              <a:t>, </a:t>
            </a:r>
            <a:r>
              <a:rPr lang="ko-KR" altLang="en-US" sz="2000" dirty="0"/>
              <a:t>최대한 빨리 </a:t>
            </a:r>
            <a:r>
              <a:rPr lang="ko-KR" altLang="en-US" sz="2000" dirty="0" err="1"/>
              <a:t>제거하는게</a:t>
            </a:r>
            <a:r>
              <a:rPr lang="ko-KR" altLang="en-US" sz="2000" dirty="0"/>
              <a:t> 좋다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E1C94C-8F39-A030-4A62-A97DDE85B785}"/>
              </a:ext>
            </a:extLst>
          </p:cNvPr>
          <p:cNvSpPr txBox="1"/>
          <p:nvPr/>
        </p:nvSpPr>
        <p:spPr>
          <a:xfrm>
            <a:off x="1220201" y="2941623"/>
            <a:ext cx="975159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+mj-lt"/>
              <a:buAutoNum type="arabicPeriod"/>
            </a:pPr>
            <a:r>
              <a:rPr lang="ko-KR" altLang="en-US" sz="2000" dirty="0"/>
              <a:t>비 검사 </a:t>
            </a:r>
            <a:r>
              <a:rPr lang="ko-KR" altLang="en-US" sz="2000" dirty="0" err="1"/>
              <a:t>형변환</a:t>
            </a:r>
            <a:r>
              <a:rPr lang="en-US" altLang="ko-KR" sz="2000" dirty="0"/>
              <a:t>(unchecked cast)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ko-KR" altLang="en-US" sz="2000" dirty="0"/>
              <a:t>비 검사 메서드 호출</a:t>
            </a:r>
            <a:r>
              <a:rPr lang="en-US" altLang="ko-KR" sz="2000" dirty="0"/>
              <a:t>(unchecked call)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ko-KR" altLang="en-US" sz="2000" dirty="0"/>
              <a:t>비 검사 매개변수화 가변인수 타입</a:t>
            </a:r>
            <a:r>
              <a:rPr lang="en-US" altLang="ko-KR" sz="2000" dirty="0"/>
              <a:t>(Possible heap pollution)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ko-KR" altLang="en-US" sz="2000" dirty="0"/>
              <a:t>비 검사 변환</a:t>
            </a:r>
            <a:r>
              <a:rPr lang="en-US" altLang="ko-KR" sz="2000" dirty="0"/>
              <a:t>(unchecked conversion)</a:t>
            </a:r>
          </a:p>
          <a:p>
            <a:pPr marL="457200" indent="-457200" algn="ctr">
              <a:buFont typeface="+mj-lt"/>
              <a:buAutoNum type="arabicPeriod"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039136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COLOR_SKY_BLUE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0D509E"/>
      </a:accent1>
      <a:accent2>
        <a:srgbClr val="F5C437"/>
      </a:accent2>
      <a:accent3>
        <a:srgbClr val="00A9EA"/>
      </a:accent3>
      <a:accent4>
        <a:srgbClr val="018EDD"/>
      </a:accent4>
      <a:accent5>
        <a:srgbClr val="FDF54F"/>
      </a:accent5>
      <a:accent6>
        <a:srgbClr val="59D3F5"/>
      </a:accent6>
      <a:hlink>
        <a:srgbClr val="757070"/>
      </a:hlink>
      <a:folHlink>
        <a:srgbClr val="757070"/>
      </a:folHlink>
    </a:clrScheme>
    <a:fontScheme name="G마켓 산스와 나눔스퀘어">
      <a:majorFont>
        <a:latin typeface="G마켓 산스 TTF Bold"/>
        <a:ea typeface="나눔스퀘어 ExtraBold"/>
        <a:cs typeface=""/>
      </a:majorFont>
      <a:minorFont>
        <a:latin typeface="G마켓 산스 TTF Medium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1375</TotalTime>
  <Words>2023</Words>
  <Application>Microsoft Office PowerPoint</Application>
  <PresentationFormat>와이드스크린</PresentationFormat>
  <Paragraphs>298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G마켓 산스 TTF Bold</vt:lpstr>
      <vt:lpstr>G마켓 산스 TTF Light</vt:lpstr>
      <vt:lpstr>G마켓 산스 TTF Medium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곽 무진</cp:lastModifiedBy>
  <cp:revision>63</cp:revision>
  <dcterms:created xsi:type="dcterms:W3CDTF">2020-02-09T06:06:54Z</dcterms:created>
  <dcterms:modified xsi:type="dcterms:W3CDTF">2023-05-30T11:27:21Z</dcterms:modified>
</cp:coreProperties>
</file>