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00" autoAdjust="0"/>
  </p:normalViewPr>
  <p:slideViewPr>
    <p:cSldViewPr snapToGrid="0" snapToObjects="1">
      <p:cViewPr>
        <p:scale>
          <a:sx n="81" d="100"/>
          <a:sy n="81" d="100"/>
        </p:scale>
        <p:origin x="-145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A805-E0B5-184E-A37A-0C4CFC46A666}" type="datetimeFigureOut">
              <a:rPr lang="en-US" smtClean="0"/>
              <a:t>06/04/20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51BE-C903-7440-8644-73CD8DDC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75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How to </a:t>
            </a:r>
            <a:r>
              <a:rPr lang="en-US" sz="4400" b="1" dirty="0" smtClean="0"/>
              <a:t>calculate volumes</a:t>
            </a:r>
            <a:r>
              <a:rPr lang="en-US" dirty="0"/>
              <a:t> </a:t>
            </a:r>
          </a:p>
          <a:p>
            <a:endParaRPr lang="en-US" sz="2400" dirty="0" smtClean="0"/>
          </a:p>
          <a:p>
            <a:pPr algn="ctr"/>
            <a:r>
              <a:rPr lang="en-US" sz="2000" dirty="0" smtClean="0"/>
              <a:t>Here a simple guide on </a:t>
            </a:r>
            <a:r>
              <a:rPr lang="en-US" sz="2000" dirty="0"/>
              <a:t>how </a:t>
            </a:r>
            <a:r>
              <a:rPr lang="en-US" sz="2000" dirty="0" smtClean="0"/>
              <a:t>to calculate volumes</a:t>
            </a:r>
          </a:p>
        </p:txBody>
      </p:sp>
    </p:spTree>
    <p:extLst>
      <p:ext uri="{BB962C8B-B14F-4D97-AF65-F5344CB8AC3E}">
        <p14:creationId xmlns:p14="http://schemas.microsoft.com/office/powerpoint/2010/main" val="9199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068" y="114157"/>
            <a:ext cx="5083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volume of a </a:t>
            </a:r>
            <a:r>
              <a:rPr lang="en-US" dirty="0" smtClean="0"/>
              <a:t>tumor</a:t>
            </a:r>
            <a:r>
              <a:rPr lang="en-US" dirty="0" smtClean="0"/>
              <a:t> </a:t>
            </a:r>
            <a:r>
              <a:rPr lang="en-US" dirty="0" smtClean="0"/>
              <a:t>can be achieved as follows:</a:t>
            </a:r>
          </a:p>
          <a:p>
            <a:pPr marL="342900" indent="-342900">
              <a:buAutoNum type="arabicParenR"/>
            </a:pPr>
            <a:r>
              <a:rPr lang="en-US" dirty="0" smtClean="0"/>
              <a:t>Open the dataset</a:t>
            </a:r>
          </a:p>
          <a:p>
            <a:pPr marL="342900" indent="-342900">
              <a:buAutoNum type="arabicParenR"/>
            </a:pPr>
            <a:r>
              <a:rPr lang="en-US" dirty="0" smtClean="0"/>
              <a:t>Choose the “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” color and select “Add pixels”   </a:t>
            </a:r>
            <a:endParaRPr lang="en-US" dirty="0"/>
          </a:p>
        </p:txBody>
      </p:sp>
      <p:pic>
        <p:nvPicPr>
          <p:cNvPr id="2" name="Picture 1" descr="im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59"/>
            <a:ext cx="9144000" cy="55239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697735" y="2979183"/>
            <a:ext cx="329231" cy="674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26967" y="1207353"/>
            <a:ext cx="235164" cy="132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101" y="148800"/>
            <a:ext cx="8837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smtClean="0"/>
              <a:t>With left button of the mouse </a:t>
            </a:r>
            <a:r>
              <a:rPr lang="en-US" dirty="0"/>
              <a:t>a</a:t>
            </a:r>
            <a:r>
              <a:rPr lang="en-US" dirty="0" smtClean="0"/>
              <a:t>pply the color to cover the tumor (being </a:t>
            </a:r>
            <a:r>
              <a:rPr lang="en-US" dirty="0" smtClean="0"/>
              <a:t>in “</a:t>
            </a:r>
            <a:r>
              <a:rPr lang="en-US" i="1" dirty="0" smtClean="0"/>
              <a:t>Single</a:t>
            </a:r>
            <a:r>
              <a:rPr lang="en-US" dirty="0" smtClean="0"/>
              <a:t>” </a:t>
            </a:r>
            <a:r>
              <a:rPr lang="en-US" dirty="0" smtClean="0"/>
              <a:t>mode)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 Move slice with the arrows to fill all the slices with tumor</a:t>
            </a:r>
          </a:p>
          <a:p>
            <a:r>
              <a:rPr lang="en-US" dirty="0" smtClean="0"/>
              <a:t>5) </a:t>
            </a:r>
            <a:r>
              <a:rPr lang="en-US" dirty="0"/>
              <a:t>Save the data with the “Save results” command  </a:t>
            </a:r>
          </a:p>
          <a:p>
            <a:endParaRPr lang="en-US" dirty="0"/>
          </a:p>
        </p:txBody>
      </p:sp>
      <p:pic>
        <p:nvPicPr>
          <p:cNvPr id="2" name="Picture 1" descr="i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59"/>
            <a:ext cx="9144000" cy="55239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323666" y="3872938"/>
            <a:ext cx="329231" cy="674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3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t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92" y="0"/>
            <a:ext cx="4172808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30146" y="1853398"/>
            <a:ext cx="2541046" cy="39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51" y="849103"/>
            <a:ext cx="457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9) This section identify the total volume respective to each frame of the dataset in mm3. In this particular dataset we have 9 frames 1 slice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336" y="2524364"/>
            <a:ext cx="455470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10) </a:t>
            </a:r>
            <a:r>
              <a:rPr lang="en-US" dirty="0"/>
              <a:t>This section </a:t>
            </a:r>
            <a:r>
              <a:rPr lang="en-US" dirty="0" smtClean="0"/>
              <a:t>identify the total areas </a:t>
            </a:r>
            <a:r>
              <a:rPr lang="en-US" dirty="0"/>
              <a:t>respective to each frame of the </a:t>
            </a:r>
            <a:r>
              <a:rPr lang="en-US" dirty="0" smtClean="0"/>
              <a:t>dataset in mm2. </a:t>
            </a:r>
          </a:p>
          <a:p>
            <a:r>
              <a:rPr lang="en-US" dirty="0" smtClean="0"/>
              <a:t>Remember that such areas are not color related. The sum of all the colors is included for each frame. 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0146" y="4022011"/>
            <a:ext cx="2289893" cy="475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657" y="5413955"/>
            <a:ext cx="465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11) Red volume of each frame of the dataset in mm3. These volumes are color-specific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2394348" y="6060286"/>
            <a:ext cx="2325691" cy="357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336" y="171611"/>
            <a:ext cx="4442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When opening the saved text file</a:t>
            </a:r>
          </a:p>
          <a:p>
            <a:r>
              <a:rPr lang="en-US" sz="1200" dirty="0" smtClean="0"/>
              <a:t>Refer to</a:t>
            </a:r>
            <a:r>
              <a:rPr lang="en-US" sz="1200" dirty="0"/>
              <a:t> </a:t>
            </a:r>
            <a:r>
              <a:rPr lang="en-US" sz="1200" dirty="0" smtClean="0"/>
              <a:t>“</a:t>
            </a:r>
            <a:r>
              <a:rPr lang="en-US" sz="1200" i="1" dirty="0" smtClean="0"/>
              <a:t>A </a:t>
            </a:r>
            <a:r>
              <a:rPr lang="en-US" sz="1200" i="1" dirty="0"/>
              <a:t>guide to image </a:t>
            </a:r>
            <a:r>
              <a:rPr lang="en-US" sz="1200" i="1" dirty="0" smtClean="0"/>
              <a:t>segmentation </a:t>
            </a:r>
            <a:r>
              <a:rPr lang="en-US" sz="1200" i="1" dirty="0">
                <a:sym typeface="Wingdings"/>
              </a:rPr>
              <a:t> 3) How to Save </a:t>
            </a:r>
            <a:r>
              <a:rPr lang="en-US" sz="1200" i="1" dirty="0" smtClean="0">
                <a:sym typeface="Wingdings"/>
              </a:rPr>
              <a:t>Results</a:t>
            </a:r>
            <a:r>
              <a:rPr lang="en-US" sz="1200" dirty="0" smtClean="0"/>
              <a:t>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104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583" y="595837"/>
            <a:ext cx="856392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12) The volumes are always reported in </a:t>
            </a:r>
            <a:r>
              <a:rPr lang="en-US" u="sng" dirty="0" smtClean="0"/>
              <a:t>mm3</a:t>
            </a:r>
            <a:r>
              <a:rPr lang="en-US" dirty="0" smtClean="0"/>
              <a:t> and calculated as: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volume =</a:t>
            </a:r>
            <a:r>
              <a:rPr lang="en-US" dirty="0" smtClean="0"/>
              <a:t> </a:t>
            </a:r>
            <a:r>
              <a:rPr lang="en-US" i="1" dirty="0" smtClean="0"/>
              <a:t>cluster area * slice thickness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13) </a:t>
            </a:r>
            <a:r>
              <a:rPr lang="en-US" dirty="0"/>
              <a:t>A</a:t>
            </a:r>
            <a:r>
              <a:rPr lang="en-US" dirty="0" smtClean="0"/>
              <a:t>reas are </a:t>
            </a:r>
            <a:r>
              <a:rPr lang="en-US" dirty="0"/>
              <a:t>always reported in </a:t>
            </a:r>
            <a:r>
              <a:rPr lang="en-US" u="sng" dirty="0" smtClean="0"/>
              <a:t>mm2</a:t>
            </a:r>
            <a:r>
              <a:rPr lang="en-US" dirty="0" smtClean="0"/>
              <a:t> and automatically resolved. ClinicalVolume calculates the area of a cluster as follows:</a:t>
            </a:r>
          </a:p>
          <a:p>
            <a:endParaRPr lang="en-US" dirty="0"/>
          </a:p>
          <a:p>
            <a:r>
              <a:rPr lang="en-US" i="1" dirty="0" smtClean="0"/>
              <a:t>Image resolution = FOV / matrix size   </a:t>
            </a:r>
            <a:r>
              <a:rPr lang="en-US" dirty="0" smtClean="0"/>
              <a:t>(in the X and Y direction)   </a:t>
            </a:r>
          </a:p>
          <a:p>
            <a:endParaRPr lang="en-US" i="1" dirty="0" smtClean="0"/>
          </a:p>
          <a:p>
            <a:r>
              <a:rPr lang="en-US" i="1" dirty="0" smtClean="0"/>
              <a:t>Cluster area = Image resolution * number of pixels filled by a color  </a:t>
            </a:r>
          </a:p>
          <a:p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Note: if the information provided as slice thickness and FOV are incorrect, volumes </a:t>
            </a:r>
            <a:r>
              <a:rPr lang="en-US" u="sng" smtClean="0"/>
              <a:t>and cluster areas </a:t>
            </a:r>
            <a:r>
              <a:rPr lang="en-US" u="sng" dirty="0" smtClean="0"/>
              <a:t>will also result incorrect.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282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protti</dc:creator>
  <cp:lastModifiedBy>andrea protti</cp:lastModifiedBy>
  <cp:revision>44</cp:revision>
  <cp:lastPrinted>2014-01-29T18:05:35Z</cp:lastPrinted>
  <dcterms:created xsi:type="dcterms:W3CDTF">2014-01-19T12:28:48Z</dcterms:created>
  <dcterms:modified xsi:type="dcterms:W3CDTF">2020-04-07T01:50:32Z</dcterms:modified>
</cp:coreProperties>
</file>