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00" autoAdjust="0"/>
  </p:normalViewPr>
  <p:slideViewPr>
    <p:cSldViewPr snapToGrid="0" snapToObjects="1">
      <p:cViewPr>
        <p:scale>
          <a:sx n="81" d="100"/>
          <a:sy n="81" d="100"/>
        </p:scale>
        <p:origin x="-1120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6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0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2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1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4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7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9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0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7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CA805-E0B5-184E-A37A-0C4CFC46A666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7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569480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How to Save </a:t>
            </a:r>
            <a:r>
              <a:rPr lang="en-US" sz="4400" b="1" dirty="0" smtClean="0"/>
              <a:t>Results</a:t>
            </a:r>
          </a:p>
          <a:p>
            <a:pPr algn="ctr"/>
            <a:r>
              <a:rPr lang="en-US" dirty="0" smtClean="0"/>
              <a:t>Here </a:t>
            </a:r>
            <a:r>
              <a:rPr lang="en-US" dirty="0"/>
              <a:t>a simple guide on how </a:t>
            </a:r>
            <a:r>
              <a:rPr lang="en-US" dirty="0" smtClean="0"/>
              <a:t>to save results</a:t>
            </a:r>
            <a:r>
              <a:rPr lang="en-US" dirty="0"/>
              <a:t> 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1996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ultyfram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4547"/>
            <a:ext cx="4530845" cy="2574906"/>
          </a:xfrm>
          <a:prstGeom prst="rect">
            <a:avLst/>
          </a:prstGeom>
        </p:spPr>
      </p:pic>
      <p:pic>
        <p:nvPicPr>
          <p:cNvPr id="5" name="Picture 4" descr="multysl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005" y="1664547"/>
            <a:ext cx="4529993" cy="2574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520" y="-31362"/>
            <a:ext cx="859136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example, a dataset formed of 5 frames and 3 slices (3 different geometrical forms) is reported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Open the dataset of 5 frames , 3 slices</a:t>
            </a:r>
          </a:p>
          <a:p>
            <a:pPr marL="342900" indent="-342900">
              <a:buAutoNum type="arabicParenR"/>
            </a:pPr>
            <a:r>
              <a:rPr lang="en-US" dirty="0" smtClean="0"/>
              <a:t>Segment the dataset with 3 different colors, one for each slice. </a:t>
            </a:r>
          </a:p>
          <a:p>
            <a:pPr marL="342900" indent="-342900">
              <a:buAutoNum type="arabicParenR"/>
            </a:pPr>
            <a:r>
              <a:rPr lang="en-US" dirty="0" smtClean="0"/>
              <a:t>Save the results using the command “</a:t>
            </a:r>
            <a:r>
              <a:rPr lang="en-US" i="1" dirty="0"/>
              <a:t>Save </a:t>
            </a:r>
            <a:r>
              <a:rPr lang="en-US" i="1" dirty="0" smtClean="0"/>
              <a:t>results</a:t>
            </a:r>
            <a:r>
              <a:rPr lang="en-US" dirty="0" smtClean="0"/>
              <a:t>“</a:t>
            </a:r>
            <a:endParaRPr lang="en-US" dirty="0"/>
          </a:p>
        </p:txBody>
      </p:sp>
      <p:pic>
        <p:nvPicPr>
          <p:cNvPr id="7" name="Picture 6" descr="multyslic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005" y="4270445"/>
            <a:ext cx="4529995" cy="2587556"/>
          </a:xfrm>
          <a:prstGeom prst="rect">
            <a:avLst/>
          </a:prstGeom>
        </p:spPr>
      </p:pic>
      <p:pic>
        <p:nvPicPr>
          <p:cNvPr id="8" name="Picture 7" descr="redmultifram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5028"/>
            <a:ext cx="4530845" cy="25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9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50" b="62570"/>
          <a:stretch/>
        </p:blipFill>
        <p:spPr>
          <a:xfrm>
            <a:off x="4647913" y="2493106"/>
            <a:ext cx="3912095" cy="210110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084124" y="2007027"/>
            <a:ext cx="1355603" cy="1223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5440" y="1320608"/>
            <a:ext cx="589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Ejection fraction, Stroke volume and Cardiac output, relevant to cardiac studies, see “</a:t>
            </a:r>
            <a:r>
              <a:rPr lang="en-US" i="1" dirty="0" smtClean="0"/>
              <a:t>The use of Cardio segmentation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3" idx="0"/>
          </p:cNvCxnSpPr>
          <p:nvPr/>
        </p:nvCxnSpPr>
        <p:spPr>
          <a:xfrm flipV="1">
            <a:off x="2472695" y="3951339"/>
            <a:ext cx="1967032" cy="181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4439727" y="2743986"/>
            <a:ext cx="208186" cy="940794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5367" y="4132549"/>
            <a:ext cx="473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Volume max (</a:t>
            </a:r>
            <a:r>
              <a:rPr lang="en-US" dirty="0" err="1" smtClean="0"/>
              <a:t>Vmax</a:t>
            </a:r>
            <a:r>
              <a:rPr lang="en-US" dirty="0" smtClean="0"/>
              <a:t>) and Volume min (</a:t>
            </a:r>
            <a:r>
              <a:rPr lang="en-US" dirty="0" err="1" smtClean="0"/>
              <a:t>Vmin</a:t>
            </a:r>
            <a:r>
              <a:rPr lang="en-US" dirty="0" smtClean="0"/>
              <a:t>) identify the biggest and smallest total volume frame respectively .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706671" y="4594214"/>
            <a:ext cx="0" cy="7839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40433" y="5393890"/>
            <a:ext cx="391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pixel in the X and Y direction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4652" y="329278"/>
            <a:ext cx="282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4) Open the saved result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27" y="2975534"/>
            <a:ext cx="2767276" cy="2057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900" y="3303463"/>
            <a:ext cx="4579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total volume is representative of each frame of the dataset in mm3. </a:t>
            </a:r>
          </a:p>
          <a:p>
            <a:r>
              <a:rPr lang="en-US" dirty="0" smtClean="0"/>
              <a:t>In this particular dataset we have 5 frames and therefore 5 values. Red, Orange and Blue clusters are sum together.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900" y="211870"/>
            <a:ext cx="848162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Total volume </a:t>
            </a:r>
            <a:r>
              <a:rPr lang="en-US" dirty="0"/>
              <a:t>(</a:t>
            </a:r>
            <a:r>
              <a:rPr lang="en-US" dirty="0" smtClean="0"/>
              <a:t>volume tot) in mm3 represents the sum of the volumes in all the slices of a single frame:</a:t>
            </a:r>
          </a:p>
          <a:p>
            <a:r>
              <a:rPr lang="en-US" dirty="0"/>
              <a:t> </a:t>
            </a:r>
          </a:p>
          <a:p>
            <a:r>
              <a:rPr lang="en-US" sz="1600" i="1" dirty="0" smtClean="0"/>
              <a:t>Volume tot (frame) </a:t>
            </a:r>
            <a:r>
              <a:rPr lang="en-US" sz="1600" i="1" dirty="0"/>
              <a:t>=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i="1" dirty="0" smtClean="0"/>
              <a:t>cluster area slice1 + </a:t>
            </a:r>
            <a:r>
              <a:rPr lang="en-US" sz="1600" i="1" dirty="0"/>
              <a:t>cluster area </a:t>
            </a:r>
            <a:r>
              <a:rPr lang="en-US" sz="1600" i="1" dirty="0" smtClean="0"/>
              <a:t>slice2 + </a:t>
            </a:r>
            <a:r>
              <a:rPr lang="en-US" sz="1600" i="1" dirty="0"/>
              <a:t>cluster area </a:t>
            </a:r>
            <a:r>
              <a:rPr lang="en-US" sz="1600" i="1" dirty="0" smtClean="0"/>
              <a:t>slice3) </a:t>
            </a:r>
            <a:r>
              <a:rPr lang="en-US" sz="1600" i="1" dirty="0"/>
              <a:t>* slice thickness</a:t>
            </a:r>
          </a:p>
          <a:p>
            <a:endParaRPr lang="en-US" dirty="0" smtClean="0"/>
          </a:p>
          <a:p>
            <a:r>
              <a:rPr lang="en-US" dirty="0" smtClean="0"/>
              <a:t>The total volume </a:t>
            </a:r>
            <a:r>
              <a:rPr lang="en-US" u="sng" dirty="0" smtClean="0"/>
              <a:t>is not color specific</a:t>
            </a:r>
            <a:r>
              <a:rPr lang="en-US" dirty="0" smtClean="0"/>
              <a:t>. Only the limiting colors are not accounted in such calculation 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647307" y="3512299"/>
            <a:ext cx="5957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06443" y="3280593"/>
            <a:ext cx="180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Frame 1 all slices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658605" y="3837179"/>
            <a:ext cx="5957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7741" y="3605473"/>
            <a:ext cx="180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Frame 2 all slices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658605" y="4182139"/>
            <a:ext cx="5957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17741" y="3950433"/>
            <a:ext cx="180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Frame 3 all slices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58605" y="4319765"/>
            <a:ext cx="73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……….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011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366" y="2053077"/>
            <a:ext cx="1797760" cy="48049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2225" y="3662491"/>
            <a:ext cx="52549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section identify the total areas respective to each </a:t>
            </a:r>
            <a:r>
              <a:rPr lang="en-US" dirty="0" smtClean="0"/>
              <a:t>frame and slice </a:t>
            </a:r>
            <a:r>
              <a:rPr lang="en-US" dirty="0"/>
              <a:t>of the dataset in mm2. </a:t>
            </a:r>
          </a:p>
          <a:p>
            <a:r>
              <a:rPr lang="en-US" dirty="0"/>
              <a:t>Remember that such areas are not color </a:t>
            </a:r>
            <a:r>
              <a:rPr lang="en-US" dirty="0" smtClean="0"/>
              <a:t>specific. </a:t>
            </a:r>
            <a:r>
              <a:rPr lang="en-US" dirty="0"/>
              <a:t>All the </a:t>
            </a:r>
            <a:r>
              <a:rPr lang="en-US" dirty="0" smtClean="0"/>
              <a:t>clusters </a:t>
            </a:r>
            <a:r>
              <a:rPr lang="en-US" dirty="0"/>
              <a:t>included in the frame are here summed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2225" y="109088"/>
            <a:ext cx="8515913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Total </a:t>
            </a:r>
            <a:r>
              <a:rPr lang="en-US" dirty="0" smtClean="0"/>
              <a:t>area (Areas </a:t>
            </a:r>
            <a:r>
              <a:rPr lang="en-US" dirty="0"/>
              <a:t>tot) in </a:t>
            </a:r>
            <a:r>
              <a:rPr lang="en-US" dirty="0" smtClean="0"/>
              <a:t>mm2 </a:t>
            </a:r>
            <a:r>
              <a:rPr lang="en-US" dirty="0"/>
              <a:t>represents </a:t>
            </a:r>
            <a:r>
              <a:rPr lang="en-US" dirty="0" smtClean="0"/>
              <a:t>the sum of the segmented areas of each frame and slice as: </a:t>
            </a:r>
          </a:p>
          <a:p>
            <a:endParaRPr lang="en-US" dirty="0"/>
          </a:p>
          <a:p>
            <a:r>
              <a:rPr lang="en-US" sz="1600" i="1" dirty="0" smtClean="0"/>
              <a:t>Areas </a:t>
            </a:r>
            <a:r>
              <a:rPr lang="en-US" sz="1600" i="1" dirty="0"/>
              <a:t>tot </a:t>
            </a:r>
            <a:r>
              <a:rPr lang="en-US" sz="1600" i="1" dirty="0" smtClean="0"/>
              <a:t>(ex: frame1 slice1) </a:t>
            </a:r>
            <a:r>
              <a:rPr lang="en-US" sz="1600" i="1" dirty="0"/>
              <a:t>=</a:t>
            </a:r>
            <a:r>
              <a:rPr lang="en-US" sz="1600" dirty="0"/>
              <a:t> </a:t>
            </a:r>
            <a:r>
              <a:rPr lang="en-US" sz="1600" dirty="0" smtClean="0"/>
              <a:t>area </a:t>
            </a:r>
            <a:r>
              <a:rPr lang="en-US" sz="1600" i="1" dirty="0" smtClean="0"/>
              <a:t>cluster red + area cluster orange+ area cluster blue</a:t>
            </a:r>
          </a:p>
          <a:p>
            <a:endParaRPr lang="en-US" dirty="0"/>
          </a:p>
          <a:p>
            <a:r>
              <a:rPr lang="en-US" dirty="0" smtClean="0"/>
              <a:t>The Areas tot results </a:t>
            </a:r>
            <a:r>
              <a:rPr lang="en-US" u="sng" dirty="0" smtClean="0"/>
              <a:t>are </a:t>
            </a:r>
            <a:r>
              <a:rPr lang="en-US" u="sng" dirty="0"/>
              <a:t>not color specific</a:t>
            </a:r>
            <a:r>
              <a:rPr lang="en-US" dirty="0"/>
              <a:t>. Only the limiting colors are not accounted in such </a:t>
            </a:r>
            <a:r>
              <a:rPr lang="en-US" dirty="0" smtClean="0"/>
              <a:t>calculation.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27844" y="2618545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59638" y="2464656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1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27844" y="2849345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59638" y="2695456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2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427844" y="3105683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59638" y="2951794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3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58431" y="3564010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90225" y="3410121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1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58431" y="3794810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90225" y="3640921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2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458431" y="4051148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90225" y="3897259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3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427844" y="4470254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59638" y="4316365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1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27844" y="4701054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59638" y="4547165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2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427844" y="4957392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59638" y="4803503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3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427844" y="5394161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59638" y="5240272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1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427844" y="5624961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59638" y="5471072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2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27844" y="5881299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59638" y="5727410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3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427844" y="6251155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59638" y="6097266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1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427844" y="6481955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9638" y="6328066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2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427844" y="6738293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59638" y="6584404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706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46" y="214480"/>
            <a:ext cx="1752600" cy="6502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4936" y="26319"/>
            <a:ext cx="550580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volume of the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ed</a:t>
            </a:r>
            <a:r>
              <a:rPr lang="en-US" dirty="0" smtClean="0"/>
              <a:t> color (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volume) in </a:t>
            </a:r>
            <a:r>
              <a:rPr lang="en-US" dirty="0"/>
              <a:t>mm3 represents the sum of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</a:t>
            </a:r>
            <a:r>
              <a:rPr lang="en-US" dirty="0"/>
              <a:t>volumes </a:t>
            </a:r>
            <a:r>
              <a:rPr lang="en-US" dirty="0" smtClean="0"/>
              <a:t>presented in </a:t>
            </a:r>
            <a:r>
              <a:rPr lang="en-US" dirty="0"/>
              <a:t>all the slices </a:t>
            </a:r>
            <a:r>
              <a:rPr lang="en-US" dirty="0" smtClean="0"/>
              <a:t>of a specific frame.</a:t>
            </a:r>
          </a:p>
          <a:p>
            <a:pPr algn="just"/>
            <a:r>
              <a:rPr lang="en-US" dirty="0" smtClean="0"/>
              <a:t>Note that the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Volume </a:t>
            </a:r>
            <a:r>
              <a:rPr lang="en-US" u="sng" dirty="0" smtClean="0"/>
              <a:t>is </a:t>
            </a:r>
            <a:r>
              <a:rPr lang="en-US" u="sng" dirty="0"/>
              <a:t>color specific</a:t>
            </a:r>
            <a:r>
              <a:rPr lang="en-US" dirty="0" smtClean="0"/>
              <a:t>.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limiting </a:t>
            </a:r>
            <a:r>
              <a:rPr lang="en-US" dirty="0" smtClean="0"/>
              <a:t>color is </a:t>
            </a:r>
            <a:r>
              <a:rPr lang="en-US" dirty="0"/>
              <a:t>not accounted in such calculation </a:t>
            </a:r>
          </a:p>
          <a:p>
            <a:pPr algn="just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239712" y="878075"/>
            <a:ext cx="70549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4936" y="2841895"/>
            <a:ext cx="5505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reas (in mm2) represent </a:t>
            </a:r>
            <a:r>
              <a:rPr lang="en-US" dirty="0"/>
              <a:t>the sum of the </a:t>
            </a:r>
            <a:r>
              <a:rPr lang="en-US" dirty="0" smtClean="0"/>
              <a:t>red clusters </a:t>
            </a:r>
            <a:r>
              <a:rPr lang="en-US" dirty="0"/>
              <a:t>of each frame and </a:t>
            </a:r>
            <a:r>
              <a:rPr lang="en-US" dirty="0" smtClean="0"/>
              <a:t>slice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61525" y="1937766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93319" y="1752517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1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361525" y="2121526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93319" y="1967637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2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61525" y="2330824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93319" y="2176935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3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94936" y="5644768"/>
            <a:ext cx="614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volumes can be multiplied by a density factor. In this example it was maintained as 1. See </a:t>
            </a:r>
            <a:r>
              <a:rPr lang="en-US" i="1" dirty="0" smtClean="0"/>
              <a:t>“</a:t>
            </a:r>
            <a:r>
              <a:rPr lang="en-US" i="1" dirty="0" smtClean="0"/>
              <a:t>Extra </a:t>
            </a:r>
            <a:r>
              <a:rPr lang="en-US" i="1" dirty="0"/>
              <a:t>features -&gt; </a:t>
            </a:r>
            <a:r>
              <a:rPr lang="en-US" i="1" dirty="0" smtClean="0"/>
              <a:t>Mass </a:t>
            </a:r>
            <a:r>
              <a:rPr lang="en-US" i="1" dirty="0" smtClean="0"/>
              <a:t>Calculation option” </a:t>
            </a:r>
            <a:endParaRPr lang="en-US" i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39712" y="6267565"/>
            <a:ext cx="70549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7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81" y="-21228"/>
            <a:ext cx="1886021" cy="68792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4936" y="26319"/>
            <a:ext cx="550580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volume of the </a:t>
            </a:r>
            <a:r>
              <a:rPr lang="en-US" dirty="0">
                <a:solidFill>
                  <a:srgbClr val="E46C0A"/>
                </a:solidFill>
              </a:rPr>
              <a:t>O</a:t>
            </a:r>
            <a:r>
              <a:rPr lang="en-US" dirty="0" smtClean="0">
                <a:solidFill>
                  <a:srgbClr val="E46C0A"/>
                </a:solidFill>
              </a:rPr>
              <a:t>range</a:t>
            </a:r>
            <a:r>
              <a:rPr lang="en-US" dirty="0" smtClean="0"/>
              <a:t> color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Orange</a:t>
            </a:r>
            <a:r>
              <a:rPr lang="en-US" dirty="0" smtClean="0"/>
              <a:t> volume) in </a:t>
            </a:r>
            <a:r>
              <a:rPr lang="en-US" dirty="0"/>
              <a:t>mm3 represents the sum of </a:t>
            </a:r>
            <a:r>
              <a:rPr lang="en-US" dirty="0" smtClean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n-US" dirty="0" smtClean="0"/>
              <a:t> </a:t>
            </a:r>
            <a:r>
              <a:rPr lang="en-US" dirty="0"/>
              <a:t>volumes </a:t>
            </a:r>
            <a:r>
              <a:rPr lang="en-US" dirty="0" smtClean="0"/>
              <a:t>presented in </a:t>
            </a:r>
            <a:r>
              <a:rPr lang="en-US" dirty="0"/>
              <a:t>all the slices </a:t>
            </a:r>
            <a:r>
              <a:rPr lang="en-US" dirty="0" smtClean="0"/>
              <a:t>of a specific frame.</a:t>
            </a:r>
          </a:p>
          <a:p>
            <a:pPr algn="just"/>
            <a:r>
              <a:rPr lang="en-US" dirty="0" smtClean="0"/>
              <a:t>Note that the </a:t>
            </a:r>
            <a:r>
              <a:rPr lang="en-US" dirty="0" smtClean="0">
                <a:solidFill>
                  <a:srgbClr val="E46C0A"/>
                </a:solidFill>
              </a:rPr>
              <a:t>Orange</a:t>
            </a:r>
            <a:r>
              <a:rPr lang="en-US" dirty="0" smtClean="0"/>
              <a:t> Volume </a:t>
            </a:r>
            <a:r>
              <a:rPr lang="en-US" u="sng" dirty="0" smtClean="0"/>
              <a:t>is </a:t>
            </a:r>
            <a:r>
              <a:rPr lang="en-US" u="sng" dirty="0"/>
              <a:t>color specific</a:t>
            </a:r>
            <a:r>
              <a:rPr lang="en-US" dirty="0" smtClean="0"/>
              <a:t>.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limiting </a:t>
            </a:r>
            <a:r>
              <a:rPr lang="en-US" dirty="0" smtClean="0"/>
              <a:t>color is </a:t>
            </a:r>
            <a:r>
              <a:rPr lang="en-US" dirty="0"/>
              <a:t>not accounted in such calculation </a:t>
            </a:r>
          </a:p>
          <a:p>
            <a:pPr algn="just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39712" y="878075"/>
            <a:ext cx="70549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4936" y="2841895"/>
            <a:ext cx="5505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smtClean="0">
                <a:solidFill>
                  <a:srgbClr val="E46C0A"/>
                </a:solidFill>
              </a:rPr>
              <a:t>Orange</a:t>
            </a:r>
            <a:r>
              <a:rPr lang="en-US" dirty="0" smtClean="0"/>
              <a:t> areas (in mm2) represent </a:t>
            </a:r>
            <a:r>
              <a:rPr lang="en-US" dirty="0"/>
              <a:t>the sum of the </a:t>
            </a:r>
            <a:r>
              <a:rPr lang="en-US" dirty="0" smtClean="0"/>
              <a:t>orange clusters </a:t>
            </a:r>
            <a:r>
              <a:rPr lang="en-US" dirty="0"/>
              <a:t>of each frame and </a:t>
            </a:r>
            <a:r>
              <a:rPr lang="en-US" dirty="0" smtClean="0"/>
              <a:t>slice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61525" y="1812326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93319" y="1627077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1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61525" y="1996086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93319" y="1842197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2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61525" y="2205384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93319" y="2051495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3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94936" y="5644768"/>
            <a:ext cx="614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E46C0A"/>
                </a:solidFill>
              </a:rPr>
              <a:t>Orange</a:t>
            </a:r>
            <a:r>
              <a:rPr lang="en-US" dirty="0" smtClean="0"/>
              <a:t> volumes can be multiplied by a density factor. In this example it was maintained as 1. See </a:t>
            </a:r>
            <a:r>
              <a:rPr lang="en-US" i="1" dirty="0"/>
              <a:t>“The use of the Mass </a:t>
            </a:r>
            <a:r>
              <a:rPr lang="en-US" i="1" dirty="0" smtClean="0"/>
              <a:t>Calculation option” </a:t>
            </a:r>
            <a:endParaRPr lang="en-US" i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39712" y="6267565"/>
            <a:ext cx="70549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3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613" y="-1"/>
            <a:ext cx="1955477" cy="69048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4936" y="26319"/>
            <a:ext cx="5505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volume of the </a:t>
            </a:r>
            <a:r>
              <a:rPr lang="en-US" dirty="0">
                <a:solidFill>
                  <a:srgbClr val="3366FF"/>
                </a:solidFill>
              </a:rPr>
              <a:t>B</a:t>
            </a:r>
            <a:r>
              <a:rPr lang="en-US" dirty="0" smtClean="0">
                <a:solidFill>
                  <a:srgbClr val="3366FF"/>
                </a:solidFill>
              </a:rPr>
              <a:t>lue</a:t>
            </a:r>
            <a:r>
              <a:rPr lang="en-US" dirty="0" smtClean="0"/>
              <a:t> color (</a:t>
            </a:r>
            <a:r>
              <a:rPr lang="en-US" dirty="0" smtClean="0">
                <a:solidFill>
                  <a:srgbClr val="3366FF"/>
                </a:solidFill>
              </a:rPr>
              <a:t>Blue</a:t>
            </a:r>
            <a:r>
              <a:rPr lang="en-US" dirty="0" smtClean="0"/>
              <a:t> volume) in </a:t>
            </a:r>
            <a:r>
              <a:rPr lang="en-US" dirty="0"/>
              <a:t>mm3 represents the sum of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3366FF"/>
                </a:solidFill>
              </a:rPr>
              <a:t>Blue</a:t>
            </a:r>
            <a:r>
              <a:rPr lang="en-US" dirty="0" smtClean="0"/>
              <a:t> </a:t>
            </a:r>
            <a:r>
              <a:rPr lang="en-US" dirty="0"/>
              <a:t>volumes </a:t>
            </a:r>
            <a:r>
              <a:rPr lang="en-US" dirty="0" smtClean="0"/>
              <a:t>presented in </a:t>
            </a:r>
            <a:r>
              <a:rPr lang="en-US" dirty="0"/>
              <a:t>all the slices </a:t>
            </a:r>
            <a:r>
              <a:rPr lang="en-US" dirty="0" smtClean="0"/>
              <a:t>of a specific frame.</a:t>
            </a:r>
          </a:p>
          <a:p>
            <a:pPr algn="just"/>
            <a:r>
              <a:rPr lang="en-US" dirty="0" smtClean="0"/>
              <a:t>Note that the </a:t>
            </a:r>
            <a:r>
              <a:rPr lang="en-US" dirty="0">
                <a:solidFill>
                  <a:srgbClr val="3366FF"/>
                </a:solidFill>
              </a:rPr>
              <a:t>Blue</a:t>
            </a:r>
            <a:r>
              <a:rPr lang="en-US" dirty="0" smtClean="0"/>
              <a:t> Volume </a:t>
            </a:r>
            <a:r>
              <a:rPr lang="en-US" u="sng" dirty="0" smtClean="0"/>
              <a:t>is </a:t>
            </a:r>
            <a:r>
              <a:rPr lang="en-US" u="sng" dirty="0"/>
              <a:t>color specific</a:t>
            </a:r>
            <a:r>
              <a:rPr lang="en-US" dirty="0" smtClean="0"/>
              <a:t>.</a:t>
            </a:r>
            <a:r>
              <a:rPr lang="en-US" dirty="0"/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39712" y="878075"/>
            <a:ext cx="70549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4936" y="2841895"/>
            <a:ext cx="5505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smtClean="0">
                <a:solidFill>
                  <a:srgbClr val="3366FF"/>
                </a:solidFill>
              </a:rPr>
              <a:t>Blue</a:t>
            </a:r>
            <a:r>
              <a:rPr lang="en-US" dirty="0" smtClean="0"/>
              <a:t> areas </a:t>
            </a:r>
            <a:r>
              <a:rPr lang="en-US" dirty="0"/>
              <a:t>in mm2 </a:t>
            </a:r>
            <a:r>
              <a:rPr lang="en-US" dirty="0" smtClean="0"/>
              <a:t>represent </a:t>
            </a:r>
            <a:r>
              <a:rPr lang="en-US" dirty="0"/>
              <a:t>the sum of the </a:t>
            </a:r>
            <a:r>
              <a:rPr lang="en-US" dirty="0" smtClean="0"/>
              <a:t>blue clusters </a:t>
            </a:r>
            <a:r>
              <a:rPr lang="en-US" dirty="0"/>
              <a:t>of each frame and </a:t>
            </a:r>
            <a:r>
              <a:rPr lang="en-US" dirty="0" smtClean="0"/>
              <a:t>slice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61525" y="1812326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93319" y="1627077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1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61525" y="1996086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93319" y="1842197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2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61525" y="2205384"/>
            <a:ext cx="7595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93319" y="2051495"/>
            <a:ext cx="64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Slice 3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94936" y="5644768"/>
            <a:ext cx="614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3366FF"/>
                </a:solidFill>
              </a:rPr>
              <a:t>Blue</a:t>
            </a:r>
            <a:r>
              <a:rPr lang="en-US" dirty="0" smtClean="0"/>
              <a:t> volumes can be multiplied by a density factor. In this example it was maintained as 1. See </a:t>
            </a:r>
            <a:r>
              <a:rPr lang="en-US" i="1" dirty="0"/>
              <a:t>“The use of the Mass </a:t>
            </a:r>
            <a:r>
              <a:rPr lang="en-US" i="1" dirty="0" smtClean="0"/>
              <a:t>Calculation option” </a:t>
            </a:r>
            <a:endParaRPr lang="en-US" i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39712" y="6267565"/>
            <a:ext cx="70549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50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672</Words>
  <Application>Microsoft Macintosh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Kings College London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protti</dc:creator>
  <cp:lastModifiedBy>andrea protti</cp:lastModifiedBy>
  <cp:revision>56</cp:revision>
  <cp:lastPrinted>2014-01-29T18:05:35Z</cp:lastPrinted>
  <dcterms:created xsi:type="dcterms:W3CDTF">2014-01-19T12:28:48Z</dcterms:created>
  <dcterms:modified xsi:type="dcterms:W3CDTF">2014-06-03T11:04:31Z</dcterms:modified>
</cp:coreProperties>
</file>