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77" r:id="rId6"/>
    <p:sldId id="310" r:id="rId7"/>
    <p:sldId id="335" r:id="rId8"/>
    <p:sldId id="318" r:id="rId9"/>
    <p:sldId id="312" r:id="rId10"/>
    <p:sldId id="299" r:id="rId11"/>
    <p:sldId id="327" r:id="rId12"/>
    <p:sldId id="315" r:id="rId13"/>
    <p:sldId id="313" r:id="rId14"/>
    <p:sldId id="300" r:id="rId15"/>
    <p:sldId id="302" r:id="rId16"/>
    <p:sldId id="303" r:id="rId17"/>
    <p:sldId id="317" r:id="rId18"/>
    <p:sldId id="336" r:id="rId19"/>
    <p:sldId id="338" r:id="rId20"/>
    <p:sldId id="3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61680" autoAdjust="0"/>
  </p:normalViewPr>
  <p:slideViewPr>
    <p:cSldViewPr snapToGrid="0">
      <p:cViewPr varScale="1">
        <p:scale>
          <a:sx n="42" d="100"/>
          <a:sy n="42" d="100"/>
        </p:scale>
        <p:origin x="1608" y="2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01C92-F3FE-453B-B20F-9CD82025881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83AD30A-6177-4113-8684-91A46807D3AC}">
      <dgm:prSet phldrT="[Text]" custT="1"/>
      <dgm:spPr>
        <a:ln>
          <a:solidFill>
            <a:schemeClr val="bg1">
              <a:lumMod val="50000"/>
            </a:schemeClr>
          </a:solidFill>
        </a:ln>
      </dgm:spPr>
      <dgm:t>
        <a:bodyPr/>
        <a:lstStyle/>
        <a:p>
          <a:r>
            <a:rPr lang="en-US" sz="2400" dirty="0">
              <a:solidFill>
                <a:schemeClr val="tx1"/>
              </a:solidFill>
            </a:rPr>
            <a:t>General Research / Data Collection</a:t>
          </a:r>
        </a:p>
      </dgm:t>
    </dgm:pt>
    <dgm:pt modelId="{57C284BD-FD70-4231-A43F-4C5251BE996F}" type="parTrans" cxnId="{8FE2330C-5FA0-4E24-9F44-A7ADF73EC7BD}">
      <dgm:prSet/>
      <dgm:spPr/>
      <dgm:t>
        <a:bodyPr/>
        <a:lstStyle/>
        <a:p>
          <a:endParaRPr lang="en-US"/>
        </a:p>
      </dgm:t>
    </dgm:pt>
    <dgm:pt modelId="{92A1023D-1D2D-4549-9B1D-4E74650D2035}" type="sibTrans" cxnId="{8FE2330C-5FA0-4E24-9F44-A7ADF73EC7BD}">
      <dgm:prSet/>
      <dgm:spPr/>
      <dgm:t>
        <a:bodyPr/>
        <a:lstStyle/>
        <a:p>
          <a:endParaRPr lang="en-US"/>
        </a:p>
      </dgm:t>
    </dgm:pt>
    <dgm:pt modelId="{45167A50-598E-4A4F-BC00-7F8BD9549E2E}">
      <dgm:prSet phldrT="[Text]" custT="1"/>
      <dgm:spPr/>
      <dgm:t>
        <a:bodyPr/>
        <a:lstStyle/>
        <a:p>
          <a:r>
            <a:rPr lang="en-US" sz="1400" dirty="0">
              <a:solidFill>
                <a:schemeClr val="bg1">
                  <a:lumMod val="50000"/>
                </a:schemeClr>
              </a:solidFill>
            </a:rPr>
            <a:t>Knowledge Building</a:t>
          </a:r>
        </a:p>
      </dgm:t>
    </dgm:pt>
    <dgm:pt modelId="{63E54E68-F4FC-4D6C-91F7-B5D39B331DD9}" type="parTrans" cxnId="{8C2BFAF0-8136-44E9-B531-3F40EE01AAD9}">
      <dgm:prSet/>
      <dgm:spPr/>
      <dgm:t>
        <a:bodyPr/>
        <a:lstStyle/>
        <a:p>
          <a:endParaRPr lang="en-US"/>
        </a:p>
      </dgm:t>
    </dgm:pt>
    <dgm:pt modelId="{EB54EEEE-196D-4324-AA2A-A83F24A0D2AE}" type="sibTrans" cxnId="{8C2BFAF0-8136-44E9-B531-3F40EE01AAD9}">
      <dgm:prSet/>
      <dgm:spPr/>
      <dgm:t>
        <a:bodyPr/>
        <a:lstStyle/>
        <a:p>
          <a:endParaRPr lang="en-US"/>
        </a:p>
      </dgm:t>
    </dgm:pt>
    <dgm:pt modelId="{60AA4442-CD6D-4640-B716-91A668F101D9}">
      <dgm:prSet phldrT="[Text]"/>
      <dgm:spPr/>
      <dgm:t>
        <a:bodyPr/>
        <a:lstStyle/>
        <a:p>
          <a:r>
            <a:rPr lang="en-US" dirty="0">
              <a:solidFill>
                <a:schemeClr val="bg1">
                  <a:lumMod val="50000"/>
                </a:schemeClr>
              </a:solidFill>
            </a:rPr>
            <a:t>Knowledge Recall</a:t>
          </a:r>
        </a:p>
      </dgm:t>
    </dgm:pt>
    <dgm:pt modelId="{7BCAAC48-EFEE-499A-A8E0-F2198FD0D81B}" type="parTrans" cxnId="{8C1C8A78-C851-4793-843B-8A518AFDB495}">
      <dgm:prSet/>
      <dgm:spPr/>
      <dgm:t>
        <a:bodyPr/>
        <a:lstStyle/>
        <a:p>
          <a:endParaRPr lang="en-US"/>
        </a:p>
      </dgm:t>
    </dgm:pt>
    <dgm:pt modelId="{2B07F2D1-BB5A-451F-8FB2-87EC4EB1CD5B}" type="sibTrans" cxnId="{8C1C8A78-C851-4793-843B-8A518AFDB495}">
      <dgm:prSet/>
      <dgm:spPr/>
      <dgm:t>
        <a:bodyPr/>
        <a:lstStyle/>
        <a:p>
          <a:endParaRPr lang="en-US"/>
        </a:p>
      </dgm:t>
    </dgm:pt>
    <dgm:pt modelId="{D5979710-0F44-4CD1-A33E-8AAF84864B66}">
      <dgm:prSet phldrT="[Text]" custT="1"/>
      <dgm:spPr>
        <a:ln>
          <a:solidFill>
            <a:schemeClr val="bg1">
              <a:lumMod val="50000"/>
            </a:schemeClr>
          </a:solidFill>
        </a:ln>
      </dgm:spPr>
      <dgm:t>
        <a:bodyPr/>
        <a:lstStyle/>
        <a:p>
          <a:r>
            <a:rPr lang="en-US" sz="2400" dirty="0">
              <a:solidFill>
                <a:schemeClr val="tx1"/>
              </a:solidFill>
            </a:rPr>
            <a:t>Calculations / Feasibility</a:t>
          </a:r>
        </a:p>
      </dgm:t>
    </dgm:pt>
    <dgm:pt modelId="{7C5030AF-EFB1-4789-8BFF-3C6A187D9992}" type="parTrans" cxnId="{06A4D09A-6AD7-4289-945E-21509A1DE2EF}">
      <dgm:prSet/>
      <dgm:spPr/>
      <dgm:t>
        <a:bodyPr/>
        <a:lstStyle/>
        <a:p>
          <a:endParaRPr lang="en-US"/>
        </a:p>
      </dgm:t>
    </dgm:pt>
    <dgm:pt modelId="{88A85959-E462-46B2-AA1C-C8875D1048FE}" type="sibTrans" cxnId="{06A4D09A-6AD7-4289-945E-21509A1DE2EF}">
      <dgm:prSet/>
      <dgm:spPr/>
      <dgm:t>
        <a:bodyPr/>
        <a:lstStyle/>
        <a:p>
          <a:endParaRPr lang="en-US"/>
        </a:p>
      </dgm:t>
    </dgm:pt>
    <dgm:pt modelId="{515E281C-77F5-4041-B41C-CB2E66CE9FE5}">
      <dgm:prSet phldrT="[Text]"/>
      <dgm:spPr/>
      <dgm:t>
        <a:bodyPr/>
        <a:lstStyle/>
        <a:p>
          <a:r>
            <a:rPr lang="en-US" dirty="0">
              <a:solidFill>
                <a:schemeClr val="bg1">
                  <a:lumMod val="50000"/>
                </a:schemeClr>
              </a:solidFill>
            </a:rPr>
            <a:t>Cost / valuation</a:t>
          </a:r>
        </a:p>
      </dgm:t>
    </dgm:pt>
    <dgm:pt modelId="{220D1A90-736F-4BFF-A685-F96F885FC46F}" type="parTrans" cxnId="{807B0BC8-4D7C-42C2-AEEA-346D8FBAFBB7}">
      <dgm:prSet/>
      <dgm:spPr/>
      <dgm:t>
        <a:bodyPr/>
        <a:lstStyle/>
        <a:p>
          <a:endParaRPr lang="en-US"/>
        </a:p>
      </dgm:t>
    </dgm:pt>
    <dgm:pt modelId="{C85F4CB0-C220-45AD-AB1C-1D37DAB388D1}" type="sibTrans" cxnId="{807B0BC8-4D7C-42C2-AEEA-346D8FBAFBB7}">
      <dgm:prSet/>
      <dgm:spPr/>
      <dgm:t>
        <a:bodyPr/>
        <a:lstStyle/>
        <a:p>
          <a:endParaRPr lang="en-US"/>
        </a:p>
      </dgm:t>
    </dgm:pt>
    <dgm:pt modelId="{9BA3CD5B-AB21-4413-9CA6-0E1D7393F374}">
      <dgm:prSet phldrT="[Text]"/>
      <dgm:spPr/>
      <dgm:t>
        <a:bodyPr/>
        <a:lstStyle/>
        <a:p>
          <a:r>
            <a:rPr lang="en-US" dirty="0">
              <a:solidFill>
                <a:schemeClr val="bg1">
                  <a:lumMod val="50000"/>
                </a:schemeClr>
              </a:solidFill>
            </a:rPr>
            <a:t>Efficiency / Comparative analysis </a:t>
          </a:r>
        </a:p>
      </dgm:t>
    </dgm:pt>
    <dgm:pt modelId="{0141CFAE-A5D9-4EA7-B8D7-9BACC09D3C8D}" type="parTrans" cxnId="{748777E2-0634-44FE-A991-8249CD06324C}">
      <dgm:prSet/>
      <dgm:spPr/>
      <dgm:t>
        <a:bodyPr/>
        <a:lstStyle/>
        <a:p>
          <a:endParaRPr lang="en-US"/>
        </a:p>
      </dgm:t>
    </dgm:pt>
    <dgm:pt modelId="{6E3F4D89-EB22-4C1C-A8ED-B853B5AE44C3}" type="sibTrans" cxnId="{748777E2-0634-44FE-A991-8249CD06324C}">
      <dgm:prSet/>
      <dgm:spPr/>
      <dgm:t>
        <a:bodyPr/>
        <a:lstStyle/>
        <a:p>
          <a:endParaRPr lang="en-US"/>
        </a:p>
      </dgm:t>
    </dgm:pt>
    <dgm:pt modelId="{E5716C33-AD0A-4BDD-9BAB-09B5914C3759}">
      <dgm:prSet phldrT="[Text]" custT="1"/>
      <dgm:spPr>
        <a:ln>
          <a:solidFill>
            <a:schemeClr val="bg1">
              <a:lumMod val="50000"/>
            </a:schemeClr>
          </a:solidFill>
        </a:ln>
      </dgm:spPr>
      <dgm:t>
        <a:bodyPr/>
        <a:lstStyle/>
        <a:p>
          <a:r>
            <a:rPr lang="en-US" sz="1800" dirty="0">
              <a:solidFill>
                <a:schemeClr val="tx1"/>
              </a:solidFill>
            </a:rPr>
            <a:t>Stakeholder Engagement / Risk Assessment</a:t>
          </a:r>
        </a:p>
      </dgm:t>
    </dgm:pt>
    <dgm:pt modelId="{90C826D6-6C6C-46B5-AF6F-13DC82308CFF}" type="parTrans" cxnId="{8336350A-7A0E-496B-AEBE-D3F187CFE01A}">
      <dgm:prSet/>
      <dgm:spPr/>
      <dgm:t>
        <a:bodyPr/>
        <a:lstStyle/>
        <a:p>
          <a:endParaRPr lang="en-US"/>
        </a:p>
      </dgm:t>
    </dgm:pt>
    <dgm:pt modelId="{9F88ACD0-4D0F-4ADD-98DB-86B9CAC179D0}" type="sibTrans" cxnId="{8336350A-7A0E-496B-AEBE-D3F187CFE01A}">
      <dgm:prSet/>
      <dgm:spPr/>
      <dgm:t>
        <a:bodyPr/>
        <a:lstStyle/>
        <a:p>
          <a:endParaRPr lang="en-US"/>
        </a:p>
      </dgm:t>
    </dgm:pt>
    <dgm:pt modelId="{42CA2FAA-E3EF-49A6-AD50-7A99BC6B664A}">
      <dgm:prSet phldrT="[Text]"/>
      <dgm:spPr/>
      <dgm:t>
        <a:bodyPr/>
        <a:lstStyle/>
        <a:p>
          <a:r>
            <a:rPr lang="en-US" dirty="0">
              <a:solidFill>
                <a:schemeClr val="bg1">
                  <a:lumMod val="50000"/>
                </a:schemeClr>
              </a:solidFill>
            </a:rPr>
            <a:t>Operational / Technical / Safety</a:t>
          </a:r>
        </a:p>
      </dgm:t>
    </dgm:pt>
    <dgm:pt modelId="{BC642C84-022E-4424-A7B5-00FE6C7A8E48}" type="parTrans" cxnId="{1ACCE928-C526-48C0-B25D-273041EA2D4B}">
      <dgm:prSet/>
      <dgm:spPr/>
      <dgm:t>
        <a:bodyPr/>
        <a:lstStyle/>
        <a:p>
          <a:endParaRPr lang="en-US"/>
        </a:p>
      </dgm:t>
    </dgm:pt>
    <dgm:pt modelId="{0E5B18D7-33B0-4456-8BA1-3300FCCB986D}" type="sibTrans" cxnId="{1ACCE928-C526-48C0-B25D-273041EA2D4B}">
      <dgm:prSet/>
      <dgm:spPr/>
      <dgm:t>
        <a:bodyPr/>
        <a:lstStyle/>
        <a:p>
          <a:endParaRPr lang="en-US"/>
        </a:p>
      </dgm:t>
    </dgm:pt>
    <dgm:pt modelId="{5C306E23-2238-411E-82C4-BC192477F078}">
      <dgm:prSet phldrT="[Text]"/>
      <dgm:spPr/>
      <dgm:t>
        <a:bodyPr/>
        <a:lstStyle/>
        <a:p>
          <a:r>
            <a:rPr lang="en-US" dirty="0">
              <a:solidFill>
                <a:schemeClr val="bg1">
                  <a:lumMod val="50000"/>
                </a:schemeClr>
              </a:solidFill>
            </a:rPr>
            <a:t>Sustainability /Risk / Regulation</a:t>
          </a:r>
        </a:p>
      </dgm:t>
    </dgm:pt>
    <dgm:pt modelId="{ED78F132-B7C5-4711-8415-E914727ED07D}" type="parTrans" cxnId="{0F28D595-C573-4C2B-88E7-7C2DCEEA544C}">
      <dgm:prSet/>
      <dgm:spPr/>
      <dgm:t>
        <a:bodyPr/>
        <a:lstStyle/>
        <a:p>
          <a:endParaRPr lang="en-US"/>
        </a:p>
      </dgm:t>
    </dgm:pt>
    <dgm:pt modelId="{6F6E611E-EF07-410F-8826-A51729B317AE}" type="sibTrans" cxnId="{0F28D595-C573-4C2B-88E7-7C2DCEEA544C}">
      <dgm:prSet/>
      <dgm:spPr/>
      <dgm:t>
        <a:bodyPr/>
        <a:lstStyle/>
        <a:p>
          <a:endParaRPr lang="en-US"/>
        </a:p>
      </dgm:t>
    </dgm:pt>
    <dgm:pt modelId="{D042396E-05A8-4F25-B3B1-4388757929C8}">
      <dgm:prSet phldrT="[Text]" custT="1"/>
      <dgm:spPr>
        <a:ln>
          <a:solidFill>
            <a:schemeClr val="bg1">
              <a:lumMod val="50000"/>
            </a:schemeClr>
          </a:solidFill>
        </a:ln>
      </dgm:spPr>
      <dgm:t>
        <a:bodyPr/>
        <a:lstStyle/>
        <a:p>
          <a:r>
            <a:rPr lang="en-US" sz="2400" dirty="0">
              <a:solidFill>
                <a:schemeClr val="tx1"/>
              </a:solidFill>
            </a:rPr>
            <a:t>Final Product / Recommendations</a:t>
          </a:r>
        </a:p>
      </dgm:t>
    </dgm:pt>
    <dgm:pt modelId="{0CE50617-FBC5-4B81-92C6-EF5861F36639}" type="parTrans" cxnId="{C7EBDC22-DB73-4D7F-8B29-A17BD9AC61C5}">
      <dgm:prSet/>
      <dgm:spPr/>
      <dgm:t>
        <a:bodyPr/>
        <a:lstStyle/>
        <a:p>
          <a:endParaRPr lang="en-US"/>
        </a:p>
      </dgm:t>
    </dgm:pt>
    <dgm:pt modelId="{5D3EFF20-2839-4F51-A2BE-E1D825F44917}" type="sibTrans" cxnId="{C7EBDC22-DB73-4D7F-8B29-A17BD9AC61C5}">
      <dgm:prSet/>
      <dgm:spPr/>
      <dgm:t>
        <a:bodyPr/>
        <a:lstStyle/>
        <a:p>
          <a:endParaRPr lang="en-US"/>
        </a:p>
      </dgm:t>
    </dgm:pt>
    <dgm:pt modelId="{01898614-C374-400D-A445-8C5297E814DA}">
      <dgm:prSet phldrT="[Text]"/>
      <dgm:spPr/>
      <dgm:t>
        <a:bodyPr/>
        <a:lstStyle/>
        <a:p>
          <a:r>
            <a:rPr lang="en-US" dirty="0">
              <a:solidFill>
                <a:schemeClr val="bg1">
                  <a:lumMod val="50000"/>
                </a:schemeClr>
              </a:solidFill>
            </a:rPr>
            <a:t>Presentation</a:t>
          </a:r>
        </a:p>
      </dgm:t>
    </dgm:pt>
    <dgm:pt modelId="{89321EEB-52CB-44BA-BA39-B9FA71CC2796}" type="parTrans" cxnId="{201CBBBF-F74A-4899-BE9C-2A8AFD3E75BB}">
      <dgm:prSet/>
      <dgm:spPr/>
      <dgm:t>
        <a:bodyPr/>
        <a:lstStyle/>
        <a:p>
          <a:endParaRPr lang="en-US"/>
        </a:p>
      </dgm:t>
    </dgm:pt>
    <dgm:pt modelId="{FEBABABF-342F-4FD4-9A96-B7169650B711}" type="sibTrans" cxnId="{201CBBBF-F74A-4899-BE9C-2A8AFD3E75BB}">
      <dgm:prSet/>
      <dgm:spPr/>
      <dgm:t>
        <a:bodyPr/>
        <a:lstStyle/>
        <a:p>
          <a:endParaRPr lang="en-US"/>
        </a:p>
      </dgm:t>
    </dgm:pt>
    <dgm:pt modelId="{229020C1-2748-4721-A016-FF4E9F4614B9}">
      <dgm:prSet phldrT="[Text]"/>
      <dgm:spPr/>
      <dgm:t>
        <a:bodyPr/>
        <a:lstStyle/>
        <a:p>
          <a:r>
            <a:rPr lang="en-US" dirty="0">
              <a:solidFill>
                <a:schemeClr val="bg1">
                  <a:lumMod val="50000"/>
                </a:schemeClr>
              </a:solidFill>
            </a:rPr>
            <a:t>Written Report</a:t>
          </a:r>
        </a:p>
      </dgm:t>
    </dgm:pt>
    <dgm:pt modelId="{4F5BD6A3-183F-45CF-A5FD-5C807DA2F64C}" type="parTrans" cxnId="{E1186788-DA83-4516-89D7-A3D215D24F63}">
      <dgm:prSet/>
      <dgm:spPr/>
      <dgm:t>
        <a:bodyPr/>
        <a:lstStyle/>
        <a:p>
          <a:endParaRPr lang="en-US"/>
        </a:p>
      </dgm:t>
    </dgm:pt>
    <dgm:pt modelId="{305DFCE3-FC8F-4AA6-BE44-2148C3661E06}" type="sibTrans" cxnId="{E1186788-DA83-4516-89D7-A3D215D24F63}">
      <dgm:prSet/>
      <dgm:spPr/>
      <dgm:t>
        <a:bodyPr/>
        <a:lstStyle/>
        <a:p>
          <a:endParaRPr lang="en-US"/>
        </a:p>
      </dgm:t>
    </dgm:pt>
    <dgm:pt modelId="{1A4A825C-5AFE-4D78-8B21-92AB5F4E5DB8}" type="pres">
      <dgm:prSet presAssocID="{41601C92-F3FE-453B-B20F-9CD820258815}" presName="Name0" presStyleCnt="0">
        <dgm:presLayoutVars>
          <dgm:dir/>
          <dgm:animLvl val="lvl"/>
          <dgm:resizeHandles val="exact"/>
        </dgm:presLayoutVars>
      </dgm:prSet>
      <dgm:spPr/>
    </dgm:pt>
    <dgm:pt modelId="{FE053F31-CCDE-46AB-A1DD-5B951541DA4D}" type="pres">
      <dgm:prSet presAssocID="{D042396E-05A8-4F25-B3B1-4388757929C8}" presName="boxAndChildren" presStyleCnt="0"/>
      <dgm:spPr/>
    </dgm:pt>
    <dgm:pt modelId="{D50F4E10-698A-497F-A7D7-A02A9FF5DB8C}" type="pres">
      <dgm:prSet presAssocID="{D042396E-05A8-4F25-B3B1-4388757929C8}" presName="parentTextBox" presStyleLbl="node1" presStyleIdx="0" presStyleCnt="4"/>
      <dgm:spPr/>
    </dgm:pt>
    <dgm:pt modelId="{322A7856-FDB9-439D-94BD-7678E227C9EA}" type="pres">
      <dgm:prSet presAssocID="{D042396E-05A8-4F25-B3B1-4388757929C8}" presName="entireBox" presStyleLbl="node1" presStyleIdx="0" presStyleCnt="4"/>
      <dgm:spPr/>
    </dgm:pt>
    <dgm:pt modelId="{81720937-78E5-4B85-B62E-0AEDEB0C0403}" type="pres">
      <dgm:prSet presAssocID="{D042396E-05A8-4F25-B3B1-4388757929C8}" presName="descendantBox" presStyleCnt="0"/>
      <dgm:spPr/>
    </dgm:pt>
    <dgm:pt modelId="{C1F2197A-C2F8-4FF3-A5AD-B3AD9BB12199}" type="pres">
      <dgm:prSet presAssocID="{229020C1-2748-4721-A016-FF4E9F4614B9}" presName="childTextBox" presStyleLbl="fgAccFollowNode1" presStyleIdx="0" presStyleCnt="8">
        <dgm:presLayoutVars>
          <dgm:bulletEnabled val="1"/>
        </dgm:presLayoutVars>
      </dgm:prSet>
      <dgm:spPr/>
    </dgm:pt>
    <dgm:pt modelId="{125F59ED-35DE-4346-BC79-A41FD70699EA}" type="pres">
      <dgm:prSet presAssocID="{01898614-C374-400D-A445-8C5297E814DA}" presName="childTextBox" presStyleLbl="fgAccFollowNode1" presStyleIdx="1" presStyleCnt="8">
        <dgm:presLayoutVars>
          <dgm:bulletEnabled val="1"/>
        </dgm:presLayoutVars>
      </dgm:prSet>
      <dgm:spPr/>
    </dgm:pt>
    <dgm:pt modelId="{0519F13F-1C94-4494-ABCA-9781E85AFC6D}" type="pres">
      <dgm:prSet presAssocID="{9F88ACD0-4D0F-4ADD-98DB-86B9CAC179D0}" presName="sp" presStyleCnt="0"/>
      <dgm:spPr/>
    </dgm:pt>
    <dgm:pt modelId="{E6DD4904-3FA7-4729-9B7D-B427F2E056E0}" type="pres">
      <dgm:prSet presAssocID="{E5716C33-AD0A-4BDD-9BAB-09B5914C3759}" presName="arrowAndChildren" presStyleCnt="0"/>
      <dgm:spPr/>
    </dgm:pt>
    <dgm:pt modelId="{05BA80DA-7BF2-4A50-AA56-B0C12EF048BC}" type="pres">
      <dgm:prSet presAssocID="{E5716C33-AD0A-4BDD-9BAB-09B5914C3759}" presName="parentTextArrow" presStyleLbl="node1" presStyleIdx="0" presStyleCnt="4"/>
      <dgm:spPr/>
    </dgm:pt>
    <dgm:pt modelId="{ECB83ABA-93D7-4041-B6F5-BAF2C0853F32}" type="pres">
      <dgm:prSet presAssocID="{E5716C33-AD0A-4BDD-9BAB-09B5914C3759}" presName="arrow" presStyleLbl="node1" presStyleIdx="1" presStyleCnt="4"/>
      <dgm:spPr/>
    </dgm:pt>
    <dgm:pt modelId="{7A039E99-FBA7-453A-A9A8-268AE6DCD703}" type="pres">
      <dgm:prSet presAssocID="{E5716C33-AD0A-4BDD-9BAB-09B5914C3759}" presName="descendantArrow" presStyleCnt="0"/>
      <dgm:spPr/>
    </dgm:pt>
    <dgm:pt modelId="{3B612EA5-3470-4049-8EB0-991D8746A134}" type="pres">
      <dgm:prSet presAssocID="{42CA2FAA-E3EF-49A6-AD50-7A99BC6B664A}" presName="childTextArrow" presStyleLbl="fgAccFollowNode1" presStyleIdx="2" presStyleCnt="8">
        <dgm:presLayoutVars>
          <dgm:bulletEnabled val="1"/>
        </dgm:presLayoutVars>
      </dgm:prSet>
      <dgm:spPr/>
    </dgm:pt>
    <dgm:pt modelId="{945916FA-8BC2-441F-83BE-C37AFE7567FC}" type="pres">
      <dgm:prSet presAssocID="{5C306E23-2238-411E-82C4-BC192477F078}" presName="childTextArrow" presStyleLbl="fgAccFollowNode1" presStyleIdx="3" presStyleCnt="8">
        <dgm:presLayoutVars>
          <dgm:bulletEnabled val="1"/>
        </dgm:presLayoutVars>
      </dgm:prSet>
      <dgm:spPr/>
    </dgm:pt>
    <dgm:pt modelId="{AF1FF344-6013-461A-8C37-4703A6A7E1F3}" type="pres">
      <dgm:prSet presAssocID="{88A85959-E462-46B2-AA1C-C8875D1048FE}" presName="sp" presStyleCnt="0"/>
      <dgm:spPr/>
    </dgm:pt>
    <dgm:pt modelId="{5C6EFD3C-1165-4686-A59E-1FEF00778DB8}" type="pres">
      <dgm:prSet presAssocID="{D5979710-0F44-4CD1-A33E-8AAF84864B66}" presName="arrowAndChildren" presStyleCnt="0"/>
      <dgm:spPr/>
    </dgm:pt>
    <dgm:pt modelId="{81345190-07D6-4963-AF4A-F6C4FBF06713}" type="pres">
      <dgm:prSet presAssocID="{D5979710-0F44-4CD1-A33E-8AAF84864B66}" presName="parentTextArrow" presStyleLbl="node1" presStyleIdx="1" presStyleCnt="4"/>
      <dgm:spPr/>
    </dgm:pt>
    <dgm:pt modelId="{3400BB57-F0F9-40FD-AF5C-7CF6D4B548CD}" type="pres">
      <dgm:prSet presAssocID="{D5979710-0F44-4CD1-A33E-8AAF84864B66}" presName="arrow" presStyleLbl="node1" presStyleIdx="2" presStyleCnt="4"/>
      <dgm:spPr/>
    </dgm:pt>
    <dgm:pt modelId="{414E0593-3196-40C7-9E9D-72620871A355}" type="pres">
      <dgm:prSet presAssocID="{D5979710-0F44-4CD1-A33E-8AAF84864B66}" presName="descendantArrow" presStyleCnt="0"/>
      <dgm:spPr/>
    </dgm:pt>
    <dgm:pt modelId="{7A37E05E-16CA-41F3-93C9-4A60B564EA2D}" type="pres">
      <dgm:prSet presAssocID="{515E281C-77F5-4041-B41C-CB2E66CE9FE5}" presName="childTextArrow" presStyleLbl="fgAccFollowNode1" presStyleIdx="4" presStyleCnt="8">
        <dgm:presLayoutVars>
          <dgm:bulletEnabled val="1"/>
        </dgm:presLayoutVars>
      </dgm:prSet>
      <dgm:spPr/>
    </dgm:pt>
    <dgm:pt modelId="{1EC4CEDB-DC82-442D-B10C-8A4FC2A12281}" type="pres">
      <dgm:prSet presAssocID="{9BA3CD5B-AB21-4413-9CA6-0E1D7393F374}" presName="childTextArrow" presStyleLbl="fgAccFollowNode1" presStyleIdx="5" presStyleCnt="8">
        <dgm:presLayoutVars>
          <dgm:bulletEnabled val="1"/>
        </dgm:presLayoutVars>
      </dgm:prSet>
      <dgm:spPr/>
    </dgm:pt>
    <dgm:pt modelId="{F94C4D8C-F70A-49EF-9C1F-0C28C8B3585D}" type="pres">
      <dgm:prSet presAssocID="{92A1023D-1D2D-4549-9B1D-4E74650D2035}" presName="sp" presStyleCnt="0"/>
      <dgm:spPr/>
    </dgm:pt>
    <dgm:pt modelId="{A367E277-721C-490E-BCA8-545D23B9AA83}" type="pres">
      <dgm:prSet presAssocID="{B83AD30A-6177-4113-8684-91A46807D3AC}" presName="arrowAndChildren" presStyleCnt="0"/>
      <dgm:spPr/>
    </dgm:pt>
    <dgm:pt modelId="{5F4BEFD7-AD74-494B-AB19-4BD3DC63795D}" type="pres">
      <dgm:prSet presAssocID="{B83AD30A-6177-4113-8684-91A46807D3AC}" presName="parentTextArrow" presStyleLbl="node1" presStyleIdx="2" presStyleCnt="4"/>
      <dgm:spPr/>
    </dgm:pt>
    <dgm:pt modelId="{DDF5B27C-3226-4F39-BAA3-33A67138DFF1}" type="pres">
      <dgm:prSet presAssocID="{B83AD30A-6177-4113-8684-91A46807D3AC}" presName="arrow" presStyleLbl="node1" presStyleIdx="3" presStyleCnt="4" custLinFactY="-3348" custLinFactNeighborX="22642" custLinFactNeighborY="-100000"/>
      <dgm:spPr/>
    </dgm:pt>
    <dgm:pt modelId="{9183C1DC-B262-44DB-9BB2-1DB0A3F48DAD}" type="pres">
      <dgm:prSet presAssocID="{B83AD30A-6177-4113-8684-91A46807D3AC}" presName="descendantArrow" presStyleCnt="0"/>
      <dgm:spPr/>
    </dgm:pt>
    <dgm:pt modelId="{7CF16FDC-8377-4E6B-8625-5759712D7C5E}" type="pres">
      <dgm:prSet presAssocID="{45167A50-598E-4A4F-BC00-7F8BD9549E2E}" presName="childTextArrow" presStyleLbl="fgAccFollowNode1" presStyleIdx="6" presStyleCnt="8">
        <dgm:presLayoutVars>
          <dgm:bulletEnabled val="1"/>
        </dgm:presLayoutVars>
      </dgm:prSet>
      <dgm:spPr/>
    </dgm:pt>
    <dgm:pt modelId="{C7D2B15D-DBF0-4519-BD04-13576731A974}" type="pres">
      <dgm:prSet presAssocID="{60AA4442-CD6D-4640-B716-91A668F101D9}" presName="childTextArrow" presStyleLbl="fgAccFollowNode1" presStyleIdx="7" presStyleCnt="8">
        <dgm:presLayoutVars>
          <dgm:bulletEnabled val="1"/>
        </dgm:presLayoutVars>
      </dgm:prSet>
      <dgm:spPr/>
    </dgm:pt>
  </dgm:ptLst>
  <dgm:cxnLst>
    <dgm:cxn modelId="{1E045D04-E414-4EAA-A7F7-0EAE5844CA6B}" type="presOf" srcId="{42CA2FAA-E3EF-49A6-AD50-7A99BC6B664A}" destId="{3B612EA5-3470-4049-8EB0-991D8746A134}" srcOrd="0" destOrd="0" presId="urn:microsoft.com/office/officeart/2005/8/layout/process4"/>
    <dgm:cxn modelId="{8336350A-7A0E-496B-AEBE-D3F187CFE01A}" srcId="{41601C92-F3FE-453B-B20F-9CD820258815}" destId="{E5716C33-AD0A-4BDD-9BAB-09B5914C3759}" srcOrd="2" destOrd="0" parTransId="{90C826D6-6C6C-46B5-AF6F-13DC82308CFF}" sibTransId="{9F88ACD0-4D0F-4ADD-98DB-86B9CAC179D0}"/>
    <dgm:cxn modelId="{8FE2330C-5FA0-4E24-9F44-A7ADF73EC7BD}" srcId="{41601C92-F3FE-453B-B20F-9CD820258815}" destId="{B83AD30A-6177-4113-8684-91A46807D3AC}" srcOrd="0" destOrd="0" parTransId="{57C284BD-FD70-4231-A43F-4C5251BE996F}" sibTransId="{92A1023D-1D2D-4549-9B1D-4E74650D2035}"/>
    <dgm:cxn modelId="{0624C112-F29C-4D61-BA0A-45CF36212CBE}" type="presOf" srcId="{D5979710-0F44-4CD1-A33E-8AAF84864B66}" destId="{3400BB57-F0F9-40FD-AF5C-7CF6D4B548CD}" srcOrd="1" destOrd="0" presId="urn:microsoft.com/office/officeart/2005/8/layout/process4"/>
    <dgm:cxn modelId="{C7EBDC22-DB73-4D7F-8B29-A17BD9AC61C5}" srcId="{41601C92-F3FE-453B-B20F-9CD820258815}" destId="{D042396E-05A8-4F25-B3B1-4388757929C8}" srcOrd="3" destOrd="0" parTransId="{0CE50617-FBC5-4B81-92C6-EF5861F36639}" sibTransId="{5D3EFF20-2839-4F51-A2BE-E1D825F44917}"/>
    <dgm:cxn modelId="{1ACCE928-C526-48C0-B25D-273041EA2D4B}" srcId="{E5716C33-AD0A-4BDD-9BAB-09B5914C3759}" destId="{42CA2FAA-E3EF-49A6-AD50-7A99BC6B664A}" srcOrd="0" destOrd="0" parTransId="{BC642C84-022E-4424-A7B5-00FE6C7A8E48}" sibTransId="{0E5B18D7-33B0-4456-8BA1-3300FCCB986D}"/>
    <dgm:cxn modelId="{CEF4D93C-BC0C-4209-AAB5-7CABB0B742A5}" type="presOf" srcId="{5C306E23-2238-411E-82C4-BC192477F078}" destId="{945916FA-8BC2-441F-83BE-C37AFE7567FC}" srcOrd="0" destOrd="0" presId="urn:microsoft.com/office/officeart/2005/8/layout/process4"/>
    <dgm:cxn modelId="{32F62D3D-481A-4AB3-8945-DB2975559DA8}" type="presOf" srcId="{60AA4442-CD6D-4640-B716-91A668F101D9}" destId="{C7D2B15D-DBF0-4519-BD04-13576731A974}" srcOrd="0" destOrd="0" presId="urn:microsoft.com/office/officeart/2005/8/layout/process4"/>
    <dgm:cxn modelId="{2C8B483F-6981-4948-ADCB-E09D4FE09F67}" type="presOf" srcId="{229020C1-2748-4721-A016-FF4E9F4614B9}" destId="{C1F2197A-C2F8-4FF3-A5AD-B3AD9BB12199}" srcOrd="0" destOrd="0" presId="urn:microsoft.com/office/officeart/2005/8/layout/process4"/>
    <dgm:cxn modelId="{8777E45B-4E17-49A9-83F6-B7BE03CD8D4C}" type="presOf" srcId="{D5979710-0F44-4CD1-A33E-8AAF84864B66}" destId="{81345190-07D6-4963-AF4A-F6C4FBF06713}" srcOrd="0" destOrd="0" presId="urn:microsoft.com/office/officeart/2005/8/layout/process4"/>
    <dgm:cxn modelId="{5EE7D26B-98AA-4DA6-B883-2780FD9D7284}" type="presOf" srcId="{B83AD30A-6177-4113-8684-91A46807D3AC}" destId="{5F4BEFD7-AD74-494B-AB19-4BD3DC63795D}" srcOrd="0" destOrd="0" presId="urn:microsoft.com/office/officeart/2005/8/layout/process4"/>
    <dgm:cxn modelId="{8C1C8A78-C851-4793-843B-8A518AFDB495}" srcId="{B83AD30A-6177-4113-8684-91A46807D3AC}" destId="{60AA4442-CD6D-4640-B716-91A668F101D9}" srcOrd="1" destOrd="0" parTransId="{7BCAAC48-EFEE-499A-A8E0-F2198FD0D81B}" sibTransId="{2B07F2D1-BB5A-451F-8FB2-87EC4EB1CD5B}"/>
    <dgm:cxn modelId="{F90FBE59-AE56-4FFA-8EAE-1B1C70428DE0}" type="presOf" srcId="{45167A50-598E-4A4F-BC00-7F8BD9549E2E}" destId="{7CF16FDC-8377-4E6B-8625-5759712D7C5E}" srcOrd="0" destOrd="0" presId="urn:microsoft.com/office/officeart/2005/8/layout/process4"/>
    <dgm:cxn modelId="{E1186788-DA83-4516-89D7-A3D215D24F63}" srcId="{D042396E-05A8-4F25-B3B1-4388757929C8}" destId="{229020C1-2748-4721-A016-FF4E9F4614B9}" srcOrd="0" destOrd="0" parTransId="{4F5BD6A3-183F-45CF-A5FD-5C807DA2F64C}" sibTransId="{305DFCE3-FC8F-4AA6-BE44-2148C3661E06}"/>
    <dgm:cxn modelId="{040B0095-543E-4256-8263-8D95F31F9CA7}" type="presOf" srcId="{B83AD30A-6177-4113-8684-91A46807D3AC}" destId="{DDF5B27C-3226-4F39-BAA3-33A67138DFF1}" srcOrd="1" destOrd="0" presId="urn:microsoft.com/office/officeart/2005/8/layout/process4"/>
    <dgm:cxn modelId="{0F28D595-C573-4C2B-88E7-7C2DCEEA544C}" srcId="{E5716C33-AD0A-4BDD-9BAB-09B5914C3759}" destId="{5C306E23-2238-411E-82C4-BC192477F078}" srcOrd="1" destOrd="0" parTransId="{ED78F132-B7C5-4711-8415-E914727ED07D}" sibTransId="{6F6E611E-EF07-410F-8826-A51729B317AE}"/>
    <dgm:cxn modelId="{06A4D09A-6AD7-4289-945E-21509A1DE2EF}" srcId="{41601C92-F3FE-453B-B20F-9CD820258815}" destId="{D5979710-0F44-4CD1-A33E-8AAF84864B66}" srcOrd="1" destOrd="0" parTransId="{7C5030AF-EFB1-4789-8BFF-3C6A187D9992}" sibTransId="{88A85959-E462-46B2-AA1C-C8875D1048FE}"/>
    <dgm:cxn modelId="{9B915EAD-3DE8-4C02-A261-40D9349A1F56}" type="presOf" srcId="{D042396E-05A8-4F25-B3B1-4388757929C8}" destId="{D50F4E10-698A-497F-A7D7-A02A9FF5DB8C}" srcOrd="0" destOrd="0" presId="urn:microsoft.com/office/officeart/2005/8/layout/process4"/>
    <dgm:cxn modelId="{EB1BF2AE-7485-4D9B-899A-57FBF92B36CA}" type="presOf" srcId="{E5716C33-AD0A-4BDD-9BAB-09B5914C3759}" destId="{ECB83ABA-93D7-4041-B6F5-BAF2C0853F32}" srcOrd="1" destOrd="0" presId="urn:microsoft.com/office/officeart/2005/8/layout/process4"/>
    <dgm:cxn modelId="{B73610B5-92D5-4EE8-A53A-E474CB2C19BC}" type="presOf" srcId="{E5716C33-AD0A-4BDD-9BAB-09B5914C3759}" destId="{05BA80DA-7BF2-4A50-AA56-B0C12EF048BC}" srcOrd="0" destOrd="0" presId="urn:microsoft.com/office/officeart/2005/8/layout/process4"/>
    <dgm:cxn modelId="{201CBBBF-F74A-4899-BE9C-2A8AFD3E75BB}" srcId="{D042396E-05A8-4F25-B3B1-4388757929C8}" destId="{01898614-C374-400D-A445-8C5297E814DA}" srcOrd="1" destOrd="0" parTransId="{89321EEB-52CB-44BA-BA39-B9FA71CC2796}" sibTransId="{FEBABABF-342F-4FD4-9A96-B7169650B711}"/>
    <dgm:cxn modelId="{807B0BC8-4D7C-42C2-AEEA-346D8FBAFBB7}" srcId="{D5979710-0F44-4CD1-A33E-8AAF84864B66}" destId="{515E281C-77F5-4041-B41C-CB2E66CE9FE5}" srcOrd="0" destOrd="0" parTransId="{220D1A90-736F-4BFF-A685-F96F885FC46F}" sibTransId="{C85F4CB0-C220-45AD-AB1C-1D37DAB388D1}"/>
    <dgm:cxn modelId="{44055CCC-8658-44BB-9E69-690FD91463BB}" type="presOf" srcId="{41601C92-F3FE-453B-B20F-9CD820258815}" destId="{1A4A825C-5AFE-4D78-8B21-92AB5F4E5DB8}" srcOrd="0" destOrd="0" presId="urn:microsoft.com/office/officeart/2005/8/layout/process4"/>
    <dgm:cxn modelId="{090CF1D6-4042-4099-A0A5-3A7131F6A9A6}" type="presOf" srcId="{9BA3CD5B-AB21-4413-9CA6-0E1D7393F374}" destId="{1EC4CEDB-DC82-442D-B10C-8A4FC2A12281}" srcOrd="0" destOrd="0" presId="urn:microsoft.com/office/officeart/2005/8/layout/process4"/>
    <dgm:cxn modelId="{748777E2-0634-44FE-A991-8249CD06324C}" srcId="{D5979710-0F44-4CD1-A33E-8AAF84864B66}" destId="{9BA3CD5B-AB21-4413-9CA6-0E1D7393F374}" srcOrd="1" destOrd="0" parTransId="{0141CFAE-A5D9-4EA7-B8D7-9BACC09D3C8D}" sibTransId="{6E3F4D89-EB22-4C1C-A8ED-B853B5AE44C3}"/>
    <dgm:cxn modelId="{881BFAE5-DFFE-4911-A326-E16AD97AA9EA}" type="presOf" srcId="{01898614-C374-400D-A445-8C5297E814DA}" destId="{125F59ED-35DE-4346-BC79-A41FD70699EA}" srcOrd="0" destOrd="0" presId="urn:microsoft.com/office/officeart/2005/8/layout/process4"/>
    <dgm:cxn modelId="{8C2BFAF0-8136-44E9-B531-3F40EE01AAD9}" srcId="{B83AD30A-6177-4113-8684-91A46807D3AC}" destId="{45167A50-598E-4A4F-BC00-7F8BD9549E2E}" srcOrd="0" destOrd="0" parTransId="{63E54E68-F4FC-4D6C-91F7-B5D39B331DD9}" sibTransId="{EB54EEEE-196D-4324-AA2A-A83F24A0D2AE}"/>
    <dgm:cxn modelId="{A0410DF4-8252-426F-B7FD-12FB230E19E5}" type="presOf" srcId="{D042396E-05A8-4F25-B3B1-4388757929C8}" destId="{322A7856-FDB9-439D-94BD-7678E227C9EA}" srcOrd="1" destOrd="0" presId="urn:microsoft.com/office/officeart/2005/8/layout/process4"/>
    <dgm:cxn modelId="{CC5CBEFD-AC15-4880-838E-EFA981CFC074}" type="presOf" srcId="{515E281C-77F5-4041-B41C-CB2E66CE9FE5}" destId="{7A37E05E-16CA-41F3-93C9-4A60B564EA2D}" srcOrd="0" destOrd="0" presId="urn:microsoft.com/office/officeart/2005/8/layout/process4"/>
    <dgm:cxn modelId="{89DB2ADF-8E95-4BA4-B6D2-1F46BB67C77E}" type="presParOf" srcId="{1A4A825C-5AFE-4D78-8B21-92AB5F4E5DB8}" destId="{FE053F31-CCDE-46AB-A1DD-5B951541DA4D}" srcOrd="0" destOrd="0" presId="urn:microsoft.com/office/officeart/2005/8/layout/process4"/>
    <dgm:cxn modelId="{CBC6C82E-E658-40B7-B747-D8321767CD89}" type="presParOf" srcId="{FE053F31-CCDE-46AB-A1DD-5B951541DA4D}" destId="{D50F4E10-698A-497F-A7D7-A02A9FF5DB8C}" srcOrd="0" destOrd="0" presId="urn:microsoft.com/office/officeart/2005/8/layout/process4"/>
    <dgm:cxn modelId="{A6C7FEAA-811C-4927-80F9-65450D7AA083}" type="presParOf" srcId="{FE053F31-CCDE-46AB-A1DD-5B951541DA4D}" destId="{322A7856-FDB9-439D-94BD-7678E227C9EA}" srcOrd="1" destOrd="0" presId="urn:microsoft.com/office/officeart/2005/8/layout/process4"/>
    <dgm:cxn modelId="{AA91EF67-1A34-4180-8D1F-B32F973D0178}" type="presParOf" srcId="{FE053F31-CCDE-46AB-A1DD-5B951541DA4D}" destId="{81720937-78E5-4B85-B62E-0AEDEB0C0403}" srcOrd="2" destOrd="0" presId="urn:microsoft.com/office/officeart/2005/8/layout/process4"/>
    <dgm:cxn modelId="{C12A7BBA-E2E8-4CB6-8BAB-0B0E650E8AA9}" type="presParOf" srcId="{81720937-78E5-4B85-B62E-0AEDEB0C0403}" destId="{C1F2197A-C2F8-4FF3-A5AD-B3AD9BB12199}" srcOrd="0" destOrd="0" presId="urn:microsoft.com/office/officeart/2005/8/layout/process4"/>
    <dgm:cxn modelId="{7C54CCBA-007F-45D9-B7C6-31617EAF6B2D}" type="presParOf" srcId="{81720937-78E5-4B85-B62E-0AEDEB0C0403}" destId="{125F59ED-35DE-4346-BC79-A41FD70699EA}" srcOrd="1" destOrd="0" presId="urn:microsoft.com/office/officeart/2005/8/layout/process4"/>
    <dgm:cxn modelId="{0C9B0F1C-B83A-483E-83FF-D7A1C0E50A64}" type="presParOf" srcId="{1A4A825C-5AFE-4D78-8B21-92AB5F4E5DB8}" destId="{0519F13F-1C94-4494-ABCA-9781E85AFC6D}" srcOrd="1" destOrd="0" presId="urn:microsoft.com/office/officeart/2005/8/layout/process4"/>
    <dgm:cxn modelId="{EBE08D9A-63DC-449C-8AE7-E540F3321B0C}" type="presParOf" srcId="{1A4A825C-5AFE-4D78-8B21-92AB5F4E5DB8}" destId="{E6DD4904-3FA7-4729-9B7D-B427F2E056E0}" srcOrd="2" destOrd="0" presId="urn:microsoft.com/office/officeart/2005/8/layout/process4"/>
    <dgm:cxn modelId="{9DFF3E45-7C22-46F9-9724-DA055A31F8F9}" type="presParOf" srcId="{E6DD4904-3FA7-4729-9B7D-B427F2E056E0}" destId="{05BA80DA-7BF2-4A50-AA56-B0C12EF048BC}" srcOrd="0" destOrd="0" presId="urn:microsoft.com/office/officeart/2005/8/layout/process4"/>
    <dgm:cxn modelId="{4731C47B-CE6D-4804-8D86-A3113DC2D2D0}" type="presParOf" srcId="{E6DD4904-3FA7-4729-9B7D-B427F2E056E0}" destId="{ECB83ABA-93D7-4041-B6F5-BAF2C0853F32}" srcOrd="1" destOrd="0" presId="urn:microsoft.com/office/officeart/2005/8/layout/process4"/>
    <dgm:cxn modelId="{0312F45A-E5D8-4251-A331-A28C64E24CAD}" type="presParOf" srcId="{E6DD4904-3FA7-4729-9B7D-B427F2E056E0}" destId="{7A039E99-FBA7-453A-A9A8-268AE6DCD703}" srcOrd="2" destOrd="0" presId="urn:microsoft.com/office/officeart/2005/8/layout/process4"/>
    <dgm:cxn modelId="{5584B773-BD77-45DA-BF98-74ABF26B1C06}" type="presParOf" srcId="{7A039E99-FBA7-453A-A9A8-268AE6DCD703}" destId="{3B612EA5-3470-4049-8EB0-991D8746A134}" srcOrd="0" destOrd="0" presId="urn:microsoft.com/office/officeart/2005/8/layout/process4"/>
    <dgm:cxn modelId="{95BD16FE-3EEB-4701-94F0-79E1750FA9D5}" type="presParOf" srcId="{7A039E99-FBA7-453A-A9A8-268AE6DCD703}" destId="{945916FA-8BC2-441F-83BE-C37AFE7567FC}" srcOrd="1" destOrd="0" presId="urn:microsoft.com/office/officeart/2005/8/layout/process4"/>
    <dgm:cxn modelId="{A52C6859-857B-4A07-9381-599FBDE07523}" type="presParOf" srcId="{1A4A825C-5AFE-4D78-8B21-92AB5F4E5DB8}" destId="{AF1FF344-6013-461A-8C37-4703A6A7E1F3}" srcOrd="3" destOrd="0" presId="urn:microsoft.com/office/officeart/2005/8/layout/process4"/>
    <dgm:cxn modelId="{0490DFA5-6CAB-44C6-B055-C48836D925E5}" type="presParOf" srcId="{1A4A825C-5AFE-4D78-8B21-92AB5F4E5DB8}" destId="{5C6EFD3C-1165-4686-A59E-1FEF00778DB8}" srcOrd="4" destOrd="0" presId="urn:microsoft.com/office/officeart/2005/8/layout/process4"/>
    <dgm:cxn modelId="{A141E5C1-29EF-4E90-8D84-1063FF887F90}" type="presParOf" srcId="{5C6EFD3C-1165-4686-A59E-1FEF00778DB8}" destId="{81345190-07D6-4963-AF4A-F6C4FBF06713}" srcOrd="0" destOrd="0" presId="urn:microsoft.com/office/officeart/2005/8/layout/process4"/>
    <dgm:cxn modelId="{B72F4C00-E8A8-4B73-8607-DF41EC58C354}" type="presParOf" srcId="{5C6EFD3C-1165-4686-A59E-1FEF00778DB8}" destId="{3400BB57-F0F9-40FD-AF5C-7CF6D4B548CD}" srcOrd="1" destOrd="0" presId="urn:microsoft.com/office/officeart/2005/8/layout/process4"/>
    <dgm:cxn modelId="{0873FC4E-D610-45FE-9584-89DFB9309577}" type="presParOf" srcId="{5C6EFD3C-1165-4686-A59E-1FEF00778DB8}" destId="{414E0593-3196-40C7-9E9D-72620871A355}" srcOrd="2" destOrd="0" presId="urn:microsoft.com/office/officeart/2005/8/layout/process4"/>
    <dgm:cxn modelId="{AB24B936-62DB-4E96-9991-8E882194789D}" type="presParOf" srcId="{414E0593-3196-40C7-9E9D-72620871A355}" destId="{7A37E05E-16CA-41F3-93C9-4A60B564EA2D}" srcOrd="0" destOrd="0" presId="urn:microsoft.com/office/officeart/2005/8/layout/process4"/>
    <dgm:cxn modelId="{59123295-8925-494F-922E-472666109C53}" type="presParOf" srcId="{414E0593-3196-40C7-9E9D-72620871A355}" destId="{1EC4CEDB-DC82-442D-B10C-8A4FC2A12281}" srcOrd="1" destOrd="0" presId="urn:microsoft.com/office/officeart/2005/8/layout/process4"/>
    <dgm:cxn modelId="{DBBEDCD4-FF3E-4F49-AEA7-787651D3E956}" type="presParOf" srcId="{1A4A825C-5AFE-4D78-8B21-92AB5F4E5DB8}" destId="{F94C4D8C-F70A-49EF-9C1F-0C28C8B3585D}" srcOrd="5" destOrd="0" presId="urn:microsoft.com/office/officeart/2005/8/layout/process4"/>
    <dgm:cxn modelId="{71E73254-F5DB-40C9-832A-87AC353A07EA}" type="presParOf" srcId="{1A4A825C-5AFE-4D78-8B21-92AB5F4E5DB8}" destId="{A367E277-721C-490E-BCA8-545D23B9AA83}" srcOrd="6" destOrd="0" presId="urn:microsoft.com/office/officeart/2005/8/layout/process4"/>
    <dgm:cxn modelId="{B2EF2AA8-AD21-4ABC-8FCF-3DDC5B45A97E}" type="presParOf" srcId="{A367E277-721C-490E-BCA8-545D23B9AA83}" destId="{5F4BEFD7-AD74-494B-AB19-4BD3DC63795D}" srcOrd="0" destOrd="0" presId="urn:microsoft.com/office/officeart/2005/8/layout/process4"/>
    <dgm:cxn modelId="{321F3A1D-3680-42A7-BDF9-B3182AAA2E0E}" type="presParOf" srcId="{A367E277-721C-490E-BCA8-545D23B9AA83}" destId="{DDF5B27C-3226-4F39-BAA3-33A67138DFF1}" srcOrd="1" destOrd="0" presId="urn:microsoft.com/office/officeart/2005/8/layout/process4"/>
    <dgm:cxn modelId="{FB96F28D-1E3D-4BF6-B15C-D23FF699C134}" type="presParOf" srcId="{A367E277-721C-490E-BCA8-545D23B9AA83}" destId="{9183C1DC-B262-44DB-9BB2-1DB0A3F48DAD}" srcOrd="2" destOrd="0" presId="urn:microsoft.com/office/officeart/2005/8/layout/process4"/>
    <dgm:cxn modelId="{4695E50A-C193-4237-9655-977F6164A610}" type="presParOf" srcId="{9183C1DC-B262-44DB-9BB2-1DB0A3F48DAD}" destId="{7CF16FDC-8377-4E6B-8625-5759712D7C5E}" srcOrd="0" destOrd="0" presId="urn:microsoft.com/office/officeart/2005/8/layout/process4"/>
    <dgm:cxn modelId="{942165D8-2CA4-450C-B768-B297502D9B1B}" type="presParOf" srcId="{9183C1DC-B262-44DB-9BB2-1DB0A3F48DAD}" destId="{C7D2B15D-DBF0-4519-BD04-13576731A974}"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601C92-F3FE-453B-B20F-9CD82025881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83AD30A-6177-4113-8684-91A46807D3AC}">
      <dgm:prSet phldrT="[Text]" custT="1"/>
      <dgm:spPr>
        <a:ln>
          <a:solidFill>
            <a:schemeClr val="bg1">
              <a:lumMod val="50000"/>
            </a:schemeClr>
          </a:solidFill>
        </a:ln>
      </dgm:spPr>
      <dgm:t>
        <a:bodyPr/>
        <a:lstStyle/>
        <a:p>
          <a:r>
            <a:rPr lang="en-US" sz="2400" dirty="0">
              <a:solidFill>
                <a:schemeClr val="tx1"/>
              </a:solidFill>
            </a:rPr>
            <a:t>General Research / Data Collection</a:t>
          </a:r>
        </a:p>
      </dgm:t>
    </dgm:pt>
    <dgm:pt modelId="{57C284BD-FD70-4231-A43F-4C5251BE996F}" type="parTrans" cxnId="{8FE2330C-5FA0-4E24-9F44-A7ADF73EC7BD}">
      <dgm:prSet/>
      <dgm:spPr/>
      <dgm:t>
        <a:bodyPr/>
        <a:lstStyle/>
        <a:p>
          <a:endParaRPr lang="en-US"/>
        </a:p>
      </dgm:t>
    </dgm:pt>
    <dgm:pt modelId="{92A1023D-1D2D-4549-9B1D-4E74650D2035}" type="sibTrans" cxnId="{8FE2330C-5FA0-4E24-9F44-A7ADF73EC7BD}">
      <dgm:prSet/>
      <dgm:spPr/>
      <dgm:t>
        <a:bodyPr/>
        <a:lstStyle/>
        <a:p>
          <a:endParaRPr lang="en-US"/>
        </a:p>
      </dgm:t>
    </dgm:pt>
    <dgm:pt modelId="{45167A50-598E-4A4F-BC00-7F8BD9549E2E}">
      <dgm:prSet phldrT="[Text]" custT="1"/>
      <dgm:spPr/>
      <dgm:t>
        <a:bodyPr/>
        <a:lstStyle/>
        <a:p>
          <a:r>
            <a:rPr lang="en-US" sz="1100" dirty="0">
              <a:solidFill>
                <a:schemeClr val="bg1">
                  <a:lumMod val="50000"/>
                </a:schemeClr>
              </a:solidFill>
            </a:rPr>
            <a:t>Knowledge Building</a:t>
          </a:r>
        </a:p>
      </dgm:t>
    </dgm:pt>
    <dgm:pt modelId="{63E54E68-F4FC-4D6C-91F7-B5D39B331DD9}" type="parTrans" cxnId="{8C2BFAF0-8136-44E9-B531-3F40EE01AAD9}">
      <dgm:prSet/>
      <dgm:spPr/>
      <dgm:t>
        <a:bodyPr/>
        <a:lstStyle/>
        <a:p>
          <a:endParaRPr lang="en-US"/>
        </a:p>
      </dgm:t>
    </dgm:pt>
    <dgm:pt modelId="{EB54EEEE-196D-4324-AA2A-A83F24A0D2AE}" type="sibTrans" cxnId="{8C2BFAF0-8136-44E9-B531-3F40EE01AAD9}">
      <dgm:prSet/>
      <dgm:spPr/>
      <dgm:t>
        <a:bodyPr/>
        <a:lstStyle/>
        <a:p>
          <a:endParaRPr lang="en-US"/>
        </a:p>
      </dgm:t>
    </dgm:pt>
    <dgm:pt modelId="{60AA4442-CD6D-4640-B716-91A668F101D9}">
      <dgm:prSet phldrT="[Text]"/>
      <dgm:spPr/>
      <dgm:t>
        <a:bodyPr/>
        <a:lstStyle/>
        <a:p>
          <a:r>
            <a:rPr lang="en-US" dirty="0">
              <a:solidFill>
                <a:schemeClr val="bg1">
                  <a:lumMod val="50000"/>
                </a:schemeClr>
              </a:solidFill>
            </a:rPr>
            <a:t>Knowledge Recall</a:t>
          </a:r>
        </a:p>
      </dgm:t>
    </dgm:pt>
    <dgm:pt modelId="{7BCAAC48-EFEE-499A-A8E0-F2198FD0D81B}" type="parTrans" cxnId="{8C1C8A78-C851-4793-843B-8A518AFDB495}">
      <dgm:prSet/>
      <dgm:spPr/>
      <dgm:t>
        <a:bodyPr/>
        <a:lstStyle/>
        <a:p>
          <a:endParaRPr lang="en-US"/>
        </a:p>
      </dgm:t>
    </dgm:pt>
    <dgm:pt modelId="{2B07F2D1-BB5A-451F-8FB2-87EC4EB1CD5B}" type="sibTrans" cxnId="{8C1C8A78-C851-4793-843B-8A518AFDB495}">
      <dgm:prSet/>
      <dgm:spPr/>
      <dgm:t>
        <a:bodyPr/>
        <a:lstStyle/>
        <a:p>
          <a:endParaRPr lang="en-US"/>
        </a:p>
      </dgm:t>
    </dgm:pt>
    <dgm:pt modelId="{D5979710-0F44-4CD1-A33E-8AAF84864B66}">
      <dgm:prSet phldrT="[Text]" custT="1"/>
      <dgm:spPr>
        <a:ln>
          <a:solidFill>
            <a:schemeClr val="bg1">
              <a:lumMod val="50000"/>
            </a:schemeClr>
          </a:solidFill>
        </a:ln>
      </dgm:spPr>
      <dgm:t>
        <a:bodyPr/>
        <a:lstStyle/>
        <a:p>
          <a:r>
            <a:rPr lang="en-US" sz="2400" dirty="0">
              <a:solidFill>
                <a:schemeClr val="tx1"/>
              </a:solidFill>
            </a:rPr>
            <a:t>Calculations / Feasibility</a:t>
          </a:r>
        </a:p>
      </dgm:t>
    </dgm:pt>
    <dgm:pt modelId="{7C5030AF-EFB1-4789-8BFF-3C6A187D9992}" type="parTrans" cxnId="{06A4D09A-6AD7-4289-945E-21509A1DE2EF}">
      <dgm:prSet/>
      <dgm:spPr/>
      <dgm:t>
        <a:bodyPr/>
        <a:lstStyle/>
        <a:p>
          <a:endParaRPr lang="en-US"/>
        </a:p>
      </dgm:t>
    </dgm:pt>
    <dgm:pt modelId="{88A85959-E462-46B2-AA1C-C8875D1048FE}" type="sibTrans" cxnId="{06A4D09A-6AD7-4289-945E-21509A1DE2EF}">
      <dgm:prSet/>
      <dgm:spPr/>
      <dgm:t>
        <a:bodyPr/>
        <a:lstStyle/>
        <a:p>
          <a:endParaRPr lang="en-US"/>
        </a:p>
      </dgm:t>
    </dgm:pt>
    <dgm:pt modelId="{515E281C-77F5-4041-B41C-CB2E66CE9FE5}">
      <dgm:prSet phldrT="[Text]"/>
      <dgm:spPr/>
      <dgm:t>
        <a:bodyPr/>
        <a:lstStyle/>
        <a:p>
          <a:r>
            <a:rPr lang="en-US" dirty="0">
              <a:solidFill>
                <a:schemeClr val="bg1">
                  <a:lumMod val="50000"/>
                </a:schemeClr>
              </a:solidFill>
            </a:rPr>
            <a:t>Cost / valuation</a:t>
          </a:r>
        </a:p>
      </dgm:t>
    </dgm:pt>
    <dgm:pt modelId="{220D1A90-736F-4BFF-A685-F96F885FC46F}" type="parTrans" cxnId="{807B0BC8-4D7C-42C2-AEEA-346D8FBAFBB7}">
      <dgm:prSet/>
      <dgm:spPr/>
      <dgm:t>
        <a:bodyPr/>
        <a:lstStyle/>
        <a:p>
          <a:endParaRPr lang="en-US"/>
        </a:p>
      </dgm:t>
    </dgm:pt>
    <dgm:pt modelId="{C85F4CB0-C220-45AD-AB1C-1D37DAB388D1}" type="sibTrans" cxnId="{807B0BC8-4D7C-42C2-AEEA-346D8FBAFBB7}">
      <dgm:prSet/>
      <dgm:spPr/>
      <dgm:t>
        <a:bodyPr/>
        <a:lstStyle/>
        <a:p>
          <a:endParaRPr lang="en-US"/>
        </a:p>
      </dgm:t>
    </dgm:pt>
    <dgm:pt modelId="{9BA3CD5B-AB21-4413-9CA6-0E1D7393F374}">
      <dgm:prSet phldrT="[Text]"/>
      <dgm:spPr/>
      <dgm:t>
        <a:bodyPr/>
        <a:lstStyle/>
        <a:p>
          <a:r>
            <a:rPr lang="en-US" dirty="0">
              <a:solidFill>
                <a:schemeClr val="bg1">
                  <a:lumMod val="50000"/>
                </a:schemeClr>
              </a:solidFill>
            </a:rPr>
            <a:t>Efficiency / Comparative analysis </a:t>
          </a:r>
        </a:p>
      </dgm:t>
    </dgm:pt>
    <dgm:pt modelId="{0141CFAE-A5D9-4EA7-B8D7-9BACC09D3C8D}" type="parTrans" cxnId="{748777E2-0634-44FE-A991-8249CD06324C}">
      <dgm:prSet/>
      <dgm:spPr/>
      <dgm:t>
        <a:bodyPr/>
        <a:lstStyle/>
        <a:p>
          <a:endParaRPr lang="en-US"/>
        </a:p>
      </dgm:t>
    </dgm:pt>
    <dgm:pt modelId="{6E3F4D89-EB22-4C1C-A8ED-B853B5AE44C3}" type="sibTrans" cxnId="{748777E2-0634-44FE-A991-8249CD06324C}">
      <dgm:prSet/>
      <dgm:spPr/>
      <dgm:t>
        <a:bodyPr/>
        <a:lstStyle/>
        <a:p>
          <a:endParaRPr lang="en-US"/>
        </a:p>
      </dgm:t>
    </dgm:pt>
    <dgm:pt modelId="{E5716C33-AD0A-4BDD-9BAB-09B5914C3759}">
      <dgm:prSet phldrT="[Text]" custT="1"/>
      <dgm:spPr>
        <a:ln>
          <a:solidFill>
            <a:schemeClr val="bg1">
              <a:lumMod val="50000"/>
            </a:schemeClr>
          </a:solidFill>
        </a:ln>
      </dgm:spPr>
      <dgm:t>
        <a:bodyPr/>
        <a:lstStyle/>
        <a:p>
          <a:r>
            <a:rPr lang="en-US" sz="1800" dirty="0">
              <a:solidFill>
                <a:schemeClr val="tx1"/>
              </a:solidFill>
            </a:rPr>
            <a:t>Stakeholder Engagement / Risk Assessment</a:t>
          </a:r>
        </a:p>
      </dgm:t>
    </dgm:pt>
    <dgm:pt modelId="{90C826D6-6C6C-46B5-AF6F-13DC82308CFF}" type="parTrans" cxnId="{8336350A-7A0E-496B-AEBE-D3F187CFE01A}">
      <dgm:prSet/>
      <dgm:spPr/>
      <dgm:t>
        <a:bodyPr/>
        <a:lstStyle/>
        <a:p>
          <a:endParaRPr lang="en-US"/>
        </a:p>
      </dgm:t>
    </dgm:pt>
    <dgm:pt modelId="{9F88ACD0-4D0F-4ADD-98DB-86B9CAC179D0}" type="sibTrans" cxnId="{8336350A-7A0E-496B-AEBE-D3F187CFE01A}">
      <dgm:prSet/>
      <dgm:spPr/>
      <dgm:t>
        <a:bodyPr/>
        <a:lstStyle/>
        <a:p>
          <a:endParaRPr lang="en-US"/>
        </a:p>
      </dgm:t>
    </dgm:pt>
    <dgm:pt modelId="{42CA2FAA-E3EF-49A6-AD50-7A99BC6B664A}">
      <dgm:prSet phldrT="[Text]"/>
      <dgm:spPr/>
      <dgm:t>
        <a:bodyPr/>
        <a:lstStyle/>
        <a:p>
          <a:r>
            <a:rPr lang="en-US" dirty="0">
              <a:solidFill>
                <a:schemeClr val="bg1">
                  <a:lumMod val="50000"/>
                </a:schemeClr>
              </a:solidFill>
            </a:rPr>
            <a:t>Operational / Technical / Safety</a:t>
          </a:r>
        </a:p>
      </dgm:t>
    </dgm:pt>
    <dgm:pt modelId="{BC642C84-022E-4424-A7B5-00FE6C7A8E48}" type="parTrans" cxnId="{1ACCE928-C526-48C0-B25D-273041EA2D4B}">
      <dgm:prSet/>
      <dgm:spPr/>
      <dgm:t>
        <a:bodyPr/>
        <a:lstStyle/>
        <a:p>
          <a:endParaRPr lang="en-US"/>
        </a:p>
      </dgm:t>
    </dgm:pt>
    <dgm:pt modelId="{0E5B18D7-33B0-4456-8BA1-3300FCCB986D}" type="sibTrans" cxnId="{1ACCE928-C526-48C0-B25D-273041EA2D4B}">
      <dgm:prSet/>
      <dgm:spPr/>
      <dgm:t>
        <a:bodyPr/>
        <a:lstStyle/>
        <a:p>
          <a:endParaRPr lang="en-US"/>
        </a:p>
      </dgm:t>
    </dgm:pt>
    <dgm:pt modelId="{5C306E23-2238-411E-82C4-BC192477F078}">
      <dgm:prSet phldrT="[Text]"/>
      <dgm:spPr/>
      <dgm:t>
        <a:bodyPr/>
        <a:lstStyle/>
        <a:p>
          <a:r>
            <a:rPr lang="en-US" dirty="0">
              <a:solidFill>
                <a:schemeClr val="bg1">
                  <a:lumMod val="50000"/>
                </a:schemeClr>
              </a:solidFill>
            </a:rPr>
            <a:t>Sustainability /Risk / Regulation</a:t>
          </a:r>
        </a:p>
      </dgm:t>
    </dgm:pt>
    <dgm:pt modelId="{ED78F132-B7C5-4711-8415-E914727ED07D}" type="parTrans" cxnId="{0F28D595-C573-4C2B-88E7-7C2DCEEA544C}">
      <dgm:prSet/>
      <dgm:spPr/>
      <dgm:t>
        <a:bodyPr/>
        <a:lstStyle/>
        <a:p>
          <a:endParaRPr lang="en-US"/>
        </a:p>
      </dgm:t>
    </dgm:pt>
    <dgm:pt modelId="{6F6E611E-EF07-410F-8826-A51729B317AE}" type="sibTrans" cxnId="{0F28D595-C573-4C2B-88E7-7C2DCEEA544C}">
      <dgm:prSet/>
      <dgm:spPr/>
      <dgm:t>
        <a:bodyPr/>
        <a:lstStyle/>
        <a:p>
          <a:endParaRPr lang="en-US"/>
        </a:p>
      </dgm:t>
    </dgm:pt>
    <dgm:pt modelId="{D042396E-05A8-4F25-B3B1-4388757929C8}">
      <dgm:prSet phldrT="[Text]" custT="1"/>
      <dgm:spPr>
        <a:ln>
          <a:solidFill>
            <a:schemeClr val="bg1">
              <a:lumMod val="50000"/>
            </a:schemeClr>
          </a:solidFill>
        </a:ln>
      </dgm:spPr>
      <dgm:t>
        <a:bodyPr/>
        <a:lstStyle/>
        <a:p>
          <a:r>
            <a:rPr lang="en-US" sz="2400" dirty="0">
              <a:solidFill>
                <a:schemeClr val="tx1"/>
              </a:solidFill>
            </a:rPr>
            <a:t>Final Product / Recommendations</a:t>
          </a:r>
        </a:p>
      </dgm:t>
    </dgm:pt>
    <dgm:pt modelId="{0CE50617-FBC5-4B81-92C6-EF5861F36639}" type="parTrans" cxnId="{C7EBDC22-DB73-4D7F-8B29-A17BD9AC61C5}">
      <dgm:prSet/>
      <dgm:spPr/>
      <dgm:t>
        <a:bodyPr/>
        <a:lstStyle/>
        <a:p>
          <a:endParaRPr lang="en-US"/>
        </a:p>
      </dgm:t>
    </dgm:pt>
    <dgm:pt modelId="{5D3EFF20-2839-4F51-A2BE-E1D825F44917}" type="sibTrans" cxnId="{C7EBDC22-DB73-4D7F-8B29-A17BD9AC61C5}">
      <dgm:prSet/>
      <dgm:spPr/>
      <dgm:t>
        <a:bodyPr/>
        <a:lstStyle/>
        <a:p>
          <a:endParaRPr lang="en-US"/>
        </a:p>
      </dgm:t>
    </dgm:pt>
    <dgm:pt modelId="{01898614-C374-400D-A445-8C5297E814DA}">
      <dgm:prSet phldrT="[Text]"/>
      <dgm:spPr/>
      <dgm:t>
        <a:bodyPr/>
        <a:lstStyle/>
        <a:p>
          <a:r>
            <a:rPr lang="en-US" dirty="0">
              <a:solidFill>
                <a:schemeClr val="bg1">
                  <a:lumMod val="50000"/>
                </a:schemeClr>
              </a:solidFill>
            </a:rPr>
            <a:t>Presentation</a:t>
          </a:r>
        </a:p>
      </dgm:t>
    </dgm:pt>
    <dgm:pt modelId="{89321EEB-52CB-44BA-BA39-B9FA71CC2796}" type="parTrans" cxnId="{201CBBBF-F74A-4899-BE9C-2A8AFD3E75BB}">
      <dgm:prSet/>
      <dgm:spPr/>
      <dgm:t>
        <a:bodyPr/>
        <a:lstStyle/>
        <a:p>
          <a:endParaRPr lang="en-US"/>
        </a:p>
      </dgm:t>
    </dgm:pt>
    <dgm:pt modelId="{FEBABABF-342F-4FD4-9A96-B7169650B711}" type="sibTrans" cxnId="{201CBBBF-F74A-4899-BE9C-2A8AFD3E75BB}">
      <dgm:prSet/>
      <dgm:spPr/>
      <dgm:t>
        <a:bodyPr/>
        <a:lstStyle/>
        <a:p>
          <a:endParaRPr lang="en-US"/>
        </a:p>
      </dgm:t>
    </dgm:pt>
    <dgm:pt modelId="{229020C1-2748-4721-A016-FF4E9F4614B9}">
      <dgm:prSet phldrT="[Text]"/>
      <dgm:spPr/>
      <dgm:t>
        <a:bodyPr/>
        <a:lstStyle/>
        <a:p>
          <a:r>
            <a:rPr lang="en-US" dirty="0">
              <a:solidFill>
                <a:schemeClr val="bg1">
                  <a:lumMod val="50000"/>
                </a:schemeClr>
              </a:solidFill>
            </a:rPr>
            <a:t>Written Report</a:t>
          </a:r>
        </a:p>
      </dgm:t>
    </dgm:pt>
    <dgm:pt modelId="{4F5BD6A3-183F-45CF-A5FD-5C807DA2F64C}" type="parTrans" cxnId="{E1186788-DA83-4516-89D7-A3D215D24F63}">
      <dgm:prSet/>
      <dgm:spPr/>
      <dgm:t>
        <a:bodyPr/>
        <a:lstStyle/>
        <a:p>
          <a:endParaRPr lang="en-US"/>
        </a:p>
      </dgm:t>
    </dgm:pt>
    <dgm:pt modelId="{305DFCE3-FC8F-4AA6-BE44-2148C3661E06}" type="sibTrans" cxnId="{E1186788-DA83-4516-89D7-A3D215D24F63}">
      <dgm:prSet/>
      <dgm:spPr/>
      <dgm:t>
        <a:bodyPr/>
        <a:lstStyle/>
        <a:p>
          <a:endParaRPr lang="en-US"/>
        </a:p>
      </dgm:t>
    </dgm:pt>
    <dgm:pt modelId="{1A4A825C-5AFE-4D78-8B21-92AB5F4E5DB8}" type="pres">
      <dgm:prSet presAssocID="{41601C92-F3FE-453B-B20F-9CD820258815}" presName="Name0" presStyleCnt="0">
        <dgm:presLayoutVars>
          <dgm:dir/>
          <dgm:animLvl val="lvl"/>
          <dgm:resizeHandles val="exact"/>
        </dgm:presLayoutVars>
      </dgm:prSet>
      <dgm:spPr/>
    </dgm:pt>
    <dgm:pt modelId="{FE053F31-CCDE-46AB-A1DD-5B951541DA4D}" type="pres">
      <dgm:prSet presAssocID="{D042396E-05A8-4F25-B3B1-4388757929C8}" presName="boxAndChildren" presStyleCnt="0"/>
      <dgm:spPr/>
    </dgm:pt>
    <dgm:pt modelId="{D50F4E10-698A-497F-A7D7-A02A9FF5DB8C}" type="pres">
      <dgm:prSet presAssocID="{D042396E-05A8-4F25-B3B1-4388757929C8}" presName="parentTextBox" presStyleLbl="node1" presStyleIdx="0" presStyleCnt="4"/>
      <dgm:spPr/>
    </dgm:pt>
    <dgm:pt modelId="{322A7856-FDB9-439D-94BD-7678E227C9EA}" type="pres">
      <dgm:prSet presAssocID="{D042396E-05A8-4F25-B3B1-4388757929C8}" presName="entireBox" presStyleLbl="node1" presStyleIdx="0" presStyleCnt="4"/>
      <dgm:spPr/>
    </dgm:pt>
    <dgm:pt modelId="{81720937-78E5-4B85-B62E-0AEDEB0C0403}" type="pres">
      <dgm:prSet presAssocID="{D042396E-05A8-4F25-B3B1-4388757929C8}" presName="descendantBox" presStyleCnt="0"/>
      <dgm:spPr/>
    </dgm:pt>
    <dgm:pt modelId="{C1F2197A-C2F8-4FF3-A5AD-B3AD9BB12199}" type="pres">
      <dgm:prSet presAssocID="{229020C1-2748-4721-A016-FF4E9F4614B9}" presName="childTextBox" presStyleLbl="fgAccFollowNode1" presStyleIdx="0" presStyleCnt="8">
        <dgm:presLayoutVars>
          <dgm:bulletEnabled val="1"/>
        </dgm:presLayoutVars>
      </dgm:prSet>
      <dgm:spPr/>
    </dgm:pt>
    <dgm:pt modelId="{125F59ED-35DE-4346-BC79-A41FD70699EA}" type="pres">
      <dgm:prSet presAssocID="{01898614-C374-400D-A445-8C5297E814DA}" presName="childTextBox" presStyleLbl="fgAccFollowNode1" presStyleIdx="1" presStyleCnt="8">
        <dgm:presLayoutVars>
          <dgm:bulletEnabled val="1"/>
        </dgm:presLayoutVars>
      </dgm:prSet>
      <dgm:spPr/>
    </dgm:pt>
    <dgm:pt modelId="{0519F13F-1C94-4494-ABCA-9781E85AFC6D}" type="pres">
      <dgm:prSet presAssocID="{9F88ACD0-4D0F-4ADD-98DB-86B9CAC179D0}" presName="sp" presStyleCnt="0"/>
      <dgm:spPr/>
    </dgm:pt>
    <dgm:pt modelId="{E6DD4904-3FA7-4729-9B7D-B427F2E056E0}" type="pres">
      <dgm:prSet presAssocID="{E5716C33-AD0A-4BDD-9BAB-09B5914C3759}" presName="arrowAndChildren" presStyleCnt="0"/>
      <dgm:spPr/>
    </dgm:pt>
    <dgm:pt modelId="{05BA80DA-7BF2-4A50-AA56-B0C12EF048BC}" type="pres">
      <dgm:prSet presAssocID="{E5716C33-AD0A-4BDD-9BAB-09B5914C3759}" presName="parentTextArrow" presStyleLbl="node1" presStyleIdx="0" presStyleCnt="4"/>
      <dgm:spPr/>
    </dgm:pt>
    <dgm:pt modelId="{ECB83ABA-93D7-4041-B6F5-BAF2C0853F32}" type="pres">
      <dgm:prSet presAssocID="{E5716C33-AD0A-4BDD-9BAB-09B5914C3759}" presName="arrow" presStyleLbl="node1" presStyleIdx="1" presStyleCnt="4"/>
      <dgm:spPr/>
    </dgm:pt>
    <dgm:pt modelId="{7A039E99-FBA7-453A-A9A8-268AE6DCD703}" type="pres">
      <dgm:prSet presAssocID="{E5716C33-AD0A-4BDD-9BAB-09B5914C3759}" presName="descendantArrow" presStyleCnt="0"/>
      <dgm:spPr/>
    </dgm:pt>
    <dgm:pt modelId="{3B612EA5-3470-4049-8EB0-991D8746A134}" type="pres">
      <dgm:prSet presAssocID="{42CA2FAA-E3EF-49A6-AD50-7A99BC6B664A}" presName="childTextArrow" presStyleLbl="fgAccFollowNode1" presStyleIdx="2" presStyleCnt="8">
        <dgm:presLayoutVars>
          <dgm:bulletEnabled val="1"/>
        </dgm:presLayoutVars>
      </dgm:prSet>
      <dgm:spPr/>
    </dgm:pt>
    <dgm:pt modelId="{945916FA-8BC2-441F-83BE-C37AFE7567FC}" type="pres">
      <dgm:prSet presAssocID="{5C306E23-2238-411E-82C4-BC192477F078}" presName="childTextArrow" presStyleLbl="fgAccFollowNode1" presStyleIdx="3" presStyleCnt="8">
        <dgm:presLayoutVars>
          <dgm:bulletEnabled val="1"/>
        </dgm:presLayoutVars>
      </dgm:prSet>
      <dgm:spPr/>
    </dgm:pt>
    <dgm:pt modelId="{AF1FF344-6013-461A-8C37-4703A6A7E1F3}" type="pres">
      <dgm:prSet presAssocID="{88A85959-E462-46B2-AA1C-C8875D1048FE}" presName="sp" presStyleCnt="0"/>
      <dgm:spPr/>
    </dgm:pt>
    <dgm:pt modelId="{5C6EFD3C-1165-4686-A59E-1FEF00778DB8}" type="pres">
      <dgm:prSet presAssocID="{D5979710-0F44-4CD1-A33E-8AAF84864B66}" presName="arrowAndChildren" presStyleCnt="0"/>
      <dgm:spPr/>
    </dgm:pt>
    <dgm:pt modelId="{81345190-07D6-4963-AF4A-F6C4FBF06713}" type="pres">
      <dgm:prSet presAssocID="{D5979710-0F44-4CD1-A33E-8AAF84864B66}" presName="parentTextArrow" presStyleLbl="node1" presStyleIdx="1" presStyleCnt="4"/>
      <dgm:spPr/>
    </dgm:pt>
    <dgm:pt modelId="{3400BB57-F0F9-40FD-AF5C-7CF6D4B548CD}" type="pres">
      <dgm:prSet presAssocID="{D5979710-0F44-4CD1-A33E-8AAF84864B66}" presName="arrow" presStyleLbl="node1" presStyleIdx="2" presStyleCnt="4"/>
      <dgm:spPr/>
    </dgm:pt>
    <dgm:pt modelId="{414E0593-3196-40C7-9E9D-72620871A355}" type="pres">
      <dgm:prSet presAssocID="{D5979710-0F44-4CD1-A33E-8AAF84864B66}" presName="descendantArrow" presStyleCnt="0"/>
      <dgm:spPr/>
    </dgm:pt>
    <dgm:pt modelId="{7A37E05E-16CA-41F3-93C9-4A60B564EA2D}" type="pres">
      <dgm:prSet presAssocID="{515E281C-77F5-4041-B41C-CB2E66CE9FE5}" presName="childTextArrow" presStyleLbl="fgAccFollowNode1" presStyleIdx="4" presStyleCnt="8">
        <dgm:presLayoutVars>
          <dgm:bulletEnabled val="1"/>
        </dgm:presLayoutVars>
      </dgm:prSet>
      <dgm:spPr/>
    </dgm:pt>
    <dgm:pt modelId="{1EC4CEDB-DC82-442D-B10C-8A4FC2A12281}" type="pres">
      <dgm:prSet presAssocID="{9BA3CD5B-AB21-4413-9CA6-0E1D7393F374}" presName="childTextArrow" presStyleLbl="fgAccFollowNode1" presStyleIdx="5" presStyleCnt="8">
        <dgm:presLayoutVars>
          <dgm:bulletEnabled val="1"/>
        </dgm:presLayoutVars>
      </dgm:prSet>
      <dgm:spPr/>
    </dgm:pt>
    <dgm:pt modelId="{F94C4D8C-F70A-49EF-9C1F-0C28C8B3585D}" type="pres">
      <dgm:prSet presAssocID="{92A1023D-1D2D-4549-9B1D-4E74650D2035}" presName="sp" presStyleCnt="0"/>
      <dgm:spPr/>
    </dgm:pt>
    <dgm:pt modelId="{A367E277-721C-490E-BCA8-545D23B9AA83}" type="pres">
      <dgm:prSet presAssocID="{B83AD30A-6177-4113-8684-91A46807D3AC}" presName="arrowAndChildren" presStyleCnt="0"/>
      <dgm:spPr/>
    </dgm:pt>
    <dgm:pt modelId="{5F4BEFD7-AD74-494B-AB19-4BD3DC63795D}" type="pres">
      <dgm:prSet presAssocID="{B83AD30A-6177-4113-8684-91A46807D3AC}" presName="parentTextArrow" presStyleLbl="node1" presStyleIdx="2" presStyleCnt="4"/>
      <dgm:spPr/>
    </dgm:pt>
    <dgm:pt modelId="{DDF5B27C-3226-4F39-BAA3-33A67138DFF1}" type="pres">
      <dgm:prSet presAssocID="{B83AD30A-6177-4113-8684-91A46807D3AC}" presName="arrow" presStyleLbl="node1" presStyleIdx="3" presStyleCnt="4" custLinFactY="-3348" custLinFactNeighborX="22642" custLinFactNeighborY="-100000"/>
      <dgm:spPr/>
    </dgm:pt>
    <dgm:pt modelId="{9183C1DC-B262-44DB-9BB2-1DB0A3F48DAD}" type="pres">
      <dgm:prSet presAssocID="{B83AD30A-6177-4113-8684-91A46807D3AC}" presName="descendantArrow" presStyleCnt="0"/>
      <dgm:spPr/>
    </dgm:pt>
    <dgm:pt modelId="{7CF16FDC-8377-4E6B-8625-5759712D7C5E}" type="pres">
      <dgm:prSet presAssocID="{45167A50-598E-4A4F-BC00-7F8BD9549E2E}" presName="childTextArrow" presStyleLbl="fgAccFollowNode1" presStyleIdx="6" presStyleCnt="8">
        <dgm:presLayoutVars>
          <dgm:bulletEnabled val="1"/>
        </dgm:presLayoutVars>
      </dgm:prSet>
      <dgm:spPr/>
    </dgm:pt>
    <dgm:pt modelId="{C7D2B15D-DBF0-4519-BD04-13576731A974}" type="pres">
      <dgm:prSet presAssocID="{60AA4442-CD6D-4640-B716-91A668F101D9}" presName="childTextArrow" presStyleLbl="fgAccFollowNode1" presStyleIdx="7" presStyleCnt="8">
        <dgm:presLayoutVars>
          <dgm:bulletEnabled val="1"/>
        </dgm:presLayoutVars>
      </dgm:prSet>
      <dgm:spPr/>
    </dgm:pt>
  </dgm:ptLst>
  <dgm:cxnLst>
    <dgm:cxn modelId="{1E045D04-E414-4EAA-A7F7-0EAE5844CA6B}" type="presOf" srcId="{42CA2FAA-E3EF-49A6-AD50-7A99BC6B664A}" destId="{3B612EA5-3470-4049-8EB0-991D8746A134}" srcOrd="0" destOrd="0" presId="urn:microsoft.com/office/officeart/2005/8/layout/process4"/>
    <dgm:cxn modelId="{8336350A-7A0E-496B-AEBE-D3F187CFE01A}" srcId="{41601C92-F3FE-453B-B20F-9CD820258815}" destId="{E5716C33-AD0A-4BDD-9BAB-09B5914C3759}" srcOrd="2" destOrd="0" parTransId="{90C826D6-6C6C-46B5-AF6F-13DC82308CFF}" sibTransId="{9F88ACD0-4D0F-4ADD-98DB-86B9CAC179D0}"/>
    <dgm:cxn modelId="{8FE2330C-5FA0-4E24-9F44-A7ADF73EC7BD}" srcId="{41601C92-F3FE-453B-B20F-9CD820258815}" destId="{B83AD30A-6177-4113-8684-91A46807D3AC}" srcOrd="0" destOrd="0" parTransId="{57C284BD-FD70-4231-A43F-4C5251BE996F}" sibTransId="{92A1023D-1D2D-4549-9B1D-4E74650D2035}"/>
    <dgm:cxn modelId="{0624C112-F29C-4D61-BA0A-45CF36212CBE}" type="presOf" srcId="{D5979710-0F44-4CD1-A33E-8AAF84864B66}" destId="{3400BB57-F0F9-40FD-AF5C-7CF6D4B548CD}" srcOrd="1" destOrd="0" presId="urn:microsoft.com/office/officeart/2005/8/layout/process4"/>
    <dgm:cxn modelId="{C7EBDC22-DB73-4D7F-8B29-A17BD9AC61C5}" srcId="{41601C92-F3FE-453B-B20F-9CD820258815}" destId="{D042396E-05A8-4F25-B3B1-4388757929C8}" srcOrd="3" destOrd="0" parTransId="{0CE50617-FBC5-4B81-92C6-EF5861F36639}" sibTransId="{5D3EFF20-2839-4F51-A2BE-E1D825F44917}"/>
    <dgm:cxn modelId="{1ACCE928-C526-48C0-B25D-273041EA2D4B}" srcId="{E5716C33-AD0A-4BDD-9BAB-09B5914C3759}" destId="{42CA2FAA-E3EF-49A6-AD50-7A99BC6B664A}" srcOrd="0" destOrd="0" parTransId="{BC642C84-022E-4424-A7B5-00FE6C7A8E48}" sibTransId="{0E5B18D7-33B0-4456-8BA1-3300FCCB986D}"/>
    <dgm:cxn modelId="{CEF4D93C-BC0C-4209-AAB5-7CABB0B742A5}" type="presOf" srcId="{5C306E23-2238-411E-82C4-BC192477F078}" destId="{945916FA-8BC2-441F-83BE-C37AFE7567FC}" srcOrd="0" destOrd="0" presId="urn:microsoft.com/office/officeart/2005/8/layout/process4"/>
    <dgm:cxn modelId="{32F62D3D-481A-4AB3-8945-DB2975559DA8}" type="presOf" srcId="{60AA4442-CD6D-4640-B716-91A668F101D9}" destId="{C7D2B15D-DBF0-4519-BD04-13576731A974}" srcOrd="0" destOrd="0" presId="urn:microsoft.com/office/officeart/2005/8/layout/process4"/>
    <dgm:cxn modelId="{2C8B483F-6981-4948-ADCB-E09D4FE09F67}" type="presOf" srcId="{229020C1-2748-4721-A016-FF4E9F4614B9}" destId="{C1F2197A-C2F8-4FF3-A5AD-B3AD9BB12199}" srcOrd="0" destOrd="0" presId="urn:microsoft.com/office/officeart/2005/8/layout/process4"/>
    <dgm:cxn modelId="{8777E45B-4E17-49A9-83F6-B7BE03CD8D4C}" type="presOf" srcId="{D5979710-0F44-4CD1-A33E-8AAF84864B66}" destId="{81345190-07D6-4963-AF4A-F6C4FBF06713}" srcOrd="0" destOrd="0" presId="urn:microsoft.com/office/officeart/2005/8/layout/process4"/>
    <dgm:cxn modelId="{5EE7D26B-98AA-4DA6-B883-2780FD9D7284}" type="presOf" srcId="{B83AD30A-6177-4113-8684-91A46807D3AC}" destId="{5F4BEFD7-AD74-494B-AB19-4BD3DC63795D}" srcOrd="0" destOrd="0" presId="urn:microsoft.com/office/officeart/2005/8/layout/process4"/>
    <dgm:cxn modelId="{8C1C8A78-C851-4793-843B-8A518AFDB495}" srcId="{B83AD30A-6177-4113-8684-91A46807D3AC}" destId="{60AA4442-CD6D-4640-B716-91A668F101D9}" srcOrd="1" destOrd="0" parTransId="{7BCAAC48-EFEE-499A-A8E0-F2198FD0D81B}" sibTransId="{2B07F2D1-BB5A-451F-8FB2-87EC4EB1CD5B}"/>
    <dgm:cxn modelId="{F90FBE59-AE56-4FFA-8EAE-1B1C70428DE0}" type="presOf" srcId="{45167A50-598E-4A4F-BC00-7F8BD9549E2E}" destId="{7CF16FDC-8377-4E6B-8625-5759712D7C5E}" srcOrd="0" destOrd="0" presId="urn:microsoft.com/office/officeart/2005/8/layout/process4"/>
    <dgm:cxn modelId="{E1186788-DA83-4516-89D7-A3D215D24F63}" srcId="{D042396E-05A8-4F25-B3B1-4388757929C8}" destId="{229020C1-2748-4721-A016-FF4E9F4614B9}" srcOrd="0" destOrd="0" parTransId="{4F5BD6A3-183F-45CF-A5FD-5C807DA2F64C}" sibTransId="{305DFCE3-FC8F-4AA6-BE44-2148C3661E06}"/>
    <dgm:cxn modelId="{040B0095-543E-4256-8263-8D95F31F9CA7}" type="presOf" srcId="{B83AD30A-6177-4113-8684-91A46807D3AC}" destId="{DDF5B27C-3226-4F39-BAA3-33A67138DFF1}" srcOrd="1" destOrd="0" presId="urn:microsoft.com/office/officeart/2005/8/layout/process4"/>
    <dgm:cxn modelId="{0F28D595-C573-4C2B-88E7-7C2DCEEA544C}" srcId="{E5716C33-AD0A-4BDD-9BAB-09B5914C3759}" destId="{5C306E23-2238-411E-82C4-BC192477F078}" srcOrd="1" destOrd="0" parTransId="{ED78F132-B7C5-4711-8415-E914727ED07D}" sibTransId="{6F6E611E-EF07-410F-8826-A51729B317AE}"/>
    <dgm:cxn modelId="{06A4D09A-6AD7-4289-945E-21509A1DE2EF}" srcId="{41601C92-F3FE-453B-B20F-9CD820258815}" destId="{D5979710-0F44-4CD1-A33E-8AAF84864B66}" srcOrd="1" destOrd="0" parTransId="{7C5030AF-EFB1-4789-8BFF-3C6A187D9992}" sibTransId="{88A85959-E462-46B2-AA1C-C8875D1048FE}"/>
    <dgm:cxn modelId="{9B915EAD-3DE8-4C02-A261-40D9349A1F56}" type="presOf" srcId="{D042396E-05A8-4F25-B3B1-4388757929C8}" destId="{D50F4E10-698A-497F-A7D7-A02A9FF5DB8C}" srcOrd="0" destOrd="0" presId="urn:microsoft.com/office/officeart/2005/8/layout/process4"/>
    <dgm:cxn modelId="{EB1BF2AE-7485-4D9B-899A-57FBF92B36CA}" type="presOf" srcId="{E5716C33-AD0A-4BDD-9BAB-09B5914C3759}" destId="{ECB83ABA-93D7-4041-B6F5-BAF2C0853F32}" srcOrd="1" destOrd="0" presId="urn:microsoft.com/office/officeart/2005/8/layout/process4"/>
    <dgm:cxn modelId="{B73610B5-92D5-4EE8-A53A-E474CB2C19BC}" type="presOf" srcId="{E5716C33-AD0A-4BDD-9BAB-09B5914C3759}" destId="{05BA80DA-7BF2-4A50-AA56-B0C12EF048BC}" srcOrd="0" destOrd="0" presId="urn:microsoft.com/office/officeart/2005/8/layout/process4"/>
    <dgm:cxn modelId="{201CBBBF-F74A-4899-BE9C-2A8AFD3E75BB}" srcId="{D042396E-05A8-4F25-B3B1-4388757929C8}" destId="{01898614-C374-400D-A445-8C5297E814DA}" srcOrd="1" destOrd="0" parTransId="{89321EEB-52CB-44BA-BA39-B9FA71CC2796}" sibTransId="{FEBABABF-342F-4FD4-9A96-B7169650B711}"/>
    <dgm:cxn modelId="{807B0BC8-4D7C-42C2-AEEA-346D8FBAFBB7}" srcId="{D5979710-0F44-4CD1-A33E-8AAF84864B66}" destId="{515E281C-77F5-4041-B41C-CB2E66CE9FE5}" srcOrd="0" destOrd="0" parTransId="{220D1A90-736F-4BFF-A685-F96F885FC46F}" sibTransId="{C85F4CB0-C220-45AD-AB1C-1D37DAB388D1}"/>
    <dgm:cxn modelId="{44055CCC-8658-44BB-9E69-690FD91463BB}" type="presOf" srcId="{41601C92-F3FE-453B-B20F-9CD820258815}" destId="{1A4A825C-5AFE-4D78-8B21-92AB5F4E5DB8}" srcOrd="0" destOrd="0" presId="urn:microsoft.com/office/officeart/2005/8/layout/process4"/>
    <dgm:cxn modelId="{090CF1D6-4042-4099-A0A5-3A7131F6A9A6}" type="presOf" srcId="{9BA3CD5B-AB21-4413-9CA6-0E1D7393F374}" destId="{1EC4CEDB-DC82-442D-B10C-8A4FC2A12281}" srcOrd="0" destOrd="0" presId="urn:microsoft.com/office/officeart/2005/8/layout/process4"/>
    <dgm:cxn modelId="{748777E2-0634-44FE-A991-8249CD06324C}" srcId="{D5979710-0F44-4CD1-A33E-8AAF84864B66}" destId="{9BA3CD5B-AB21-4413-9CA6-0E1D7393F374}" srcOrd="1" destOrd="0" parTransId="{0141CFAE-A5D9-4EA7-B8D7-9BACC09D3C8D}" sibTransId="{6E3F4D89-EB22-4C1C-A8ED-B853B5AE44C3}"/>
    <dgm:cxn modelId="{881BFAE5-DFFE-4911-A326-E16AD97AA9EA}" type="presOf" srcId="{01898614-C374-400D-A445-8C5297E814DA}" destId="{125F59ED-35DE-4346-BC79-A41FD70699EA}" srcOrd="0" destOrd="0" presId="urn:microsoft.com/office/officeart/2005/8/layout/process4"/>
    <dgm:cxn modelId="{8C2BFAF0-8136-44E9-B531-3F40EE01AAD9}" srcId="{B83AD30A-6177-4113-8684-91A46807D3AC}" destId="{45167A50-598E-4A4F-BC00-7F8BD9549E2E}" srcOrd="0" destOrd="0" parTransId="{63E54E68-F4FC-4D6C-91F7-B5D39B331DD9}" sibTransId="{EB54EEEE-196D-4324-AA2A-A83F24A0D2AE}"/>
    <dgm:cxn modelId="{A0410DF4-8252-426F-B7FD-12FB230E19E5}" type="presOf" srcId="{D042396E-05A8-4F25-B3B1-4388757929C8}" destId="{322A7856-FDB9-439D-94BD-7678E227C9EA}" srcOrd="1" destOrd="0" presId="urn:microsoft.com/office/officeart/2005/8/layout/process4"/>
    <dgm:cxn modelId="{CC5CBEFD-AC15-4880-838E-EFA981CFC074}" type="presOf" srcId="{515E281C-77F5-4041-B41C-CB2E66CE9FE5}" destId="{7A37E05E-16CA-41F3-93C9-4A60B564EA2D}" srcOrd="0" destOrd="0" presId="urn:microsoft.com/office/officeart/2005/8/layout/process4"/>
    <dgm:cxn modelId="{89DB2ADF-8E95-4BA4-B6D2-1F46BB67C77E}" type="presParOf" srcId="{1A4A825C-5AFE-4D78-8B21-92AB5F4E5DB8}" destId="{FE053F31-CCDE-46AB-A1DD-5B951541DA4D}" srcOrd="0" destOrd="0" presId="urn:microsoft.com/office/officeart/2005/8/layout/process4"/>
    <dgm:cxn modelId="{CBC6C82E-E658-40B7-B747-D8321767CD89}" type="presParOf" srcId="{FE053F31-CCDE-46AB-A1DD-5B951541DA4D}" destId="{D50F4E10-698A-497F-A7D7-A02A9FF5DB8C}" srcOrd="0" destOrd="0" presId="urn:microsoft.com/office/officeart/2005/8/layout/process4"/>
    <dgm:cxn modelId="{A6C7FEAA-811C-4927-80F9-65450D7AA083}" type="presParOf" srcId="{FE053F31-CCDE-46AB-A1DD-5B951541DA4D}" destId="{322A7856-FDB9-439D-94BD-7678E227C9EA}" srcOrd="1" destOrd="0" presId="urn:microsoft.com/office/officeart/2005/8/layout/process4"/>
    <dgm:cxn modelId="{AA91EF67-1A34-4180-8D1F-B32F973D0178}" type="presParOf" srcId="{FE053F31-CCDE-46AB-A1DD-5B951541DA4D}" destId="{81720937-78E5-4B85-B62E-0AEDEB0C0403}" srcOrd="2" destOrd="0" presId="urn:microsoft.com/office/officeart/2005/8/layout/process4"/>
    <dgm:cxn modelId="{C12A7BBA-E2E8-4CB6-8BAB-0B0E650E8AA9}" type="presParOf" srcId="{81720937-78E5-4B85-B62E-0AEDEB0C0403}" destId="{C1F2197A-C2F8-4FF3-A5AD-B3AD9BB12199}" srcOrd="0" destOrd="0" presId="urn:microsoft.com/office/officeart/2005/8/layout/process4"/>
    <dgm:cxn modelId="{7C54CCBA-007F-45D9-B7C6-31617EAF6B2D}" type="presParOf" srcId="{81720937-78E5-4B85-B62E-0AEDEB0C0403}" destId="{125F59ED-35DE-4346-BC79-A41FD70699EA}" srcOrd="1" destOrd="0" presId="urn:microsoft.com/office/officeart/2005/8/layout/process4"/>
    <dgm:cxn modelId="{0C9B0F1C-B83A-483E-83FF-D7A1C0E50A64}" type="presParOf" srcId="{1A4A825C-5AFE-4D78-8B21-92AB5F4E5DB8}" destId="{0519F13F-1C94-4494-ABCA-9781E85AFC6D}" srcOrd="1" destOrd="0" presId="urn:microsoft.com/office/officeart/2005/8/layout/process4"/>
    <dgm:cxn modelId="{EBE08D9A-63DC-449C-8AE7-E540F3321B0C}" type="presParOf" srcId="{1A4A825C-5AFE-4D78-8B21-92AB5F4E5DB8}" destId="{E6DD4904-3FA7-4729-9B7D-B427F2E056E0}" srcOrd="2" destOrd="0" presId="urn:microsoft.com/office/officeart/2005/8/layout/process4"/>
    <dgm:cxn modelId="{9DFF3E45-7C22-46F9-9724-DA055A31F8F9}" type="presParOf" srcId="{E6DD4904-3FA7-4729-9B7D-B427F2E056E0}" destId="{05BA80DA-7BF2-4A50-AA56-B0C12EF048BC}" srcOrd="0" destOrd="0" presId="urn:microsoft.com/office/officeart/2005/8/layout/process4"/>
    <dgm:cxn modelId="{4731C47B-CE6D-4804-8D86-A3113DC2D2D0}" type="presParOf" srcId="{E6DD4904-3FA7-4729-9B7D-B427F2E056E0}" destId="{ECB83ABA-93D7-4041-B6F5-BAF2C0853F32}" srcOrd="1" destOrd="0" presId="urn:microsoft.com/office/officeart/2005/8/layout/process4"/>
    <dgm:cxn modelId="{0312F45A-E5D8-4251-A331-A28C64E24CAD}" type="presParOf" srcId="{E6DD4904-3FA7-4729-9B7D-B427F2E056E0}" destId="{7A039E99-FBA7-453A-A9A8-268AE6DCD703}" srcOrd="2" destOrd="0" presId="urn:microsoft.com/office/officeart/2005/8/layout/process4"/>
    <dgm:cxn modelId="{5584B773-BD77-45DA-BF98-74ABF26B1C06}" type="presParOf" srcId="{7A039E99-FBA7-453A-A9A8-268AE6DCD703}" destId="{3B612EA5-3470-4049-8EB0-991D8746A134}" srcOrd="0" destOrd="0" presId="urn:microsoft.com/office/officeart/2005/8/layout/process4"/>
    <dgm:cxn modelId="{95BD16FE-3EEB-4701-94F0-79E1750FA9D5}" type="presParOf" srcId="{7A039E99-FBA7-453A-A9A8-268AE6DCD703}" destId="{945916FA-8BC2-441F-83BE-C37AFE7567FC}" srcOrd="1" destOrd="0" presId="urn:microsoft.com/office/officeart/2005/8/layout/process4"/>
    <dgm:cxn modelId="{A52C6859-857B-4A07-9381-599FBDE07523}" type="presParOf" srcId="{1A4A825C-5AFE-4D78-8B21-92AB5F4E5DB8}" destId="{AF1FF344-6013-461A-8C37-4703A6A7E1F3}" srcOrd="3" destOrd="0" presId="urn:microsoft.com/office/officeart/2005/8/layout/process4"/>
    <dgm:cxn modelId="{0490DFA5-6CAB-44C6-B055-C48836D925E5}" type="presParOf" srcId="{1A4A825C-5AFE-4D78-8B21-92AB5F4E5DB8}" destId="{5C6EFD3C-1165-4686-A59E-1FEF00778DB8}" srcOrd="4" destOrd="0" presId="urn:microsoft.com/office/officeart/2005/8/layout/process4"/>
    <dgm:cxn modelId="{A141E5C1-29EF-4E90-8D84-1063FF887F90}" type="presParOf" srcId="{5C6EFD3C-1165-4686-A59E-1FEF00778DB8}" destId="{81345190-07D6-4963-AF4A-F6C4FBF06713}" srcOrd="0" destOrd="0" presId="urn:microsoft.com/office/officeart/2005/8/layout/process4"/>
    <dgm:cxn modelId="{B72F4C00-E8A8-4B73-8607-DF41EC58C354}" type="presParOf" srcId="{5C6EFD3C-1165-4686-A59E-1FEF00778DB8}" destId="{3400BB57-F0F9-40FD-AF5C-7CF6D4B548CD}" srcOrd="1" destOrd="0" presId="urn:microsoft.com/office/officeart/2005/8/layout/process4"/>
    <dgm:cxn modelId="{0873FC4E-D610-45FE-9584-89DFB9309577}" type="presParOf" srcId="{5C6EFD3C-1165-4686-A59E-1FEF00778DB8}" destId="{414E0593-3196-40C7-9E9D-72620871A355}" srcOrd="2" destOrd="0" presId="urn:microsoft.com/office/officeart/2005/8/layout/process4"/>
    <dgm:cxn modelId="{AB24B936-62DB-4E96-9991-8E882194789D}" type="presParOf" srcId="{414E0593-3196-40C7-9E9D-72620871A355}" destId="{7A37E05E-16CA-41F3-93C9-4A60B564EA2D}" srcOrd="0" destOrd="0" presId="urn:microsoft.com/office/officeart/2005/8/layout/process4"/>
    <dgm:cxn modelId="{59123295-8925-494F-922E-472666109C53}" type="presParOf" srcId="{414E0593-3196-40C7-9E9D-72620871A355}" destId="{1EC4CEDB-DC82-442D-B10C-8A4FC2A12281}" srcOrd="1" destOrd="0" presId="urn:microsoft.com/office/officeart/2005/8/layout/process4"/>
    <dgm:cxn modelId="{DBBEDCD4-FF3E-4F49-AEA7-787651D3E956}" type="presParOf" srcId="{1A4A825C-5AFE-4D78-8B21-92AB5F4E5DB8}" destId="{F94C4D8C-F70A-49EF-9C1F-0C28C8B3585D}" srcOrd="5" destOrd="0" presId="urn:microsoft.com/office/officeart/2005/8/layout/process4"/>
    <dgm:cxn modelId="{71E73254-F5DB-40C9-832A-87AC353A07EA}" type="presParOf" srcId="{1A4A825C-5AFE-4D78-8B21-92AB5F4E5DB8}" destId="{A367E277-721C-490E-BCA8-545D23B9AA83}" srcOrd="6" destOrd="0" presId="urn:microsoft.com/office/officeart/2005/8/layout/process4"/>
    <dgm:cxn modelId="{B2EF2AA8-AD21-4ABC-8FCF-3DDC5B45A97E}" type="presParOf" srcId="{A367E277-721C-490E-BCA8-545D23B9AA83}" destId="{5F4BEFD7-AD74-494B-AB19-4BD3DC63795D}" srcOrd="0" destOrd="0" presId="urn:microsoft.com/office/officeart/2005/8/layout/process4"/>
    <dgm:cxn modelId="{321F3A1D-3680-42A7-BDF9-B3182AAA2E0E}" type="presParOf" srcId="{A367E277-721C-490E-BCA8-545D23B9AA83}" destId="{DDF5B27C-3226-4F39-BAA3-33A67138DFF1}" srcOrd="1" destOrd="0" presId="urn:microsoft.com/office/officeart/2005/8/layout/process4"/>
    <dgm:cxn modelId="{FB96F28D-1E3D-4BF6-B15C-D23FF699C134}" type="presParOf" srcId="{A367E277-721C-490E-BCA8-545D23B9AA83}" destId="{9183C1DC-B262-44DB-9BB2-1DB0A3F48DAD}" srcOrd="2" destOrd="0" presId="urn:microsoft.com/office/officeart/2005/8/layout/process4"/>
    <dgm:cxn modelId="{4695E50A-C193-4237-9655-977F6164A610}" type="presParOf" srcId="{9183C1DC-B262-44DB-9BB2-1DB0A3F48DAD}" destId="{7CF16FDC-8377-4E6B-8625-5759712D7C5E}" srcOrd="0" destOrd="0" presId="urn:microsoft.com/office/officeart/2005/8/layout/process4"/>
    <dgm:cxn modelId="{942165D8-2CA4-450C-B768-B297502D9B1B}" type="presParOf" srcId="{9183C1DC-B262-44DB-9BB2-1DB0A3F48DAD}" destId="{C7D2B15D-DBF0-4519-BD04-13576731A974}"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7856-FDB9-439D-94BD-7678E227C9EA}">
      <dsp:nvSpPr>
        <dsp:cNvPr id="0" name=""/>
        <dsp:cNvSpPr/>
      </dsp:nvSpPr>
      <dsp:spPr>
        <a:xfrm>
          <a:off x="0" y="3050388"/>
          <a:ext cx="5830739" cy="667350"/>
        </a:xfrm>
        <a:prstGeom prst="rec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Final Product / Recommendations</a:t>
          </a:r>
        </a:p>
      </dsp:txBody>
      <dsp:txXfrm>
        <a:off x="0" y="3050388"/>
        <a:ext cx="5830739" cy="360369"/>
      </dsp:txXfrm>
    </dsp:sp>
    <dsp:sp modelId="{C1F2197A-C2F8-4FF3-A5AD-B3AD9BB12199}">
      <dsp:nvSpPr>
        <dsp:cNvPr id="0" name=""/>
        <dsp:cNvSpPr/>
      </dsp:nvSpPr>
      <dsp:spPr>
        <a:xfrm>
          <a:off x="0" y="3397410"/>
          <a:ext cx="2915369"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Written Report</a:t>
          </a:r>
        </a:p>
      </dsp:txBody>
      <dsp:txXfrm>
        <a:off x="0" y="3397410"/>
        <a:ext cx="2915369" cy="306981"/>
      </dsp:txXfrm>
    </dsp:sp>
    <dsp:sp modelId="{125F59ED-35DE-4346-BC79-A41FD70699EA}">
      <dsp:nvSpPr>
        <dsp:cNvPr id="0" name=""/>
        <dsp:cNvSpPr/>
      </dsp:nvSpPr>
      <dsp:spPr>
        <a:xfrm>
          <a:off x="2915369" y="3397410"/>
          <a:ext cx="2915369"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Presentation</a:t>
          </a:r>
        </a:p>
      </dsp:txBody>
      <dsp:txXfrm>
        <a:off x="2915369" y="3397410"/>
        <a:ext cx="2915369" cy="306981"/>
      </dsp:txXfrm>
    </dsp:sp>
    <dsp:sp modelId="{ECB83ABA-93D7-4041-B6F5-BAF2C0853F32}">
      <dsp:nvSpPr>
        <dsp:cNvPr id="0" name=""/>
        <dsp:cNvSpPr/>
      </dsp:nvSpPr>
      <dsp:spPr>
        <a:xfrm rot="10800000">
          <a:off x="0" y="2034013"/>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Stakeholder Engagement / Risk Assessment</a:t>
          </a:r>
        </a:p>
      </dsp:txBody>
      <dsp:txXfrm rot="-10800000">
        <a:off x="0" y="2034013"/>
        <a:ext cx="5830739" cy="360261"/>
      </dsp:txXfrm>
    </dsp:sp>
    <dsp:sp modelId="{3B612EA5-3470-4049-8EB0-991D8746A134}">
      <dsp:nvSpPr>
        <dsp:cNvPr id="0" name=""/>
        <dsp:cNvSpPr/>
      </dsp:nvSpPr>
      <dsp:spPr>
        <a:xfrm>
          <a:off x="0" y="2394274"/>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Operational / Technical / Safety</a:t>
          </a:r>
        </a:p>
      </dsp:txBody>
      <dsp:txXfrm>
        <a:off x="0" y="2394274"/>
        <a:ext cx="2915369" cy="306889"/>
      </dsp:txXfrm>
    </dsp:sp>
    <dsp:sp modelId="{945916FA-8BC2-441F-83BE-C37AFE7567FC}">
      <dsp:nvSpPr>
        <dsp:cNvPr id="0" name=""/>
        <dsp:cNvSpPr/>
      </dsp:nvSpPr>
      <dsp:spPr>
        <a:xfrm>
          <a:off x="2915369" y="2394274"/>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Sustainability /Risk / Regulation</a:t>
          </a:r>
        </a:p>
      </dsp:txBody>
      <dsp:txXfrm>
        <a:off x="2915369" y="2394274"/>
        <a:ext cx="2915369" cy="306889"/>
      </dsp:txXfrm>
    </dsp:sp>
    <dsp:sp modelId="{3400BB57-F0F9-40FD-AF5C-7CF6D4B548CD}">
      <dsp:nvSpPr>
        <dsp:cNvPr id="0" name=""/>
        <dsp:cNvSpPr/>
      </dsp:nvSpPr>
      <dsp:spPr>
        <a:xfrm rot="10800000">
          <a:off x="0" y="1017638"/>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Calculations / Feasibility</a:t>
          </a:r>
        </a:p>
      </dsp:txBody>
      <dsp:txXfrm rot="-10800000">
        <a:off x="0" y="1017638"/>
        <a:ext cx="5830739" cy="360261"/>
      </dsp:txXfrm>
    </dsp:sp>
    <dsp:sp modelId="{7A37E05E-16CA-41F3-93C9-4A60B564EA2D}">
      <dsp:nvSpPr>
        <dsp:cNvPr id="0" name=""/>
        <dsp:cNvSpPr/>
      </dsp:nvSpPr>
      <dsp:spPr>
        <a:xfrm>
          <a:off x="0" y="1377900"/>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Cost / valuation</a:t>
          </a:r>
        </a:p>
      </dsp:txBody>
      <dsp:txXfrm>
        <a:off x="0" y="1377900"/>
        <a:ext cx="2915369" cy="306889"/>
      </dsp:txXfrm>
    </dsp:sp>
    <dsp:sp modelId="{1EC4CEDB-DC82-442D-B10C-8A4FC2A12281}">
      <dsp:nvSpPr>
        <dsp:cNvPr id="0" name=""/>
        <dsp:cNvSpPr/>
      </dsp:nvSpPr>
      <dsp:spPr>
        <a:xfrm>
          <a:off x="2915369" y="1377900"/>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Efficiency / Comparative analysis </a:t>
          </a:r>
        </a:p>
      </dsp:txBody>
      <dsp:txXfrm>
        <a:off x="2915369" y="1377900"/>
        <a:ext cx="2915369" cy="306889"/>
      </dsp:txXfrm>
    </dsp:sp>
    <dsp:sp modelId="{DDF5B27C-3226-4F39-BAA3-33A67138DFF1}">
      <dsp:nvSpPr>
        <dsp:cNvPr id="0" name=""/>
        <dsp:cNvSpPr/>
      </dsp:nvSpPr>
      <dsp:spPr>
        <a:xfrm rot="10800000">
          <a:off x="0" y="0"/>
          <a:ext cx="5830739"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General Research / Data Collection</a:t>
          </a:r>
        </a:p>
      </dsp:txBody>
      <dsp:txXfrm rot="-10800000">
        <a:off x="0" y="0"/>
        <a:ext cx="5830739" cy="360261"/>
      </dsp:txXfrm>
    </dsp:sp>
    <dsp:sp modelId="{7CF16FDC-8377-4E6B-8625-5759712D7C5E}">
      <dsp:nvSpPr>
        <dsp:cNvPr id="0" name=""/>
        <dsp:cNvSpPr/>
      </dsp:nvSpPr>
      <dsp:spPr>
        <a:xfrm>
          <a:off x="0" y="361525"/>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Knowledge Building</a:t>
          </a:r>
        </a:p>
      </dsp:txBody>
      <dsp:txXfrm>
        <a:off x="0" y="361525"/>
        <a:ext cx="2915369" cy="306889"/>
      </dsp:txXfrm>
    </dsp:sp>
    <dsp:sp modelId="{C7D2B15D-DBF0-4519-BD04-13576731A974}">
      <dsp:nvSpPr>
        <dsp:cNvPr id="0" name=""/>
        <dsp:cNvSpPr/>
      </dsp:nvSpPr>
      <dsp:spPr>
        <a:xfrm>
          <a:off x="2915369" y="361525"/>
          <a:ext cx="2915369"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lumMod val="50000"/>
                </a:schemeClr>
              </a:solidFill>
            </a:rPr>
            <a:t>Knowledge Recall</a:t>
          </a:r>
        </a:p>
      </dsp:txBody>
      <dsp:txXfrm>
        <a:off x="2915369" y="361525"/>
        <a:ext cx="2915369" cy="30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7856-FDB9-439D-94BD-7678E227C9EA}">
      <dsp:nvSpPr>
        <dsp:cNvPr id="0" name=""/>
        <dsp:cNvSpPr/>
      </dsp:nvSpPr>
      <dsp:spPr>
        <a:xfrm>
          <a:off x="0" y="3050388"/>
          <a:ext cx="5260315" cy="667350"/>
        </a:xfrm>
        <a:prstGeom prst="rec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Final Product / Recommendations</a:t>
          </a:r>
        </a:p>
      </dsp:txBody>
      <dsp:txXfrm>
        <a:off x="0" y="3050388"/>
        <a:ext cx="5260315" cy="360369"/>
      </dsp:txXfrm>
    </dsp:sp>
    <dsp:sp modelId="{C1F2197A-C2F8-4FF3-A5AD-B3AD9BB12199}">
      <dsp:nvSpPr>
        <dsp:cNvPr id="0" name=""/>
        <dsp:cNvSpPr/>
      </dsp:nvSpPr>
      <dsp:spPr>
        <a:xfrm>
          <a:off x="0" y="3397410"/>
          <a:ext cx="2630157"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Written Report</a:t>
          </a:r>
        </a:p>
      </dsp:txBody>
      <dsp:txXfrm>
        <a:off x="0" y="3397410"/>
        <a:ext cx="2630157" cy="306981"/>
      </dsp:txXfrm>
    </dsp:sp>
    <dsp:sp modelId="{125F59ED-35DE-4346-BC79-A41FD70699EA}">
      <dsp:nvSpPr>
        <dsp:cNvPr id="0" name=""/>
        <dsp:cNvSpPr/>
      </dsp:nvSpPr>
      <dsp:spPr>
        <a:xfrm>
          <a:off x="2630157" y="3397410"/>
          <a:ext cx="2630157" cy="306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Presentation</a:t>
          </a:r>
        </a:p>
      </dsp:txBody>
      <dsp:txXfrm>
        <a:off x="2630157" y="3397410"/>
        <a:ext cx="2630157" cy="306981"/>
      </dsp:txXfrm>
    </dsp:sp>
    <dsp:sp modelId="{ECB83ABA-93D7-4041-B6F5-BAF2C0853F32}">
      <dsp:nvSpPr>
        <dsp:cNvPr id="0" name=""/>
        <dsp:cNvSpPr/>
      </dsp:nvSpPr>
      <dsp:spPr>
        <a:xfrm rot="10800000">
          <a:off x="0" y="2034013"/>
          <a:ext cx="5260315"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Stakeholder Engagement / Risk Assessment</a:t>
          </a:r>
        </a:p>
      </dsp:txBody>
      <dsp:txXfrm rot="-10800000">
        <a:off x="0" y="2034013"/>
        <a:ext cx="5260315" cy="360261"/>
      </dsp:txXfrm>
    </dsp:sp>
    <dsp:sp modelId="{3B612EA5-3470-4049-8EB0-991D8746A134}">
      <dsp:nvSpPr>
        <dsp:cNvPr id="0" name=""/>
        <dsp:cNvSpPr/>
      </dsp:nvSpPr>
      <dsp:spPr>
        <a:xfrm>
          <a:off x="0" y="2394274"/>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Operational / Technical / Safety</a:t>
          </a:r>
        </a:p>
      </dsp:txBody>
      <dsp:txXfrm>
        <a:off x="0" y="2394274"/>
        <a:ext cx="2630157" cy="306889"/>
      </dsp:txXfrm>
    </dsp:sp>
    <dsp:sp modelId="{945916FA-8BC2-441F-83BE-C37AFE7567FC}">
      <dsp:nvSpPr>
        <dsp:cNvPr id="0" name=""/>
        <dsp:cNvSpPr/>
      </dsp:nvSpPr>
      <dsp:spPr>
        <a:xfrm>
          <a:off x="2630157" y="2394274"/>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Sustainability /Risk / Regulation</a:t>
          </a:r>
        </a:p>
      </dsp:txBody>
      <dsp:txXfrm>
        <a:off x="2630157" y="2394274"/>
        <a:ext cx="2630157" cy="306889"/>
      </dsp:txXfrm>
    </dsp:sp>
    <dsp:sp modelId="{3400BB57-F0F9-40FD-AF5C-7CF6D4B548CD}">
      <dsp:nvSpPr>
        <dsp:cNvPr id="0" name=""/>
        <dsp:cNvSpPr/>
      </dsp:nvSpPr>
      <dsp:spPr>
        <a:xfrm rot="10800000">
          <a:off x="0" y="1017638"/>
          <a:ext cx="5260315"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Calculations / Feasibility</a:t>
          </a:r>
        </a:p>
      </dsp:txBody>
      <dsp:txXfrm rot="-10800000">
        <a:off x="0" y="1017638"/>
        <a:ext cx="5260315" cy="360261"/>
      </dsp:txXfrm>
    </dsp:sp>
    <dsp:sp modelId="{7A37E05E-16CA-41F3-93C9-4A60B564EA2D}">
      <dsp:nvSpPr>
        <dsp:cNvPr id="0" name=""/>
        <dsp:cNvSpPr/>
      </dsp:nvSpPr>
      <dsp:spPr>
        <a:xfrm>
          <a:off x="0" y="1377900"/>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Cost / valuation</a:t>
          </a:r>
        </a:p>
      </dsp:txBody>
      <dsp:txXfrm>
        <a:off x="0" y="1377900"/>
        <a:ext cx="2630157" cy="306889"/>
      </dsp:txXfrm>
    </dsp:sp>
    <dsp:sp modelId="{1EC4CEDB-DC82-442D-B10C-8A4FC2A12281}">
      <dsp:nvSpPr>
        <dsp:cNvPr id="0" name=""/>
        <dsp:cNvSpPr/>
      </dsp:nvSpPr>
      <dsp:spPr>
        <a:xfrm>
          <a:off x="2630157" y="1377900"/>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Efficiency / Comparative analysis </a:t>
          </a:r>
        </a:p>
      </dsp:txBody>
      <dsp:txXfrm>
        <a:off x="2630157" y="1377900"/>
        <a:ext cx="2630157" cy="306889"/>
      </dsp:txXfrm>
    </dsp:sp>
    <dsp:sp modelId="{DDF5B27C-3226-4F39-BAA3-33A67138DFF1}">
      <dsp:nvSpPr>
        <dsp:cNvPr id="0" name=""/>
        <dsp:cNvSpPr/>
      </dsp:nvSpPr>
      <dsp:spPr>
        <a:xfrm rot="10800000">
          <a:off x="0" y="0"/>
          <a:ext cx="5260315" cy="1026384"/>
        </a:xfrm>
        <a:prstGeom prst="upArrowCallout">
          <a:avLst/>
        </a:prstGeom>
        <a:solidFill>
          <a:schemeClr val="accent1">
            <a:hueOff val="0"/>
            <a:satOff val="0"/>
            <a:lumOff val="0"/>
            <a:alphaOff val="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General Research / Data Collection</a:t>
          </a:r>
        </a:p>
      </dsp:txBody>
      <dsp:txXfrm rot="-10800000">
        <a:off x="0" y="0"/>
        <a:ext cx="5260315" cy="360261"/>
      </dsp:txXfrm>
    </dsp:sp>
    <dsp:sp modelId="{7CF16FDC-8377-4E6B-8625-5759712D7C5E}">
      <dsp:nvSpPr>
        <dsp:cNvPr id="0" name=""/>
        <dsp:cNvSpPr/>
      </dsp:nvSpPr>
      <dsp:spPr>
        <a:xfrm>
          <a:off x="0" y="361525"/>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lumMod val="50000"/>
                </a:schemeClr>
              </a:solidFill>
            </a:rPr>
            <a:t>Knowledge Building</a:t>
          </a:r>
        </a:p>
      </dsp:txBody>
      <dsp:txXfrm>
        <a:off x="0" y="361525"/>
        <a:ext cx="2630157" cy="306889"/>
      </dsp:txXfrm>
    </dsp:sp>
    <dsp:sp modelId="{C7D2B15D-DBF0-4519-BD04-13576731A974}">
      <dsp:nvSpPr>
        <dsp:cNvPr id="0" name=""/>
        <dsp:cNvSpPr/>
      </dsp:nvSpPr>
      <dsp:spPr>
        <a:xfrm>
          <a:off x="2630157" y="361525"/>
          <a:ext cx="2630157" cy="3068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lumMod val="50000"/>
                </a:schemeClr>
              </a:solidFill>
            </a:rPr>
            <a:t>Knowledge Recall</a:t>
          </a:r>
        </a:p>
      </dsp:txBody>
      <dsp:txXfrm>
        <a:off x="2630157" y="361525"/>
        <a:ext cx="2630157" cy="3068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necessary for deck.</a:t>
            </a:r>
          </a:p>
          <a:p>
            <a:r>
              <a:rPr lang="en-US" dirty="0"/>
              <a:t>Vision is broader, higher level than mission</a:t>
            </a:r>
          </a:p>
          <a:p>
            <a:r>
              <a:rPr lang="en-US" dirty="0"/>
              <a:t>Cover slide, followed by traction slide</a:t>
            </a:r>
          </a:p>
          <a:p>
            <a:r>
              <a:rPr lang="en-US" dirty="0"/>
              <a:t>Need to get people believing in the story…state problem, meet CHEWIE (solution)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34854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right into the problem</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09346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who the users are and their use cases</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648060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Contextualize the time frame.</a:t>
            </a:r>
          </a:p>
          <a:p>
            <a:r>
              <a:rPr lang="en-US" dirty="0"/>
              <a:t>Quantify time/cost savings</a:t>
            </a:r>
          </a:p>
          <a:p>
            <a:r>
              <a:rPr lang="en-US" dirty="0"/>
              <a:t>Why is 6+ months long/short?</a:t>
            </a:r>
          </a:p>
          <a:p>
            <a:r>
              <a:rPr lang="en-US" dirty="0"/>
              <a:t>What is the benefit of the time savings?</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74116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Levels:</a:t>
            </a:r>
          </a:p>
          <a:p>
            <a:pPr marL="285750" indent="-285750">
              <a:buFontTx/>
              <a:buChar char="-"/>
            </a:pPr>
            <a:r>
              <a:rPr lang="en-US" dirty="0"/>
              <a:t>Emissions (compare company to regional calculations</a:t>
            </a:r>
          </a:p>
          <a:p>
            <a:pPr marL="285750" indent="-285750">
              <a:buFontTx/>
              <a:buChar char="-"/>
            </a:pPr>
            <a:r>
              <a:rPr lang="en-US" dirty="0"/>
              <a:t>Water contaminants wastewater</a:t>
            </a:r>
          </a:p>
          <a:p>
            <a:pPr marL="285750" indent="-285750">
              <a:buFontTx/>
              <a:buChar char="-"/>
            </a:pPr>
            <a:r>
              <a:rPr lang="en-US" dirty="0"/>
              <a:t>Federal, state, local</a:t>
            </a:r>
          </a:p>
          <a:p>
            <a:pPr marL="285750" indent="-285750">
              <a:buFontTx/>
              <a:buChar char="-"/>
            </a:pPr>
            <a:r>
              <a:rPr lang="en-US" dirty="0"/>
              <a:t>F.A.I.R principal</a:t>
            </a:r>
          </a:p>
          <a:p>
            <a:pPr marL="285750" indent="-2857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35802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slides max on how it works</a:t>
            </a:r>
          </a:p>
          <a:p>
            <a:r>
              <a:rPr lang="en-US" dirty="0"/>
              <a:t>Business </a:t>
            </a:r>
            <a:r>
              <a:rPr lang="en-US" dirty="0" err="1"/>
              <a:t>fundys</a:t>
            </a:r>
            <a:r>
              <a:rPr lang="en-US" dirty="0"/>
              <a:t> afterwards</a:t>
            </a:r>
          </a:p>
          <a:p>
            <a:r>
              <a:rPr lang="en-US" dirty="0"/>
              <a:t>Prospective customer feedback</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82502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clear about what the “process” is</a:t>
            </a:r>
          </a:p>
          <a:p>
            <a:r>
              <a:rPr lang="en-US" dirty="0"/>
              <a:t>Ambiguous could be simpler defined</a:t>
            </a:r>
          </a:p>
          <a:p>
            <a:r>
              <a:rPr lang="en-US" dirty="0"/>
              <a:t>Get to be a pain killer</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63685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or 2 use cases sufficient or put into appendix</a:t>
            </a:r>
          </a:p>
          <a:p>
            <a:r>
              <a:rPr lang="en-US" dirty="0"/>
              <a:t>2 decks – 1 for pitch and 1 for email (more visuals)</a:t>
            </a:r>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61581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an initial slide at top of deck. Leave out arrows/diamonds.</a:t>
            </a:r>
          </a:p>
          <a:p>
            <a:r>
              <a:rPr lang="en-US" dirty="0"/>
              <a:t>Boil this down into a simpler slide, solution with CHEWIE</a:t>
            </a:r>
          </a:p>
          <a:p>
            <a:r>
              <a:rPr lang="en-US" dirty="0"/>
              <a:t>Visuals: funnel. Find a better analogy</a:t>
            </a:r>
          </a:p>
          <a:p>
            <a:r>
              <a:rPr lang="en-US" dirty="0"/>
              <a:t>ESG data collection/processing -&gt; data analysis -&gt; data reporting</a:t>
            </a:r>
          </a:p>
          <a:p>
            <a:r>
              <a:rPr lang="en-US" dirty="0"/>
              <a:t>Unsure of MVP – unsure of access to company data because not sure what we’ll be getting. Feel like we need to earn their trust first before gaining internal access.</a:t>
            </a:r>
          </a:p>
          <a:p>
            <a:r>
              <a:rPr lang="en-US" dirty="0"/>
              <a:t>-- Turn this into a concrete example</a:t>
            </a:r>
          </a:p>
          <a:p>
            <a:r>
              <a:rPr lang="en-US" dirty="0"/>
              <a:t>Should one of these be a single selling point? Be more explicit in this example.</a:t>
            </a:r>
          </a:p>
          <a:p>
            <a:r>
              <a:rPr lang="en-US" dirty="0"/>
              <a:t>How does this process get optimized by existing users?</a:t>
            </a:r>
          </a:p>
          <a:p>
            <a:r>
              <a:rPr lang="en-US" dirty="0"/>
              <a:t>Which one is an easier selling point? Break down further into a flow diagram</a:t>
            </a:r>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983225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97296" y="2283620"/>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32780" y="2457450"/>
            <a:ext cx="2190750" cy="19431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3696010"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7107669"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761853" y="4749801"/>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2761853" y="5206376"/>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158416" y="4749801"/>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6158416" y="5206376"/>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Mark Chung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54274"/>
            <a:ext cx="8971270" cy="461665"/>
          </a:xfrm>
          <a:prstGeom prst="rect">
            <a:avLst/>
          </a:prstGeom>
          <a:noFill/>
        </p:spPr>
        <p:txBody>
          <a:bodyPr wrap="square" rtlCol="0">
            <a:spAutoFit/>
          </a:bodyPr>
          <a:lstStyle/>
          <a:p>
            <a:r>
              <a:rPr lang="en-US" sz="2400" dirty="0"/>
              <a:t>What the prospective customers say….</a:t>
            </a:r>
            <a:endParaRPr lang="en-US" sz="3400" b="1" dirty="0"/>
          </a:p>
        </p:txBody>
      </p:sp>
      <p:sp>
        <p:nvSpPr>
          <p:cNvPr id="2" name="TextBox 1">
            <a:extLst>
              <a:ext uri="{FF2B5EF4-FFF2-40B4-BE49-F238E27FC236}">
                <a16:creationId xmlns:a16="http://schemas.microsoft.com/office/drawing/2014/main" id="{D496CE62-99C8-013D-915B-28B578385DCC}"/>
              </a:ext>
            </a:extLst>
          </p:cNvPr>
          <p:cNvSpPr txBox="1"/>
          <p:nvPr/>
        </p:nvSpPr>
        <p:spPr>
          <a:xfrm>
            <a:off x="2818351" y="1084039"/>
            <a:ext cx="2998409" cy="646331"/>
          </a:xfrm>
          <a:prstGeom prst="rect">
            <a:avLst/>
          </a:prstGeom>
          <a:noFill/>
        </p:spPr>
        <p:txBody>
          <a:bodyPr wrap="square" rtlCol="0">
            <a:spAutoFit/>
          </a:bodyPr>
          <a:lstStyle/>
          <a:p>
            <a:r>
              <a:rPr lang="en-US" dirty="0"/>
              <a:t>75% say this process takes at least 6 months</a:t>
            </a:r>
          </a:p>
        </p:txBody>
      </p:sp>
      <p:sp>
        <p:nvSpPr>
          <p:cNvPr id="3" name="TextBox 2">
            <a:extLst>
              <a:ext uri="{FF2B5EF4-FFF2-40B4-BE49-F238E27FC236}">
                <a16:creationId xmlns:a16="http://schemas.microsoft.com/office/drawing/2014/main" id="{6EFE4B88-0AAB-324E-01C6-17B54BCDA76E}"/>
              </a:ext>
            </a:extLst>
          </p:cNvPr>
          <p:cNvSpPr txBox="1"/>
          <p:nvPr/>
        </p:nvSpPr>
        <p:spPr>
          <a:xfrm>
            <a:off x="3220730" y="1836852"/>
            <a:ext cx="3609531" cy="369332"/>
          </a:xfrm>
          <a:prstGeom prst="rect">
            <a:avLst/>
          </a:prstGeom>
          <a:noFill/>
        </p:spPr>
        <p:txBody>
          <a:bodyPr wrap="square" rtlCol="0">
            <a:spAutoFit/>
          </a:bodyPr>
          <a:lstStyle/>
          <a:p>
            <a:r>
              <a:rPr lang="en-US" dirty="0"/>
              <a:t>Data collection is cumbersome</a:t>
            </a:r>
          </a:p>
        </p:txBody>
      </p:sp>
      <p:sp>
        <p:nvSpPr>
          <p:cNvPr id="4" name="TextBox 3">
            <a:extLst>
              <a:ext uri="{FF2B5EF4-FFF2-40B4-BE49-F238E27FC236}">
                <a16:creationId xmlns:a16="http://schemas.microsoft.com/office/drawing/2014/main" id="{3254DE64-5543-8B33-94FC-C8CE8BAE6BB3}"/>
              </a:ext>
            </a:extLst>
          </p:cNvPr>
          <p:cNvSpPr txBox="1"/>
          <p:nvPr/>
        </p:nvSpPr>
        <p:spPr>
          <a:xfrm>
            <a:off x="2209799" y="2264632"/>
            <a:ext cx="4998857" cy="646331"/>
          </a:xfrm>
          <a:prstGeom prst="rect">
            <a:avLst/>
          </a:prstGeom>
          <a:noFill/>
        </p:spPr>
        <p:txBody>
          <a:bodyPr wrap="square" rtlCol="0">
            <a:spAutoFit/>
          </a:bodyPr>
          <a:lstStyle/>
          <a:p>
            <a:r>
              <a:rPr lang="en-US" dirty="0"/>
              <a:t>Comparative analysis must be done, but data difficult to find</a:t>
            </a:r>
          </a:p>
        </p:txBody>
      </p:sp>
      <p:sp>
        <p:nvSpPr>
          <p:cNvPr id="5" name="TextBox 4">
            <a:extLst>
              <a:ext uri="{FF2B5EF4-FFF2-40B4-BE49-F238E27FC236}">
                <a16:creationId xmlns:a16="http://schemas.microsoft.com/office/drawing/2014/main" id="{39BFA431-F814-71A4-3DA3-52BF19646C0E}"/>
              </a:ext>
            </a:extLst>
          </p:cNvPr>
          <p:cNvSpPr txBox="1"/>
          <p:nvPr/>
        </p:nvSpPr>
        <p:spPr>
          <a:xfrm>
            <a:off x="7058422" y="1077755"/>
            <a:ext cx="4443767" cy="646331"/>
          </a:xfrm>
          <a:prstGeom prst="rect">
            <a:avLst/>
          </a:prstGeom>
          <a:noFill/>
        </p:spPr>
        <p:txBody>
          <a:bodyPr wrap="square" rtlCol="0">
            <a:spAutoFit/>
          </a:bodyPr>
          <a:lstStyle/>
          <a:p>
            <a:r>
              <a:rPr lang="en-US" dirty="0"/>
              <a:t>Community stakeholder engagement process is burdensome</a:t>
            </a:r>
          </a:p>
        </p:txBody>
      </p:sp>
      <p:sp>
        <p:nvSpPr>
          <p:cNvPr id="6" name="TextBox 5">
            <a:extLst>
              <a:ext uri="{FF2B5EF4-FFF2-40B4-BE49-F238E27FC236}">
                <a16:creationId xmlns:a16="http://schemas.microsoft.com/office/drawing/2014/main" id="{FA527967-DC9E-F255-14A7-1137D70103EC}"/>
              </a:ext>
            </a:extLst>
          </p:cNvPr>
          <p:cNvSpPr txBox="1"/>
          <p:nvPr/>
        </p:nvSpPr>
        <p:spPr>
          <a:xfrm>
            <a:off x="7393182" y="1793687"/>
            <a:ext cx="4624657" cy="646331"/>
          </a:xfrm>
          <a:prstGeom prst="rect">
            <a:avLst/>
          </a:prstGeom>
          <a:noFill/>
        </p:spPr>
        <p:txBody>
          <a:bodyPr wrap="square" rtlCol="0">
            <a:spAutoFit/>
          </a:bodyPr>
          <a:lstStyle/>
          <a:p>
            <a:r>
              <a:rPr lang="en-US" dirty="0"/>
              <a:t>Time consumed in conducting research and identifying  technology solutions</a:t>
            </a:r>
          </a:p>
        </p:txBody>
      </p:sp>
      <p:sp>
        <p:nvSpPr>
          <p:cNvPr id="10" name="TextBox 9">
            <a:extLst>
              <a:ext uri="{FF2B5EF4-FFF2-40B4-BE49-F238E27FC236}">
                <a16:creationId xmlns:a16="http://schemas.microsoft.com/office/drawing/2014/main" id="{E37C01E2-A269-AB64-475A-707515CA25E3}"/>
              </a:ext>
            </a:extLst>
          </p:cNvPr>
          <p:cNvSpPr txBox="1"/>
          <p:nvPr/>
        </p:nvSpPr>
        <p:spPr>
          <a:xfrm>
            <a:off x="7532204" y="2595830"/>
            <a:ext cx="4485635" cy="923330"/>
          </a:xfrm>
          <a:prstGeom prst="rect">
            <a:avLst/>
          </a:prstGeom>
          <a:noFill/>
        </p:spPr>
        <p:txBody>
          <a:bodyPr wrap="square" rtlCol="0">
            <a:spAutoFit/>
          </a:bodyPr>
          <a:lstStyle/>
          <a:p>
            <a:r>
              <a:rPr lang="en-US" dirty="0"/>
              <a:t>Time consumed in data collection (from numerous third-party sources) and processing</a:t>
            </a:r>
          </a:p>
        </p:txBody>
      </p:sp>
      <p:sp>
        <p:nvSpPr>
          <p:cNvPr id="11" name="TextBox 10">
            <a:extLst>
              <a:ext uri="{FF2B5EF4-FFF2-40B4-BE49-F238E27FC236}">
                <a16:creationId xmlns:a16="http://schemas.microsoft.com/office/drawing/2014/main" id="{CC798BDF-E412-2A26-C690-BF642C592911}"/>
              </a:ext>
            </a:extLst>
          </p:cNvPr>
          <p:cNvSpPr txBox="1"/>
          <p:nvPr/>
        </p:nvSpPr>
        <p:spPr>
          <a:xfrm>
            <a:off x="1406547" y="3023708"/>
            <a:ext cx="6085374" cy="923330"/>
          </a:xfrm>
          <a:prstGeom prst="rect">
            <a:avLst/>
          </a:prstGeom>
          <a:noFill/>
        </p:spPr>
        <p:txBody>
          <a:bodyPr wrap="square" rtlCol="0">
            <a:spAutoFit/>
          </a:bodyPr>
          <a:lstStyle/>
          <a:p>
            <a:r>
              <a:rPr lang="en-US" dirty="0"/>
              <a:t>Need to quickly find information. (e.g. latest on regulation, relevant news and headlines). Filter out essential information from the noise.</a:t>
            </a:r>
          </a:p>
        </p:txBody>
      </p:sp>
      <p:sp>
        <p:nvSpPr>
          <p:cNvPr id="12" name="TextBox 11">
            <a:extLst>
              <a:ext uri="{FF2B5EF4-FFF2-40B4-BE49-F238E27FC236}">
                <a16:creationId xmlns:a16="http://schemas.microsoft.com/office/drawing/2014/main" id="{0E96A96A-359E-E044-9AAD-81C0D841D1AA}"/>
              </a:ext>
            </a:extLst>
          </p:cNvPr>
          <p:cNvSpPr txBox="1"/>
          <p:nvPr/>
        </p:nvSpPr>
        <p:spPr>
          <a:xfrm>
            <a:off x="7777269" y="3768612"/>
            <a:ext cx="5518844" cy="369332"/>
          </a:xfrm>
          <a:prstGeom prst="rect">
            <a:avLst/>
          </a:prstGeom>
          <a:noFill/>
        </p:spPr>
        <p:txBody>
          <a:bodyPr wrap="square" rtlCol="0">
            <a:spAutoFit/>
          </a:bodyPr>
          <a:lstStyle/>
          <a:p>
            <a:r>
              <a:rPr lang="en-US" dirty="0"/>
              <a:t>Need to quickly summarize reports</a:t>
            </a:r>
          </a:p>
        </p:txBody>
      </p:sp>
      <p:sp>
        <p:nvSpPr>
          <p:cNvPr id="14" name="TextBox 13">
            <a:extLst>
              <a:ext uri="{FF2B5EF4-FFF2-40B4-BE49-F238E27FC236}">
                <a16:creationId xmlns:a16="http://schemas.microsoft.com/office/drawing/2014/main" id="{6F6842C4-8DD5-5011-EFFA-E840C3F67FFD}"/>
              </a:ext>
            </a:extLst>
          </p:cNvPr>
          <p:cNvSpPr txBox="1"/>
          <p:nvPr/>
        </p:nvSpPr>
        <p:spPr>
          <a:xfrm>
            <a:off x="2145800" y="4581611"/>
            <a:ext cx="7900399" cy="1938992"/>
          </a:xfrm>
          <a:prstGeom prst="rect">
            <a:avLst/>
          </a:prstGeom>
          <a:noFill/>
          <a:ln w="28575" cmpd="dbl">
            <a:solidFill>
              <a:schemeClr val="tx1">
                <a:lumMod val="75000"/>
                <a:lumOff val="25000"/>
              </a:schemeClr>
            </a:solidFill>
          </a:ln>
        </p:spPr>
        <p:txBody>
          <a:bodyPr wrap="square" rtlCol="0">
            <a:spAutoFit/>
          </a:bodyPr>
          <a:lstStyle/>
          <a:p>
            <a:r>
              <a:rPr lang="en-US" sz="2000" dirty="0"/>
              <a:t>All these are a result of the same problems: </a:t>
            </a:r>
          </a:p>
          <a:p>
            <a:pPr marL="342900" indent="-342900">
              <a:buAutoNum type="arabicParenBoth"/>
            </a:pPr>
            <a:r>
              <a:rPr lang="en-US" sz="2000" dirty="0"/>
              <a:t>Unstructured disparate data</a:t>
            </a:r>
          </a:p>
          <a:p>
            <a:pPr marL="342900" indent="-342900">
              <a:buAutoNum type="arabicParenBoth"/>
            </a:pPr>
            <a:r>
              <a:rPr lang="en-US" sz="2000" dirty="0"/>
              <a:t>Need to conduct a significant amount of research</a:t>
            </a:r>
          </a:p>
          <a:p>
            <a:pPr marL="342900" indent="-342900">
              <a:buAutoNum type="arabicParenBoth"/>
            </a:pPr>
            <a:r>
              <a:rPr lang="en-US" sz="2000" dirty="0"/>
              <a:t>Need to navigate unfamiliar, dynamic processes and regulations</a:t>
            </a:r>
          </a:p>
          <a:p>
            <a:pPr marL="342900" indent="-342900">
              <a:buAutoNum type="arabicParenBoth"/>
            </a:pPr>
            <a:r>
              <a:rPr lang="en-US" sz="2000" dirty="0"/>
              <a:t>Need to quickly synthesize and analyze the data into actionable insights</a:t>
            </a:r>
          </a:p>
        </p:txBody>
      </p:sp>
    </p:spTree>
    <p:extLst>
      <p:ext uri="{BB962C8B-B14F-4D97-AF65-F5344CB8AC3E}">
        <p14:creationId xmlns:p14="http://schemas.microsoft.com/office/powerpoint/2010/main" val="102014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62901"/>
            <a:ext cx="8971270" cy="1138773"/>
          </a:xfrm>
          <a:prstGeom prst="rect">
            <a:avLst/>
          </a:prstGeom>
          <a:noFill/>
        </p:spPr>
        <p:txBody>
          <a:bodyPr wrap="square" rtlCol="0">
            <a:spAutoFit/>
          </a:bodyPr>
          <a:lstStyle/>
          <a:p>
            <a:r>
              <a:rPr lang="en-US" sz="2400" dirty="0"/>
              <a:t>processes are </a:t>
            </a:r>
            <a:r>
              <a:rPr lang="en-US" sz="3400" b="1" dirty="0"/>
              <a:t>ambiguous</a:t>
            </a:r>
            <a:r>
              <a:rPr lang="en-US" sz="2400" dirty="0"/>
              <a:t>, </a:t>
            </a:r>
            <a:r>
              <a:rPr lang="en-US" sz="3400" b="1" dirty="0"/>
              <a:t>time consuming </a:t>
            </a:r>
            <a:r>
              <a:rPr lang="en-US" sz="2400" dirty="0"/>
              <a:t>and </a:t>
            </a:r>
            <a:r>
              <a:rPr lang="en-US" sz="3400" b="1" dirty="0"/>
              <a:t>error prone</a:t>
            </a:r>
          </a:p>
        </p:txBody>
      </p:sp>
      <p:sp>
        <p:nvSpPr>
          <p:cNvPr id="16" name="TextBox 15">
            <a:extLst>
              <a:ext uri="{FF2B5EF4-FFF2-40B4-BE49-F238E27FC236}">
                <a16:creationId xmlns:a16="http://schemas.microsoft.com/office/drawing/2014/main" id="{3238D5FE-6D81-AB70-2464-C6E57481BA45}"/>
              </a:ext>
            </a:extLst>
          </p:cNvPr>
          <p:cNvSpPr txBox="1"/>
          <p:nvPr/>
        </p:nvSpPr>
        <p:spPr>
          <a:xfrm>
            <a:off x="3220730" y="2260984"/>
            <a:ext cx="8284029" cy="2062103"/>
          </a:xfrm>
          <a:prstGeom prst="rect">
            <a:avLst/>
          </a:prstGeom>
          <a:noFill/>
        </p:spPr>
        <p:txBody>
          <a:bodyPr wrap="square" rtlCol="0">
            <a:spAutoFit/>
          </a:bodyPr>
          <a:lstStyle/>
          <a:p>
            <a:r>
              <a:rPr lang="en-US" sz="3200" b="1" dirty="0"/>
              <a:t>CHEWIE</a:t>
            </a:r>
            <a:r>
              <a:rPr lang="en-US" sz="3200" dirty="0"/>
              <a:t> supports the process, </a:t>
            </a:r>
            <a:r>
              <a:rPr lang="en-US" sz="3200" b="1" u="sng" dirty="0"/>
              <a:t>reducing</a:t>
            </a:r>
            <a:r>
              <a:rPr lang="en-US" sz="3200" b="1" dirty="0"/>
              <a:t> </a:t>
            </a:r>
            <a:r>
              <a:rPr lang="en-US" sz="3200" dirty="0"/>
              <a:t>ambiguity, </a:t>
            </a:r>
            <a:r>
              <a:rPr lang="en-US" sz="3200" b="1" u="sng" dirty="0"/>
              <a:t>saving</a:t>
            </a:r>
            <a:r>
              <a:rPr lang="en-US" sz="3200" dirty="0"/>
              <a:t> time, </a:t>
            </a:r>
            <a:r>
              <a:rPr lang="en-US" sz="3200" b="1" u="sng" dirty="0"/>
              <a:t>eliminating</a:t>
            </a:r>
            <a:r>
              <a:rPr lang="en-US" sz="3200" dirty="0"/>
              <a:t> errors, thereby </a:t>
            </a:r>
            <a:r>
              <a:rPr lang="en-US" sz="3200" b="1" u="sng" dirty="0"/>
              <a:t>empowering</a:t>
            </a:r>
            <a:r>
              <a:rPr lang="en-US" sz="3200" dirty="0"/>
              <a:t> humans to present more </a:t>
            </a:r>
            <a:r>
              <a:rPr lang="en-US" sz="3200" b="1" u="sng" dirty="0"/>
              <a:t>impactful</a:t>
            </a:r>
            <a:r>
              <a:rPr lang="en-US" sz="3200" b="1" dirty="0"/>
              <a:t> </a:t>
            </a:r>
            <a:r>
              <a:rPr lang="en-US" sz="3200" dirty="0"/>
              <a:t>stories in </a:t>
            </a:r>
            <a:r>
              <a:rPr lang="en-US" sz="3200" b="1" u="sng" dirty="0"/>
              <a:t>less</a:t>
            </a:r>
            <a:r>
              <a:rPr lang="en-US" sz="3200" dirty="0"/>
              <a:t> time</a:t>
            </a:r>
          </a:p>
        </p:txBody>
      </p:sp>
      <p:sp>
        <p:nvSpPr>
          <p:cNvPr id="2" name="TextBox 1">
            <a:extLst>
              <a:ext uri="{FF2B5EF4-FFF2-40B4-BE49-F238E27FC236}">
                <a16:creationId xmlns:a16="http://schemas.microsoft.com/office/drawing/2014/main" id="{6B9E6D6B-BE64-29C4-0D74-646C5B580B8E}"/>
              </a:ext>
            </a:extLst>
          </p:cNvPr>
          <p:cNvSpPr txBox="1"/>
          <p:nvPr/>
        </p:nvSpPr>
        <p:spPr>
          <a:xfrm>
            <a:off x="3220730" y="5082397"/>
            <a:ext cx="8284029" cy="584775"/>
          </a:xfrm>
          <a:prstGeom prst="rect">
            <a:avLst/>
          </a:prstGeom>
          <a:noFill/>
        </p:spPr>
        <p:txBody>
          <a:bodyPr wrap="square" rtlCol="0">
            <a:spAutoFit/>
          </a:bodyPr>
          <a:lstStyle/>
          <a:p>
            <a:r>
              <a:rPr lang="en-US" sz="3200" dirty="0"/>
              <a:t>Let’s review a few use cases…</a:t>
            </a:r>
          </a:p>
        </p:txBody>
      </p:sp>
    </p:spTree>
    <p:extLst>
      <p:ext uri="{BB962C8B-B14F-4D97-AF65-F5344CB8AC3E}">
        <p14:creationId xmlns:p14="http://schemas.microsoft.com/office/powerpoint/2010/main" val="345117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A</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5632311"/>
          </a:xfrm>
          <a:prstGeom prst="rect">
            <a:avLst/>
          </a:prstGeom>
          <a:noFill/>
        </p:spPr>
        <p:txBody>
          <a:bodyPr wrap="square" rtlCol="0">
            <a:spAutoFit/>
          </a:bodyPr>
          <a:lstStyle/>
          <a:p>
            <a:r>
              <a:rPr lang="en-US" b="1" dirty="0"/>
              <a:t>Who:  </a:t>
            </a:r>
            <a:r>
              <a:rPr lang="en-US" dirty="0"/>
              <a:t>		Analyst, Associates, or Principal at an investment firm</a:t>
            </a:r>
          </a:p>
          <a:p>
            <a:r>
              <a:rPr lang="en-US" b="1" dirty="0"/>
              <a:t>Objective:</a:t>
            </a:r>
            <a:r>
              <a:rPr lang="en-US" dirty="0"/>
              <a:t>	Research possible ways to invest in the hydrogen economy and 			create a thesis on who to invest in, why, and assess the risks. </a:t>
            </a:r>
          </a:p>
          <a:p>
            <a:r>
              <a:rPr lang="en-US" b="1" dirty="0"/>
              <a:t>Process:</a:t>
            </a:r>
          </a:p>
          <a:p>
            <a:pPr marL="342900" indent="-342900">
              <a:buAutoNum type="arabicParenBoth"/>
            </a:pPr>
            <a:r>
              <a:rPr lang="en-US" dirty="0"/>
              <a:t>Research hydrogen fundamentals.</a:t>
            </a:r>
          </a:p>
          <a:p>
            <a:pPr marL="800100" lvl="1" indent="-342900">
              <a:buFont typeface="Arial" panose="020B0604020202020204" pitchFamily="34" charset="0"/>
              <a:buChar char="•"/>
            </a:pPr>
            <a:r>
              <a:rPr lang="en-US" dirty="0"/>
              <a:t>What is it used for? How is it produced? How it’s transported and stored? What are the technical challenges of transport?</a:t>
            </a:r>
          </a:p>
          <a:p>
            <a:pPr marL="342900" indent="-342900">
              <a:buAutoNum type="arabicParenBoth"/>
            </a:pPr>
            <a:r>
              <a:rPr lang="en-US" dirty="0"/>
              <a:t>Conduct general research market dynamics.</a:t>
            </a:r>
          </a:p>
          <a:p>
            <a:pPr marL="800100" lvl="1" indent="-342900">
              <a:buFont typeface="Arial" panose="020B0604020202020204" pitchFamily="34" charset="0"/>
              <a:buChar char="•"/>
            </a:pPr>
            <a:r>
              <a:rPr lang="en-US" dirty="0"/>
              <a:t>Who are the major players? Who are the customers? Why would they adopt hydrogen? What are the alternatives? Which are more competitive? Why/why not?</a:t>
            </a:r>
          </a:p>
          <a:p>
            <a:pPr marL="800100" lvl="1" indent="-342900">
              <a:buFont typeface="Arial" panose="020B0604020202020204" pitchFamily="34" charset="0"/>
              <a:buChar char="•"/>
            </a:pPr>
            <a:r>
              <a:rPr lang="en-US" dirty="0"/>
              <a:t>Are there incentives? Funding opportunities? Tax breaks? What are the regulatory hurdles?</a:t>
            </a:r>
          </a:p>
          <a:p>
            <a:pPr marL="342900" indent="-342900">
              <a:buAutoNum type="arabicParenBoth"/>
            </a:pPr>
            <a:r>
              <a:rPr lang="en-US" dirty="0"/>
              <a:t>Analyze financials or costs</a:t>
            </a:r>
          </a:p>
          <a:p>
            <a:pPr marL="800100" lvl="1" indent="-342900">
              <a:buFont typeface="Arial" panose="020B0604020202020204" pitchFamily="34" charset="0"/>
              <a:buChar char="•"/>
            </a:pPr>
            <a:r>
              <a:rPr lang="en-US" dirty="0"/>
              <a:t>NPV, Levelized Cost, ROI/ROE, Payback period, Debt/Equity, impacts of grants/funding, cash flow analysis, scenario analysis</a:t>
            </a:r>
          </a:p>
          <a:p>
            <a:pPr marL="342900" indent="-342900">
              <a:buAutoNum type="arabicParenBoth"/>
            </a:pPr>
            <a:r>
              <a:rPr lang="en-US" dirty="0"/>
              <a:t>Risk Assessment</a:t>
            </a:r>
          </a:p>
          <a:p>
            <a:pPr marL="800100" lvl="1" indent="-342900">
              <a:buFont typeface="Arial" panose="020B0604020202020204" pitchFamily="34" charset="0"/>
              <a:buChar char="•"/>
            </a:pPr>
            <a:r>
              <a:rPr lang="en-US" dirty="0"/>
              <a:t>What could go wrong? At what price will one be competitive against another?</a:t>
            </a:r>
          </a:p>
          <a:p>
            <a:pPr marL="342900" indent="-342900">
              <a:buAutoNum type="arabicParenBoth"/>
            </a:pPr>
            <a:r>
              <a:rPr lang="en-US" dirty="0"/>
              <a:t>Create presentation or paper.</a:t>
            </a:r>
          </a:p>
          <a:p>
            <a:pPr marL="800100" lvl="1" indent="-342900">
              <a:buFont typeface="Arial" panose="020B0604020202020204" pitchFamily="34" charset="0"/>
              <a:buChar char="•"/>
            </a:pPr>
            <a:r>
              <a:rPr lang="en-US" dirty="0"/>
              <a:t>Results ultimately must be summarized in written form </a:t>
            </a:r>
          </a:p>
          <a:p>
            <a:pPr marL="800100" lvl="1" indent="-342900">
              <a:buAutoNum type="arabicParenBoth"/>
            </a:pPr>
            <a:endParaRPr lang="en-US" dirty="0"/>
          </a:p>
        </p:txBody>
      </p:sp>
    </p:spTree>
    <p:extLst>
      <p:ext uri="{BB962C8B-B14F-4D97-AF65-F5344CB8AC3E}">
        <p14:creationId xmlns:p14="http://schemas.microsoft.com/office/powerpoint/2010/main" val="171322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B</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967974"/>
            <a:ext cx="9199870" cy="5909310"/>
          </a:xfrm>
          <a:prstGeom prst="rect">
            <a:avLst/>
          </a:prstGeom>
          <a:noFill/>
        </p:spPr>
        <p:txBody>
          <a:bodyPr wrap="square" rtlCol="0">
            <a:spAutoFit/>
          </a:bodyPr>
          <a:lstStyle/>
          <a:p>
            <a:r>
              <a:rPr lang="en-US" b="1" dirty="0"/>
              <a:t>Who:  </a:t>
            </a:r>
            <a:r>
              <a:rPr lang="en-US" dirty="0"/>
              <a:t>		Decarbonization Strategist at ExxonMobil</a:t>
            </a:r>
          </a:p>
          <a:p>
            <a:r>
              <a:rPr lang="en-US" b="1" dirty="0"/>
              <a:t>Objective:</a:t>
            </a:r>
            <a:r>
              <a:rPr lang="en-US" dirty="0"/>
              <a:t>	Propose most cost effective, sustainable way to lower your company’s 		carbon footprint</a:t>
            </a:r>
          </a:p>
          <a:p>
            <a:r>
              <a:rPr lang="en-US" b="1" dirty="0"/>
              <a:t>Process:</a:t>
            </a:r>
          </a:p>
          <a:p>
            <a:pPr marL="342900" indent="-342900">
              <a:buAutoNum type="arabicParenBoth"/>
            </a:pPr>
            <a:r>
              <a:rPr lang="en-US" dirty="0"/>
              <a:t>Research renewable energy fundamentals (e.g. solar, wind, hydro, nuclear, geothermal, hydrogen, etc.). </a:t>
            </a:r>
          </a:p>
          <a:p>
            <a:pPr marL="800100" lvl="1" indent="-342900">
              <a:buFont typeface="Arial" panose="020B0604020202020204" pitchFamily="34" charset="0"/>
              <a:buChar char="•"/>
            </a:pPr>
            <a:r>
              <a:rPr lang="en-US" dirty="0"/>
              <a:t>What parts of my business am I electrifying? How many hours of electricity do I need? What are the most cost-effective, high TRL technologies to consider? How much carbon can I offset compared to alternatives?</a:t>
            </a:r>
          </a:p>
          <a:p>
            <a:pPr marL="342900" indent="-342900">
              <a:buAutoNum type="arabicParenBoth"/>
            </a:pPr>
            <a:r>
              <a:rPr lang="en-US" dirty="0"/>
              <a:t>Conduct assessments and feasibilities of possible solutions and compare to peers.</a:t>
            </a:r>
          </a:p>
          <a:p>
            <a:pPr marL="800100" lvl="1" indent="-342900">
              <a:buFont typeface="Arial" panose="020B0604020202020204" pitchFamily="34" charset="0"/>
              <a:buChar char="•"/>
            </a:pPr>
            <a:r>
              <a:rPr lang="en-US" dirty="0"/>
              <a:t>How will I implement this? What will it cost? What’s the benefit? How can I benchmark to peers? What methods or standards are they using? How do I apply these standards to my problem?</a:t>
            </a:r>
          </a:p>
          <a:p>
            <a:pPr marL="342900" indent="-342900">
              <a:buAutoNum type="arabicParenBoth"/>
            </a:pPr>
            <a:r>
              <a:rPr lang="en-US" dirty="0"/>
              <a:t>Engage with local stakeholders and assess risks of the solution</a:t>
            </a:r>
          </a:p>
          <a:p>
            <a:pPr marL="742950" lvl="1" indent="-285750">
              <a:buFont typeface="Arial" panose="020B0604020202020204" pitchFamily="34" charset="0"/>
              <a:buChar char="•"/>
            </a:pPr>
            <a:r>
              <a:rPr lang="en-US" dirty="0"/>
              <a:t>What local stakeholder groups do I contact? How do I ensure their needs are met? What frameworks do I follow and what methodologies do I use? What are the risks to my organization for implementation? How do I mitigate those?</a:t>
            </a:r>
          </a:p>
          <a:p>
            <a:pPr marL="342900" indent="-342900">
              <a:buAutoNum type="arabicParenBoth"/>
            </a:pPr>
            <a:r>
              <a:rPr lang="en-US" dirty="0"/>
              <a:t>Create presentation or paper for internal and external stakeholders</a:t>
            </a:r>
          </a:p>
          <a:p>
            <a:pPr marL="800100" lvl="1" indent="-342900">
              <a:buFont typeface="Arial" panose="020B0604020202020204" pitchFamily="34" charset="0"/>
              <a:buChar char="•"/>
            </a:pPr>
            <a:r>
              <a:rPr lang="en-US" dirty="0"/>
              <a:t>Presentation and memo on top three solutions and why they make sense for ExxonMobil</a:t>
            </a:r>
          </a:p>
          <a:p>
            <a:pPr marL="342900" indent="-342900">
              <a:buAutoNum type="arabicParenBoth"/>
            </a:pPr>
            <a:endParaRPr lang="en-US" dirty="0"/>
          </a:p>
        </p:txBody>
      </p:sp>
    </p:spTree>
    <p:extLst>
      <p:ext uri="{BB962C8B-B14F-4D97-AF65-F5344CB8AC3E}">
        <p14:creationId xmlns:p14="http://schemas.microsoft.com/office/powerpoint/2010/main" val="39861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C</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967974"/>
            <a:ext cx="9199870" cy="6186309"/>
          </a:xfrm>
          <a:prstGeom prst="rect">
            <a:avLst/>
          </a:prstGeom>
          <a:noFill/>
        </p:spPr>
        <p:txBody>
          <a:bodyPr wrap="square" rtlCol="0">
            <a:spAutoFit/>
          </a:bodyPr>
          <a:lstStyle/>
          <a:p>
            <a:r>
              <a:rPr lang="en-US" b="1" dirty="0"/>
              <a:t>Who:  </a:t>
            </a:r>
            <a:r>
              <a:rPr lang="en-US" dirty="0"/>
              <a:t>		Sustainability Manager at Amazon</a:t>
            </a:r>
          </a:p>
          <a:p>
            <a:r>
              <a:rPr lang="en-US" b="1" dirty="0"/>
              <a:t>Objective:</a:t>
            </a:r>
            <a:r>
              <a:rPr lang="en-US" dirty="0"/>
              <a:t>	Reduce environmental footprint and operate in sustainable manner</a:t>
            </a:r>
          </a:p>
          <a:p>
            <a:r>
              <a:rPr lang="en-US" b="1" dirty="0"/>
              <a:t>Process:</a:t>
            </a:r>
          </a:p>
          <a:p>
            <a:pPr marL="342900" indent="-342900" algn="l">
              <a:buFont typeface="+mj-lt"/>
              <a:buAutoNum type="arabicPeriod"/>
            </a:pPr>
            <a:r>
              <a:rPr lang="en-US" sz="1400" b="0" i="0" dirty="0">
                <a:solidFill>
                  <a:srgbClr val="1C1917"/>
                </a:solidFill>
                <a:effectLst/>
                <a:latin typeface="-apple-system"/>
              </a:rPr>
              <a:t>Developing and implementing sustainability strategies </a:t>
            </a:r>
            <a:r>
              <a:rPr lang="en-US" sz="1400" dirty="0">
                <a:solidFill>
                  <a:srgbClr val="1C1917"/>
                </a:solidFill>
                <a:latin typeface="-apple-system"/>
              </a:rPr>
              <a:t>:</a:t>
            </a:r>
          </a:p>
          <a:p>
            <a:pPr marL="800100" lvl="1" indent="-342900">
              <a:buFont typeface="Arial" panose="020B0604020202020204" pitchFamily="34" charset="0"/>
              <a:buChar char="•"/>
            </a:pPr>
            <a:r>
              <a:rPr lang="en-US" sz="1400" b="0" i="0" dirty="0">
                <a:solidFill>
                  <a:srgbClr val="1C1917"/>
                </a:solidFill>
                <a:effectLst/>
                <a:latin typeface="-apple-system"/>
              </a:rPr>
              <a:t>This involves setting goals, creating policies, and integrating sustainability into operations and business decisions. Strategies may focus on energy efficiency, waste reduction, renewable energy, green building practices, sustainable supply chain management, etc</a:t>
            </a:r>
            <a:r>
              <a:rPr lang="en-US" sz="1400" dirty="0">
                <a:solidFill>
                  <a:srgbClr val="1C1917"/>
                </a:solidFill>
                <a:latin typeface="-apple-system"/>
              </a:rPr>
              <a:t>. </a:t>
            </a:r>
          </a:p>
          <a:p>
            <a:pPr marL="342900" indent="-342900">
              <a:buFont typeface="+mj-lt"/>
              <a:buAutoNum type="arabicPeriod"/>
            </a:pPr>
            <a:r>
              <a:rPr lang="en-US" sz="1400" b="0" i="0" dirty="0">
                <a:solidFill>
                  <a:srgbClr val="1C1917"/>
                </a:solidFill>
                <a:effectLst/>
                <a:latin typeface="-apple-system"/>
              </a:rPr>
              <a:t>Tracking sustainability metrics:</a:t>
            </a:r>
          </a:p>
          <a:p>
            <a:pPr marL="800100" lvl="1" indent="-342900">
              <a:buFont typeface="Arial" panose="020B0604020202020204" pitchFamily="34" charset="0"/>
              <a:buChar char="•"/>
            </a:pPr>
            <a:r>
              <a:rPr lang="en-US" sz="1400" b="0" i="0" dirty="0">
                <a:solidFill>
                  <a:srgbClr val="1C1917"/>
                </a:solidFill>
                <a:effectLst/>
                <a:latin typeface="-apple-system"/>
              </a:rPr>
              <a:t>Sustainability managers measure and report on metrics like carbon emissions, water usage, diversity stats, etc. This helps assess progress and identify areas for improvement.</a:t>
            </a:r>
          </a:p>
          <a:p>
            <a:pPr marL="342900" indent="-342900" algn="l">
              <a:buFont typeface="+mj-lt"/>
              <a:buAutoNum type="arabicPeriod"/>
            </a:pPr>
            <a:r>
              <a:rPr lang="en-US" sz="1400" b="0" i="0" dirty="0">
                <a:solidFill>
                  <a:srgbClr val="1C1917"/>
                </a:solidFill>
                <a:effectLst/>
                <a:latin typeface="-apple-system"/>
              </a:rPr>
              <a:t>Coordinating sustainability programs and projects:</a:t>
            </a:r>
          </a:p>
          <a:p>
            <a:pPr marL="800100" lvl="1" indent="-342900">
              <a:buFont typeface="Arial" panose="020B0604020202020204" pitchFamily="34" charset="0"/>
              <a:buChar char="•"/>
            </a:pPr>
            <a:r>
              <a:rPr lang="en-US" sz="1400" b="0" i="0" dirty="0">
                <a:solidFill>
                  <a:srgbClr val="1C1917"/>
                </a:solidFill>
                <a:effectLst/>
                <a:latin typeface="-apple-system"/>
              </a:rPr>
              <a:t>Managers oversee facility upgrades, process improvements, employee engagement initiatives, and other programs to make operations more sustainable.</a:t>
            </a:r>
          </a:p>
          <a:p>
            <a:pPr marL="342900" indent="-342900" algn="l">
              <a:buFont typeface="+mj-lt"/>
              <a:buAutoNum type="arabicPeriod"/>
            </a:pPr>
            <a:r>
              <a:rPr lang="en-US" sz="1400" b="0" i="0" dirty="0">
                <a:solidFill>
                  <a:srgbClr val="1C1917"/>
                </a:solidFill>
                <a:effectLst/>
                <a:latin typeface="-apple-system"/>
              </a:rPr>
              <a:t>Ensuring compliance with regulations:</a:t>
            </a:r>
          </a:p>
          <a:p>
            <a:pPr marL="800100" lvl="1" indent="-342900">
              <a:buFont typeface="Arial" panose="020B0604020202020204" pitchFamily="34" charset="0"/>
              <a:buChar char="•"/>
            </a:pPr>
            <a:r>
              <a:rPr lang="en-US" sz="1400" b="0" i="0" dirty="0">
                <a:solidFill>
                  <a:srgbClr val="1C1917"/>
                </a:solidFill>
                <a:effectLst/>
                <a:latin typeface="-apple-system"/>
              </a:rPr>
              <a:t>Managers stay up-to-date on environmental, social and governance (ESG) policies and regulations to ensure the organization meets legal obligations.</a:t>
            </a:r>
          </a:p>
          <a:p>
            <a:pPr marL="342900" indent="-342900" algn="l">
              <a:buFont typeface="+mj-lt"/>
              <a:buAutoNum type="arabicPeriod"/>
            </a:pPr>
            <a:r>
              <a:rPr lang="en-US" sz="1400" b="0" i="0" dirty="0">
                <a:solidFill>
                  <a:srgbClr val="1C1917"/>
                </a:solidFill>
                <a:effectLst/>
                <a:latin typeface="-apple-system"/>
              </a:rPr>
              <a:t>Promoting sustainability within the company culture:</a:t>
            </a:r>
          </a:p>
          <a:p>
            <a:pPr marL="800100" lvl="1" indent="-342900">
              <a:buFont typeface="Arial" panose="020B0604020202020204" pitchFamily="34" charset="0"/>
              <a:buChar char="•"/>
            </a:pPr>
            <a:r>
              <a:rPr lang="en-US" sz="1400" b="0" i="0" dirty="0">
                <a:solidFill>
                  <a:srgbClr val="1C1917"/>
                </a:solidFill>
                <a:effectLst/>
                <a:latin typeface="-apple-system"/>
              </a:rPr>
              <a:t>Managers work to drive adoption of sustainability practices throughout the company through training, communications, events and leading by example.</a:t>
            </a:r>
          </a:p>
          <a:p>
            <a:pPr marL="342900" indent="-342900" algn="l">
              <a:buFont typeface="+mj-lt"/>
              <a:buAutoNum type="arabicPeriod"/>
            </a:pPr>
            <a:r>
              <a:rPr lang="en-US" sz="1400" b="0" i="0" dirty="0">
                <a:solidFill>
                  <a:srgbClr val="1C1917"/>
                </a:solidFill>
                <a:effectLst/>
                <a:latin typeface="-apple-system"/>
              </a:rPr>
              <a:t>Stakeholder engagement:</a:t>
            </a:r>
          </a:p>
          <a:p>
            <a:pPr marL="800100" lvl="1" indent="-342900">
              <a:buFont typeface="Arial" panose="020B0604020202020204" pitchFamily="34" charset="0"/>
              <a:buChar char="•"/>
            </a:pPr>
            <a:r>
              <a:rPr lang="en-US" sz="1400" b="0" i="0" dirty="0">
                <a:solidFill>
                  <a:srgbClr val="1C1917"/>
                </a:solidFill>
                <a:effectLst/>
                <a:latin typeface="-apple-system"/>
              </a:rPr>
              <a:t>Sustainability managers may communicate sustainability performance to shareholders, regulators, customers, local community members and other stakeholders.</a:t>
            </a:r>
          </a:p>
          <a:p>
            <a:pPr marL="342900" indent="-342900" algn="l">
              <a:buFont typeface="+mj-lt"/>
              <a:buAutoNum type="arabicPeriod"/>
            </a:pPr>
            <a:r>
              <a:rPr lang="en-US" sz="1400" b="0" i="0" dirty="0">
                <a:solidFill>
                  <a:srgbClr val="1C1917"/>
                </a:solidFill>
                <a:effectLst/>
                <a:latin typeface="-apple-system"/>
              </a:rPr>
              <a:t>Providing expertise and advice:</a:t>
            </a:r>
          </a:p>
          <a:p>
            <a:pPr marL="800100" lvl="1" indent="-342900">
              <a:buFont typeface="Arial" panose="020B0604020202020204" pitchFamily="34" charset="0"/>
              <a:buChar char="•"/>
            </a:pPr>
            <a:r>
              <a:rPr lang="en-US" sz="1400" b="0" i="0" dirty="0">
                <a:solidFill>
                  <a:srgbClr val="1C1917"/>
                </a:solidFill>
                <a:effectLst/>
                <a:latin typeface="-apple-system"/>
              </a:rPr>
              <a:t>Managers are resources for technical knowledge on topics like energy management, waste minimization, green procurement, etc.</a:t>
            </a:r>
          </a:p>
          <a:p>
            <a:endParaRPr lang="en-US" sz="1600" b="1" dirty="0"/>
          </a:p>
          <a:p>
            <a:endParaRPr lang="en-US" dirty="0"/>
          </a:p>
        </p:txBody>
      </p:sp>
    </p:spTree>
    <p:extLst>
      <p:ext uri="{BB962C8B-B14F-4D97-AF65-F5344CB8AC3E}">
        <p14:creationId xmlns:p14="http://schemas.microsoft.com/office/powerpoint/2010/main" val="425555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solution</a:t>
            </a:r>
          </a:p>
        </p:txBody>
      </p:sp>
    </p:spTree>
    <p:extLst>
      <p:ext uri="{BB962C8B-B14F-4D97-AF65-F5344CB8AC3E}">
        <p14:creationId xmlns:p14="http://schemas.microsoft.com/office/powerpoint/2010/main" val="219537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62901"/>
            <a:ext cx="8971270" cy="646331"/>
          </a:xfrm>
          <a:prstGeom prst="rect">
            <a:avLst/>
          </a:prstGeom>
          <a:noFill/>
        </p:spPr>
        <p:txBody>
          <a:bodyPr wrap="square" rtlCol="0">
            <a:spAutoFit/>
          </a:bodyPr>
          <a:lstStyle/>
          <a:p>
            <a:r>
              <a:rPr lang="en-US" sz="3600" dirty="0"/>
              <a:t>Why </a:t>
            </a:r>
            <a:r>
              <a:rPr lang="en-US" sz="3600" dirty="0" err="1"/>
              <a:t>GenAI</a:t>
            </a:r>
            <a:r>
              <a:rPr lang="en-US" sz="3600" dirty="0"/>
              <a:t>?</a:t>
            </a:r>
            <a:endParaRPr lang="en-US" sz="3600" b="1" dirty="0"/>
          </a:p>
        </p:txBody>
      </p:sp>
      <p:sp>
        <p:nvSpPr>
          <p:cNvPr id="16" name="TextBox 15">
            <a:extLst>
              <a:ext uri="{FF2B5EF4-FFF2-40B4-BE49-F238E27FC236}">
                <a16:creationId xmlns:a16="http://schemas.microsoft.com/office/drawing/2014/main" id="{3238D5FE-6D81-AB70-2464-C6E57481BA45}"/>
              </a:ext>
            </a:extLst>
          </p:cNvPr>
          <p:cNvSpPr txBox="1"/>
          <p:nvPr/>
        </p:nvSpPr>
        <p:spPr>
          <a:xfrm>
            <a:off x="3220730" y="2260984"/>
            <a:ext cx="8284029" cy="1569660"/>
          </a:xfrm>
          <a:prstGeom prst="rect">
            <a:avLst/>
          </a:prstGeom>
          <a:noFill/>
        </p:spPr>
        <p:txBody>
          <a:bodyPr wrap="square" rtlCol="0">
            <a:spAutoFit/>
          </a:bodyPr>
          <a:lstStyle/>
          <a:p>
            <a:r>
              <a:rPr lang="en-US" sz="3200" dirty="0" err="1"/>
              <a:t>GenAI</a:t>
            </a:r>
            <a:r>
              <a:rPr lang="en-US" sz="3200" dirty="0"/>
              <a:t> (and LLMs) enables</a:t>
            </a:r>
            <a:r>
              <a:rPr lang="en-US" sz="3200" b="1" dirty="0"/>
              <a:t> seamless, powerful </a:t>
            </a:r>
            <a:r>
              <a:rPr lang="en-US" sz="3200" dirty="0"/>
              <a:t>interaction with the user through </a:t>
            </a:r>
            <a:r>
              <a:rPr lang="en-US" sz="3200" b="1" dirty="0"/>
              <a:t>simple</a:t>
            </a:r>
            <a:r>
              <a:rPr lang="en-US" sz="3200" dirty="0"/>
              <a:t> Q&amp;A</a:t>
            </a:r>
          </a:p>
        </p:txBody>
      </p:sp>
      <p:sp>
        <p:nvSpPr>
          <p:cNvPr id="2" name="TextBox 1">
            <a:extLst>
              <a:ext uri="{FF2B5EF4-FFF2-40B4-BE49-F238E27FC236}">
                <a16:creationId xmlns:a16="http://schemas.microsoft.com/office/drawing/2014/main" id="{6B9E6D6B-BE64-29C4-0D74-646C5B580B8E}"/>
              </a:ext>
            </a:extLst>
          </p:cNvPr>
          <p:cNvSpPr txBox="1"/>
          <p:nvPr/>
        </p:nvSpPr>
        <p:spPr>
          <a:xfrm>
            <a:off x="3220730" y="5082397"/>
            <a:ext cx="8284029" cy="584775"/>
          </a:xfrm>
          <a:prstGeom prst="rect">
            <a:avLst/>
          </a:prstGeom>
          <a:noFill/>
        </p:spPr>
        <p:txBody>
          <a:bodyPr wrap="square" rtlCol="0">
            <a:spAutoFit/>
          </a:bodyPr>
          <a:lstStyle/>
          <a:p>
            <a:r>
              <a:rPr lang="en-US" sz="3200" dirty="0"/>
              <a:t>Let’s dive into the usage process…</a:t>
            </a:r>
          </a:p>
        </p:txBody>
      </p:sp>
    </p:spTree>
    <p:extLst>
      <p:ext uri="{BB962C8B-B14F-4D97-AF65-F5344CB8AC3E}">
        <p14:creationId xmlns:p14="http://schemas.microsoft.com/office/powerpoint/2010/main" val="384699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B – Decarb Strategist Flow Diagram</a:t>
            </a:r>
          </a:p>
        </p:txBody>
      </p:sp>
      <p:sp>
        <p:nvSpPr>
          <p:cNvPr id="10" name="Rectangle: Rounded Corners 9">
            <a:extLst>
              <a:ext uri="{FF2B5EF4-FFF2-40B4-BE49-F238E27FC236}">
                <a16:creationId xmlns:a16="http://schemas.microsoft.com/office/drawing/2014/main" id="{350A1CCB-566C-985D-EBA0-FF59997113A8}"/>
              </a:ext>
            </a:extLst>
          </p:cNvPr>
          <p:cNvSpPr/>
          <p:nvPr/>
        </p:nvSpPr>
        <p:spPr>
          <a:xfrm>
            <a:off x="2484820" y="4059290"/>
            <a:ext cx="2830286" cy="615553"/>
          </a:xfrm>
          <a:prstGeom prst="roundRect">
            <a:avLst/>
          </a:prstGeom>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 Community engagement</a:t>
            </a:r>
          </a:p>
        </p:txBody>
      </p:sp>
      <p:grpSp>
        <p:nvGrpSpPr>
          <p:cNvPr id="12" name="Group 11">
            <a:extLst>
              <a:ext uri="{FF2B5EF4-FFF2-40B4-BE49-F238E27FC236}">
                <a16:creationId xmlns:a16="http://schemas.microsoft.com/office/drawing/2014/main" id="{8CD1A335-65F2-C931-0C72-61BE8C488A8C}"/>
              </a:ext>
            </a:extLst>
          </p:cNvPr>
          <p:cNvGrpSpPr/>
          <p:nvPr/>
        </p:nvGrpSpPr>
        <p:grpSpPr>
          <a:xfrm>
            <a:off x="5469848" y="1164143"/>
            <a:ext cx="3184721" cy="615553"/>
            <a:chOff x="5469848" y="1164143"/>
            <a:chExt cx="3184721" cy="615553"/>
          </a:xfrm>
        </p:grpSpPr>
        <p:sp>
          <p:nvSpPr>
            <p:cNvPr id="3" name="Rectangle: Rounded Corners 2">
              <a:extLst>
                <a:ext uri="{FF2B5EF4-FFF2-40B4-BE49-F238E27FC236}">
                  <a16:creationId xmlns:a16="http://schemas.microsoft.com/office/drawing/2014/main" id="{C5A09851-B624-3FE3-5835-47583364E863}"/>
                </a:ext>
              </a:extLst>
            </p:cNvPr>
            <p:cNvSpPr/>
            <p:nvPr/>
          </p:nvSpPr>
          <p:spPr>
            <a:xfrm>
              <a:off x="5824283" y="1164143"/>
              <a:ext cx="2830286" cy="615553"/>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Researching solutions</a:t>
              </a:r>
            </a:p>
          </p:txBody>
        </p:sp>
        <p:cxnSp>
          <p:nvCxnSpPr>
            <p:cNvPr id="14" name="Straight Arrow Connector 13">
              <a:extLst>
                <a:ext uri="{FF2B5EF4-FFF2-40B4-BE49-F238E27FC236}">
                  <a16:creationId xmlns:a16="http://schemas.microsoft.com/office/drawing/2014/main" id="{BD495752-12A3-D5F0-1A1F-6C1B419C6A1F}"/>
                </a:ext>
              </a:extLst>
            </p:cNvPr>
            <p:cNvCxnSpPr>
              <a:cxnSpLocks/>
              <a:stCxn id="164" idx="1"/>
              <a:endCxn id="3" idx="1"/>
            </p:cNvCxnSpPr>
            <p:nvPr/>
          </p:nvCxnSpPr>
          <p:spPr>
            <a:xfrm flipV="1">
              <a:off x="5469848" y="1471920"/>
              <a:ext cx="354435" cy="6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FB598DD-3D55-D11E-9329-4C5DE83B0DD3}"/>
              </a:ext>
            </a:extLst>
          </p:cNvPr>
          <p:cNvGrpSpPr/>
          <p:nvPr/>
        </p:nvGrpSpPr>
        <p:grpSpPr>
          <a:xfrm>
            <a:off x="8654569" y="1170531"/>
            <a:ext cx="2936110" cy="615553"/>
            <a:chOff x="8654569" y="1170531"/>
            <a:chExt cx="2936110" cy="615553"/>
          </a:xfrm>
        </p:grpSpPr>
        <p:sp>
          <p:nvSpPr>
            <p:cNvPr id="4" name="Rectangle: Rounded Corners 3">
              <a:extLst>
                <a:ext uri="{FF2B5EF4-FFF2-40B4-BE49-F238E27FC236}">
                  <a16:creationId xmlns:a16="http://schemas.microsoft.com/office/drawing/2014/main" id="{2FB726B1-19D7-DC01-37EF-B29DBB9C118B}"/>
                </a:ext>
              </a:extLst>
            </p:cNvPr>
            <p:cNvSpPr/>
            <p:nvPr/>
          </p:nvSpPr>
          <p:spPr>
            <a:xfrm>
              <a:off x="9164314" y="1170531"/>
              <a:ext cx="2426365" cy="615553"/>
            </a:xfrm>
            <a:prstGeom prst="roundRect">
              <a:avLst/>
            </a:prstGeom>
            <a:ln w="571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Feasibility, cost, and risk, assessments</a:t>
              </a:r>
            </a:p>
          </p:txBody>
        </p:sp>
        <p:cxnSp>
          <p:nvCxnSpPr>
            <p:cNvPr id="20" name="Straight Arrow Connector 19">
              <a:extLst>
                <a:ext uri="{FF2B5EF4-FFF2-40B4-BE49-F238E27FC236}">
                  <a16:creationId xmlns:a16="http://schemas.microsoft.com/office/drawing/2014/main" id="{D93C62EC-347E-97D1-9ED6-A20810665109}"/>
                </a:ext>
              </a:extLst>
            </p:cNvPr>
            <p:cNvCxnSpPr>
              <a:cxnSpLocks/>
              <a:stCxn id="3" idx="3"/>
              <a:endCxn id="4" idx="1"/>
            </p:cNvCxnSpPr>
            <p:nvPr/>
          </p:nvCxnSpPr>
          <p:spPr>
            <a:xfrm>
              <a:off x="8654569" y="1471920"/>
              <a:ext cx="509745" cy="6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82C6D76-151B-8F59-6310-D278EC8ABD6F}"/>
              </a:ext>
            </a:extLst>
          </p:cNvPr>
          <p:cNvGrpSpPr/>
          <p:nvPr/>
        </p:nvGrpSpPr>
        <p:grpSpPr>
          <a:xfrm>
            <a:off x="2497311" y="2478346"/>
            <a:ext cx="6653944" cy="639986"/>
            <a:chOff x="2497311" y="2478346"/>
            <a:chExt cx="6653944" cy="639986"/>
          </a:xfrm>
        </p:grpSpPr>
        <p:sp>
          <p:nvSpPr>
            <p:cNvPr id="5" name="Rectangle: Rounded Corners 4">
              <a:extLst>
                <a:ext uri="{FF2B5EF4-FFF2-40B4-BE49-F238E27FC236}">
                  <a16:creationId xmlns:a16="http://schemas.microsoft.com/office/drawing/2014/main" id="{3F43BCD9-ECB0-7E5E-93C2-CD8ABECA930F}"/>
                </a:ext>
              </a:extLst>
            </p:cNvPr>
            <p:cNvSpPr/>
            <p:nvPr/>
          </p:nvSpPr>
          <p:spPr>
            <a:xfrm>
              <a:off x="2497311" y="2478346"/>
              <a:ext cx="2830286" cy="63998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Internal stakeholder initial approval</a:t>
              </a:r>
            </a:p>
          </p:txBody>
        </p:sp>
        <p:cxnSp>
          <p:nvCxnSpPr>
            <p:cNvPr id="26" name="Straight Arrow Connector 25">
              <a:extLst>
                <a:ext uri="{FF2B5EF4-FFF2-40B4-BE49-F238E27FC236}">
                  <a16:creationId xmlns:a16="http://schemas.microsoft.com/office/drawing/2014/main" id="{A9420B13-0FC0-1C62-7460-22E0005E0ECC}"/>
                </a:ext>
              </a:extLst>
            </p:cNvPr>
            <p:cNvCxnSpPr>
              <a:cxnSpLocks/>
              <a:stCxn id="6" idx="1"/>
              <a:endCxn id="5" idx="3"/>
            </p:cNvCxnSpPr>
            <p:nvPr/>
          </p:nvCxnSpPr>
          <p:spPr>
            <a:xfrm flipH="1">
              <a:off x="5327597" y="2775466"/>
              <a:ext cx="3823658" cy="2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8AF68B6-D420-E881-0EB5-9B47A6A576E0}"/>
              </a:ext>
            </a:extLst>
          </p:cNvPr>
          <p:cNvGrpSpPr/>
          <p:nvPr/>
        </p:nvGrpSpPr>
        <p:grpSpPr>
          <a:xfrm>
            <a:off x="3486925" y="3688708"/>
            <a:ext cx="459188" cy="370582"/>
            <a:chOff x="3486925" y="3688708"/>
            <a:chExt cx="459188" cy="370582"/>
          </a:xfrm>
        </p:grpSpPr>
        <p:cxnSp>
          <p:nvCxnSpPr>
            <p:cNvPr id="38" name="Straight Arrow Connector 37">
              <a:extLst>
                <a:ext uri="{FF2B5EF4-FFF2-40B4-BE49-F238E27FC236}">
                  <a16:creationId xmlns:a16="http://schemas.microsoft.com/office/drawing/2014/main" id="{1172D556-87DA-F99B-5119-AE1B9256D513}"/>
                </a:ext>
              </a:extLst>
            </p:cNvPr>
            <p:cNvCxnSpPr>
              <a:cxnSpLocks/>
              <a:stCxn id="77" idx="2"/>
              <a:endCxn id="10" idx="0"/>
            </p:cNvCxnSpPr>
            <p:nvPr/>
          </p:nvCxnSpPr>
          <p:spPr>
            <a:xfrm flipH="1">
              <a:off x="3899963" y="3688708"/>
              <a:ext cx="12491" cy="370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86081D-6C10-9235-69C7-0C778816CF14}"/>
                </a:ext>
              </a:extLst>
            </p:cNvPr>
            <p:cNvSpPr txBox="1"/>
            <p:nvPr/>
          </p:nvSpPr>
          <p:spPr>
            <a:xfrm>
              <a:off x="3486925" y="3729793"/>
              <a:ext cx="459188" cy="276999"/>
            </a:xfrm>
            <a:prstGeom prst="rect">
              <a:avLst/>
            </a:prstGeom>
            <a:noFill/>
          </p:spPr>
          <p:txBody>
            <a:bodyPr wrap="square" rtlCol="0">
              <a:spAutoFit/>
            </a:bodyPr>
            <a:lstStyle/>
            <a:p>
              <a:r>
                <a:rPr lang="en-US" sz="1200" dirty="0"/>
                <a:t>Yes</a:t>
              </a:r>
            </a:p>
          </p:txBody>
        </p:sp>
      </p:grpSp>
      <p:grpSp>
        <p:nvGrpSpPr>
          <p:cNvPr id="18" name="Group 17">
            <a:extLst>
              <a:ext uri="{FF2B5EF4-FFF2-40B4-BE49-F238E27FC236}">
                <a16:creationId xmlns:a16="http://schemas.microsoft.com/office/drawing/2014/main" id="{FF13825E-C842-78AE-76D9-DC77376D8C94}"/>
              </a:ext>
            </a:extLst>
          </p:cNvPr>
          <p:cNvGrpSpPr/>
          <p:nvPr/>
        </p:nvGrpSpPr>
        <p:grpSpPr>
          <a:xfrm>
            <a:off x="4105034" y="1478308"/>
            <a:ext cx="7485645" cy="2112985"/>
            <a:chOff x="4105034" y="1478308"/>
            <a:chExt cx="7485645" cy="2112985"/>
          </a:xfrm>
        </p:grpSpPr>
        <p:cxnSp>
          <p:nvCxnSpPr>
            <p:cNvPr id="49" name="Connector: Elbow 48">
              <a:extLst>
                <a:ext uri="{FF2B5EF4-FFF2-40B4-BE49-F238E27FC236}">
                  <a16:creationId xmlns:a16="http://schemas.microsoft.com/office/drawing/2014/main" id="{F6BF0C3A-50B7-28EA-A79A-0C8C84EB3D30}"/>
                </a:ext>
              </a:extLst>
            </p:cNvPr>
            <p:cNvCxnSpPr>
              <a:cxnSpLocks/>
              <a:endCxn id="4" idx="3"/>
            </p:cNvCxnSpPr>
            <p:nvPr/>
          </p:nvCxnSpPr>
          <p:spPr>
            <a:xfrm flipV="1">
              <a:off x="4105034" y="1478308"/>
              <a:ext cx="7485645" cy="2082672"/>
            </a:xfrm>
            <a:prstGeom prst="bentConnector3">
              <a:avLst>
                <a:gd name="adj1" fmla="val 103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CBE60B0-A848-03B6-A0E0-D062B134035A}"/>
                </a:ext>
              </a:extLst>
            </p:cNvPr>
            <p:cNvSpPr txBox="1"/>
            <p:nvPr/>
          </p:nvSpPr>
          <p:spPr>
            <a:xfrm>
              <a:off x="4105034" y="3314294"/>
              <a:ext cx="1006608" cy="276999"/>
            </a:xfrm>
            <a:prstGeom prst="rect">
              <a:avLst/>
            </a:prstGeom>
            <a:noFill/>
          </p:spPr>
          <p:txBody>
            <a:bodyPr wrap="square" rtlCol="0">
              <a:spAutoFit/>
            </a:bodyPr>
            <a:lstStyle/>
            <a:p>
              <a:r>
                <a:rPr lang="en-US" sz="1200" dirty="0"/>
                <a:t>No</a:t>
              </a:r>
            </a:p>
          </p:txBody>
        </p:sp>
      </p:grpSp>
      <p:grpSp>
        <p:nvGrpSpPr>
          <p:cNvPr id="22" name="Group 21">
            <a:extLst>
              <a:ext uri="{FF2B5EF4-FFF2-40B4-BE49-F238E27FC236}">
                <a16:creationId xmlns:a16="http://schemas.microsoft.com/office/drawing/2014/main" id="{74AB60A6-EF78-3A34-F14E-918A26EB0EA7}"/>
              </a:ext>
            </a:extLst>
          </p:cNvPr>
          <p:cNvGrpSpPr/>
          <p:nvPr/>
        </p:nvGrpSpPr>
        <p:grpSpPr>
          <a:xfrm>
            <a:off x="6157119" y="1478308"/>
            <a:ext cx="5433560" cy="2948585"/>
            <a:chOff x="6157119" y="1478308"/>
            <a:chExt cx="5433560" cy="2948585"/>
          </a:xfrm>
        </p:grpSpPr>
        <p:sp>
          <p:nvSpPr>
            <p:cNvPr id="46" name="TextBox 45">
              <a:extLst>
                <a:ext uri="{FF2B5EF4-FFF2-40B4-BE49-F238E27FC236}">
                  <a16:creationId xmlns:a16="http://schemas.microsoft.com/office/drawing/2014/main" id="{A709BCDE-9D49-BEFF-75C5-5517EFD66800}"/>
                </a:ext>
              </a:extLst>
            </p:cNvPr>
            <p:cNvSpPr txBox="1"/>
            <p:nvPr/>
          </p:nvSpPr>
          <p:spPr>
            <a:xfrm>
              <a:off x="6157119" y="4149894"/>
              <a:ext cx="1006608" cy="276999"/>
            </a:xfrm>
            <a:prstGeom prst="rect">
              <a:avLst/>
            </a:prstGeom>
            <a:noFill/>
          </p:spPr>
          <p:txBody>
            <a:bodyPr wrap="square" rtlCol="0">
              <a:spAutoFit/>
            </a:bodyPr>
            <a:lstStyle/>
            <a:p>
              <a:r>
                <a:rPr lang="en-US" sz="1200" dirty="0"/>
                <a:t>No</a:t>
              </a:r>
            </a:p>
          </p:txBody>
        </p:sp>
        <p:cxnSp>
          <p:nvCxnSpPr>
            <p:cNvPr id="59" name="Connector: Elbow 58">
              <a:extLst>
                <a:ext uri="{FF2B5EF4-FFF2-40B4-BE49-F238E27FC236}">
                  <a16:creationId xmlns:a16="http://schemas.microsoft.com/office/drawing/2014/main" id="{3F90439D-9B08-F814-5A75-803A2D89ED58}"/>
                </a:ext>
              </a:extLst>
            </p:cNvPr>
            <p:cNvCxnSpPr>
              <a:cxnSpLocks/>
              <a:stCxn id="92" idx="3"/>
              <a:endCxn id="4" idx="3"/>
            </p:cNvCxnSpPr>
            <p:nvPr/>
          </p:nvCxnSpPr>
          <p:spPr>
            <a:xfrm flipV="1">
              <a:off x="6189945" y="1478308"/>
              <a:ext cx="5400734" cy="2888759"/>
            </a:xfrm>
            <a:prstGeom prst="bentConnector3">
              <a:avLst>
                <a:gd name="adj1" fmla="val 1042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51DE03A-DE10-EFDA-53A3-0DAB94C842FC}"/>
              </a:ext>
            </a:extLst>
          </p:cNvPr>
          <p:cNvGrpSpPr/>
          <p:nvPr/>
        </p:nvGrpSpPr>
        <p:grpSpPr>
          <a:xfrm>
            <a:off x="5088940" y="4412356"/>
            <a:ext cx="1810140" cy="987890"/>
            <a:chOff x="5088940" y="4412356"/>
            <a:chExt cx="1810140" cy="987890"/>
          </a:xfrm>
        </p:grpSpPr>
        <p:sp>
          <p:nvSpPr>
            <p:cNvPr id="58" name="TextBox 57">
              <a:extLst>
                <a:ext uri="{FF2B5EF4-FFF2-40B4-BE49-F238E27FC236}">
                  <a16:creationId xmlns:a16="http://schemas.microsoft.com/office/drawing/2014/main" id="{E9FB27B7-AB88-2F9C-AE93-A3B5B3CB73C9}"/>
                </a:ext>
              </a:extLst>
            </p:cNvPr>
            <p:cNvSpPr txBox="1"/>
            <p:nvPr/>
          </p:nvSpPr>
          <p:spPr>
            <a:xfrm>
              <a:off x="5620870" y="4412356"/>
              <a:ext cx="503304" cy="276999"/>
            </a:xfrm>
            <a:prstGeom prst="rect">
              <a:avLst/>
            </a:prstGeom>
            <a:noFill/>
          </p:spPr>
          <p:txBody>
            <a:bodyPr wrap="square" rtlCol="0">
              <a:spAutoFit/>
            </a:bodyPr>
            <a:lstStyle/>
            <a:p>
              <a:r>
                <a:rPr lang="en-US" sz="1200" dirty="0"/>
                <a:t>Yes</a:t>
              </a:r>
            </a:p>
          </p:txBody>
        </p:sp>
        <p:cxnSp>
          <p:nvCxnSpPr>
            <p:cNvPr id="62" name="Straight Arrow Connector 61">
              <a:extLst>
                <a:ext uri="{FF2B5EF4-FFF2-40B4-BE49-F238E27FC236}">
                  <a16:creationId xmlns:a16="http://schemas.microsoft.com/office/drawing/2014/main" id="{EC028ADB-4BF5-9E35-FA0C-BE876F0633ED}"/>
                </a:ext>
              </a:extLst>
            </p:cNvPr>
            <p:cNvCxnSpPr>
              <a:cxnSpLocks/>
              <a:stCxn id="92" idx="2"/>
              <a:endCxn id="66" idx="0"/>
            </p:cNvCxnSpPr>
            <p:nvPr/>
          </p:nvCxnSpPr>
          <p:spPr>
            <a:xfrm>
              <a:off x="5994010" y="4485024"/>
              <a:ext cx="0" cy="37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B58B8C7-6F0F-3441-2A34-17DDBB42B4ED}"/>
                </a:ext>
              </a:extLst>
            </p:cNvPr>
            <p:cNvSpPr/>
            <p:nvPr/>
          </p:nvSpPr>
          <p:spPr>
            <a:xfrm>
              <a:off x="5088940" y="4861870"/>
              <a:ext cx="1810140" cy="53837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 Implement Strategy</a:t>
              </a:r>
            </a:p>
          </p:txBody>
        </p:sp>
      </p:grpSp>
      <p:grpSp>
        <p:nvGrpSpPr>
          <p:cNvPr id="17" name="Group 16">
            <a:extLst>
              <a:ext uri="{FF2B5EF4-FFF2-40B4-BE49-F238E27FC236}">
                <a16:creationId xmlns:a16="http://schemas.microsoft.com/office/drawing/2014/main" id="{7475F9C6-FC35-99BC-E560-9958CEEB8D8B}"/>
              </a:ext>
            </a:extLst>
          </p:cNvPr>
          <p:cNvGrpSpPr/>
          <p:nvPr/>
        </p:nvGrpSpPr>
        <p:grpSpPr>
          <a:xfrm>
            <a:off x="2861382" y="3118332"/>
            <a:ext cx="1247007" cy="570376"/>
            <a:chOff x="2861382" y="3118332"/>
            <a:chExt cx="1247007" cy="570376"/>
          </a:xfrm>
        </p:grpSpPr>
        <p:cxnSp>
          <p:nvCxnSpPr>
            <p:cNvPr id="31" name="Straight Arrow Connector 30">
              <a:extLst>
                <a:ext uri="{FF2B5EF4-FFF2-40B4-BE49-F238E27FC236}">
                  <a16:creationId xmlns:a16="http://schemas.microsoft.com/office/drawing/2014/main" id="{833183DD-FE9A-F9F4-FA1F-90CC878406DB}"/>
                </a:ext>
              </a:extLst>
            </p:cNvPr>
            <p:cNvCxnSpPr>
              <a:cxnSpLocks/>
              <a:stCxn id="5" idx="2"/>
              <a:endCxn id="77" idx="0"/>
            </p:cNvCxnSpPr>
            <p:nvPr/>
          </p:nvCxnSpPr>
          <p:spPr>
            <a:xfrm>
              <a:off x="3912454" y="3118332"/>
              <a:ext cx="0" cy="334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78DDC1-2C5E-E37F-5DDC-80280608DB55}"/>
                </a:ext>
              </a:extLst>
            </p:cNvPr>
            <p:cNvSpPr txBox="1"/>
            <p:nvPr/>
          </p:nvSpPr>
          <p:spPr>
            <a:xfrm>
              <a:off x="2861382" y="3382089"/>
              <a:ext cx="1006608" cy="276999"/>
            </a:xfrm>
            <a:prstGeom prst="rect">
              <a:avLst/>
            </a:prstGeom>
            <a:noFill/>
          </p:spPr>
          <p:txBody>
            <a:bodyPr wrap="square" rtlCol="0">
              <a:spAutoFit/>
            </a:bodyPr>
            <a:lstStyle/>
            <a:p>
              <a:r>
                <a:rPr lang="en-US" sz="1200" dirty="0"/>
                <a:t>Approve?</a:t>
              </a:r>
            </a:p>
          </p:txBody>
        </p:sp>
        <p:sp>
          <p:nvSpPr>
            <p:cNvPr id="77" name="Flowchart: Decision 76">
              <a:extLst>
                <a:ext uri="{FF2B5EF4-FFF2-40B4-BE49-F238E27FC236}">
                  <a16:creationId xmlns:a16="http://schemas.microsoft.com/office/drawing/2014/main" id="{831B811F-BDF7-7DEF-4978-2DBF8601E84C}"/>
                </a:ext>
              </a:extLst>
            </p:cNvPr>
            <p:cNvSpPr/>
            <p:nvPr/>
          </p:nvSpPr>
          <p:spPr>
            <a:xfrm>
              <a:off x="3716519" y="3452794"/>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EB4D5B3-F093-FF0C-744C-D3404C026642}"/>
              </a:ext>
            </a:extLst>
          </p:cNvPr>
          <p:cNvGrpSpPr/>
          <p:nvPr/>
        </p:nvGrpSpPr>
        <p:grpSpPr>
          <a:xfrm>
            <a:off x="5315106" y="3927714"/>
            <a:ext cx="1350061" cy="557310"/>
            <a:chOff x="5315106" y="3927714"/>
            <a:chExt cx="1350061" cy="557310"/>
          </a:xfrm>
        </p:grpSpPr>
        <p:cxnSp>
          <p:nvCxnSpPr>
            <p:cNvPr id="36" name="Straight Arrow Connector 35">
              <a:extLst>
                <a:ext uri="{FF2B5EF4-FFF2-40B4-BE49-F238E27FC236}">
                  <a16:creationId xmlns:a16="http://schemas.microsoft.com/office/drawing/2014/main" id="{FF0BAF7F-3BD8-E9E6-AEDE-48A02B02BF3E}"/>
                </a:ext>
              </a:extLst>
            </p:cNvPr>
            <p:cNvCxnSpPr>
              <a:cxnSpLocks/>
              <a:stCxn id="10" idx="3"/>
              <a:endCxn id="92" idx="1"/>
            </p:cNvCxnSpPr>
            <p:nvPr/>
          </p:nvCxnSpPr>
          <p:spPr>
            <a:xfrm>
              <a:off x="5315106" y="4367067"/>
              <a:ext cx="482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795B271-536E-BDE9-7CB4-0140C079D3CA}"/>
                </a:ext>
              </a:extLst>
            </p:cNvPr>
            <p:cNvSpPr txBox="1"/>
            <p:nvPr/>
          </p:nvSpPr>
          <p:spPr>
            <a:xfrm>
              <a:off x="5658559" y="3927714"/>
              <a:ext cx="1006608" cy="276999"/>
            </a:xfrm>
            <a:prstGeom prst="rect">
              <a:avLst/>
            </a:prstGeom>
            <a:noFill/>
          </p:spPr>
          <p:txBody>
            <a:bodyPr wrap="square" rtlCol="0">
              <a:spAutoFit/>
            </a:bodyPr>
            <a:lstStyle/>
            <a:p>
              <a:r>
                <a:rPr lang="en-US" sz="1200" dirty="0"/>
                <a:t>Approve?</a:t>
              </a:r>
            </a:p>
          </p:txBody>
        </p:sp>
        <p:sp>
          <p:nvSpPr>
            <p:cNvPr id="92" name="Flowchart: Decision 91">
              <a:extLst>
                <a:ext uri="{FF2B5EF4-FFF2-40B4-BE49-F238E27FC236}">
                  <a16:creationId xmlns:a16="http://schemas.microsoft.com/office/drawing/2014/main" id="{E264B567-0167-8C05-35DC-6401667A86AF}"/>
                </a:ext>
              </a:extLst>
            </p:cNvPr>
            <p:cNvSpPr/>
            <p:nvPr/>
          </p:nvSpPr>
          <p:spPr>
            <a:xfrm>
              <a:off x="5798075" y="4249110"/>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D1A2073-D4CF-1541-0807-079D35499885}"/>
              </a:ext>
            </a:extLst>
          </p:cNvPr>
          <p:cNvGrpSpPr/>
          <p:nvPr/>
        </p:nvGrpSpPr>
        <p:grpSpPr>
          <a:xfrm>
            <a:off x="6899080" y="4861870"/>
            <a:ext cx="2159390" cy="538376"/>
            <a:chOff x="6899080" y="4861870"/>
            <a:chExt cx="2159390" cy="538376"/>
          </a:xfrm>
        </p:grpSpPr>
        <p:sp>
          <p:nvSpPr>
            <p:cNvPr id="75" name="Rectangle: Rounded Corners 74">
              <a:extLst>
                <a:ext uri="{FF2B5EF4-FFF2-40B4-BE49-F238E27FC236}">
                  <a16:creationId xmlns:a16="http://schemas.microsoft.com/office/drawing/2014/main" id="{2882404F-5E91-D137-830D-E29DD47FB6EA}"/>
                </a:ext>
              </a:extLst>
            </p:cNvPr>
            <p:cNvSpPr/>
            <p:nvPr/>
          </p:nvSpPr>
          <p:spPr>
            <a:xfrm>
              <a:off x="7248330" y="4861870"/>
              <a:ext cx="1810140" cy="538376"/>
            </a:xfrm>
            <a:prstGeom prst="roundRect">
              <a:avLst/>
            </a:prstGeom>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Collect data</a:t>
              </a:r>
            </a:p>
          </p:txBody>
        </p:sp>
        <p:cxnSp>
          <p:nvCxnSpPr>
            <p:cNvPr id="100" name="Straight Arrow Connector 99">
              <a:extLst>
                <a:ext uri="{FF2B5EF4-FFF2-40B4-BE49-F238E27FC236}">
                  <a16:creationId xmlns:a16="http://schemas.microsoft.com/office/drawing/2014/main" id="{87A60445-46ED-212F-05E8-851556864F36}"/>
                </a:ext>
              </a:extLst>
            </p:cNvPr>
            <p:cNvCxnSpPr>
              <a:stCxn id="66" idx="3"/>
              <a:endCxn id="75" idx="1"/>
            </p:cNvCxnSpPr>
            <p:nvPr/>
          </p:nvCxnSpPr>
          <p:spPr>
            <a:xfrm>
              <a:off x="6899080" y="5131058"/>
              <a:ext cx="349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9EBC610-C516-35D9-835A-4F73F64A01B3}"/>
              </a:ext>
            </a:extLst>
          </p:cNvPr>
          <p:cNvGrpSpPr/>
          <p:nvPr/>
        </p:nvGrpSpPr>
        <p:grpSpPr>
          <a:xfrm>
            <a:off x="9058470" y="4861870"/>
            <a:ext cx="2241188" cy="538376"/>
            <a:chOff x="9058470" y="4861870"/>
            <a:chExt cx="2241188" cy="538376"/>
          </a:xfrm>
        </p:grpSpPr>
        <p:sp>
          <p:nvSpPr>
            <p:cNvPr id="76" name="Rectangle: Rounded Corners 75">
              <a:extLst>
                <a:ext uri="{FF2B5EF4-FFF2-40B4-BE49-F238E27FC236}">
                  <a16:creationId xmlns:a16="http://schemas.microsoft.com/office/drawing/2014/main" id="{21E8B553-ED39-CFAE-CB6E-DFA44FE5A0DA}"/>
                </a:ext>
              </a:extLst>
            </p:cNvPr>
            <p:cNvSpPr/>
            <p:nvPr/>
          </p:nvSpPr>
          <p:spPr>
            <a:xfrm>
              <a:off x="9489518" y="4861870"/>
              <a:ext cx="1810140" cy="538376"/>
            </a:xfrm>
            <a:prstGeom prst="roundRect">
              <a:avLst/>
            </a:prstGeom>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 Progress reports</a:t>
              </a:r>
            </a:p>
          </p:txBody>
        </p:sp>
        <p:cxnSp>
          <p:nvCxnSpPr>
            <p:cNvPr id="101" name="Straight Arrow Connector 100">
              <a:extLst>
                <a:ext uri="{FF2B5EF4-FFF2-40B4-BE49-F238E27FC236}">
                  <a16:creationId xmlns:a16="http://schemas.microsoft.com/office/drawing/2014/main" id="{01FCB7FA-7407-1C69-4955-16864E3E5B54}"/>
                </a:ext>
              </a:extLst>
            </p:cNvPr>
            <p:cNvCxnSpPr>
              <a:cxnSpLocks/>
              <a:stCxn id="75" idx="3"/>
              <a:endCxn id="76" idx="1"/>
            </p:cNvCxnSpPr>
            <p:nvPr/>
          </p:nvCxnSpPr>
          <p:spPr>
            <a:xfrm>
              <a:off x="9058470" y="5131058"/>
              <a:ext cx="431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2584F1C-54C9-E881-0722-57607D999DE7}"/>
              </a:ext>
            </a:extLst>
          </p:cNvPr>
          <p:cNvGrpSpPr/>
          <p:nvPr/>
        </p:nvGrpSpPr>
        <p:grpSpPr>
          <a:xfrm>
            <a:off x="2062355" y="1494457"/>
            <a:ext cx="8332233" cy="4128301"/>
            <a:chOff x="2062355" y="1494457"/>
            <a:chExt cx="8332233" cy="4128301"/>
          </a:xfrm>
        </p:grpSpPr>
        <p:cxnSp>
          <p:nvCxnSpPr>
            <p:cNvPr id="122" name="Connector: Elbow 121">
              <a:extLst>
                <a:ext uri="{FF2B5EF4-FFF2-40B4-BE49-F238E27FC236}">
                  <a16:creationId xmlns:a16="http://schemas.microsoft.com/office/drawing/2014/main" id="{7A67D1BE-C3FF-5F42-F261-1972B2F0A82E}"/>
                </a:ext>
              </a:extLst>
            </p:cNvPr>
            <p:cNvCxnSpPr>
              <a:cxnSpLocks/>
              <a:stCxn id="76" idx="2"/>
              <a:endCxn id="171" idx="1"/>
            </p:cNvCxnSpPr>
            <p:nvPr/>
          </p:nvCxnSpPr>
          <p:spPr>
            <a:xfrm rot="5400000" flipH="1">
              <a:off x="4519677" y="-474664"/>
              <a:ext cx="3905789" cy="7844032"/>
            </a:xfrm>
            <a:prstGeom prst="bentConnector4">
              <a:avLst>
                <a:gd name="adj1" fmla="val -5853"/>
                <a:gd name="adj2" fmla="val 1029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3D2D6F9-8965-98B3-884A-D33C0323B028}"/>
                </a:ext>
              </a:extLst>
            </p:cNvPr>
            <p:cNvSpPr txBox="1"/>
            <p:nvPr/>
          </p:nvSpPr>
          <p:spPr>
            <a:xfrm rot="16200000">
              <a:off x="1536641" y="4850822"/>
              <a:ext cx="1297650" cy="246221"/>
            </a:xfrm>
            <a:prstGeom prst="rect">
              <a:avLst/>
            </a:prstGeom>
            <a:noFill/>
          </p:spPr>
          <p:txBody>
            <a:bodyPr wrap="square" rtlCol="0">
              <a:spAutoFit/>
            </a:bodyPr>
            <a:lstStyle/>
            <a:p>
              <a:r>
                <a:rPr lang="en-US" sz="1000" dirty="0"/>
                <a:t>Refine strategy</a:t>
              </a:r>
            </a:p>
          </p:txBody>
        </p:sp>
      </p:grpSp>
      <p:sp>
        <p:nvSpPr>
          <p:cNvPr id="124" name="Rectangle: Rounded Corners 123">
            <a:extLst>
              <a:ext uri="{FF2B5EF4-FFF2-40B4-BE49-F238E27FC236}">
                <a16:creationId xmlns:a16="http://schemas.microsoft.com/office/drawing/2014/main" id="{2DB4D15F-A5C6-3E47-ADE8-43DCA0457314}"/>
              </a:ext>
            </a:extLst>
          </p:cNvPr>
          <p:cNvSpPr/>
          <p:nvPr/>
        </p:nvSpPr>
        <p:spPr>
          <a:xfrm>
            <a:off x="88491" y="5991225"/>
            <a:ext cx="1360688" cy="37829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scope activity</a:t>
            </a:r>
          </a:p>
        </p:txBody>
      </p:sp>
      <p:sp>
        <p:nvSpPr>
          <p:cNvPr id="125" name="Rectangle: Rounded Corners 124">
            <a:extLst>
              <a:ext uri="{FF2B5EF4-FFF2-40B4-BE49-F238E27FC236}">
                <a16:creationId xmlns:a16="http://schemas.microsoft.com/office/drawing/2014/main" id="{ACBAFB9A-8C12-78C3-1DD7-1F05BD2128A0}"/>
              </a:ext>
            </a:extLst>
          </p:cNvPr>
          <p:cNvSpPr/>
          <p:nvPr/>
        </p:nvSpPr>
        <p:spPr>
          <a:xfrm>
            <a:off x="1518697" y="5991224"/>
            <a:ext cx="1360688" cy="349981"/>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 of scope</a:t>
            </a:r>
          </a:p>
        </p:txBody>
      </p:sp>
      <p:sp>
        <p:nvSpPr>
          <p:cNvPr id="126" name="Rectangle: Rounded Corners 125">
            <a:extLst>
              <a:ext uri="{FF2B5EF4-FFF2-40B4-BE49-F238E27FC236}">
                <a16:creationId xmlns:a16="http://schemas.microsoft.com/office/drawing/2014/main" id="{4D02AC90-7F49-B0B0-4DD8-01C09B4FD0C7}"/>
              </a:ext>
            </a:extLst>
          </p:cNvPr>
          <p:cNvSpPr/>
          <p:nvPr/>
        </p:nvSpPr>
        <p:spPr>
          <a:xfrm>
            <a:off x="3883347" y="5980032"/>
            <a:ext cx="882368" cy="376317"/>
          </a:xfrm>
          <a:prstGeom prst="roundRect">
            <a:avLst/>
          </a:prstGeom>
          <a:ln w="571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MVP</a:t>
            </a:r>
          </a:p>
        </p:txBody>
      </p:sp>
      <p:sp>
        <p:nvSpPr>
          <p:cNvPr id="127" name="TextBox 126">
            <a:extLst>
              <a:ext uri="{FF2B5EF4-FFF2-40B4-BE49-F238E27FC236}">
                <a16:creationId xmlns:a16="http://schemas.microsoft.com/office/drawing/2014/main" id="{DA6ED53A-68D3-D289-C0CE-9D3BC0704590}"/>
              </a:ext>
            </a:extLst>
          </p:cNvPr>
          <p:cNvSpPr txBox="1"/>
          <p:nvPr/>
        </p:nvSpPr>
        <p:spPr>
          <a:xfrm>
            <a:off x="2539899" y="2050550"/>
            <a:ext cx="3112540" cy="246221"/>
          </a:xfrm>
          <a:prstGeom prst="rect">
            <a:avLst/>
          </a:prstGeom>
          <a:noFill/>
        </p:spPr>
        <p:txBody>
          <a:bodyPr wrap="square" rtlCol="0">
            <a:spAutoFit/>
          </a:bodyPr>
          <a:lstStyle/>
          <a:p>
            <a:r>
              <a:rPr lang="en-US" sz="1000" i="1" dirty="0"/>
              <a:t>Automatically collect and process relevant data</a:t>
            </a:r>
          </a:p>
        </p:txBody>
      </p:sp>
      <p:sp>
        <p:nvSpPr>
          <p:cNvPr id="128" name="TextBox 127">
            <a:extLst>
              <a:ext uri="{FF2B5EF4-FFF2-40B4-BE49-F238E27FC236}">
                <a16:creationId xmlns:a16="http://schemas.microsoft.com/office/drawing/2014/main" id="{41F0409D-5E72-1105-6ACF-347EBF3C2790}"/>
              </a:ext>
            </a:extLst>
          </p:cNvPr>
          <p:cNvSpPr txBox="1"/>
          <p:nvPr/>
        </p:nvSpPr>
        <p:spPr>
          <a:xfrm>
            <a:off x="6267601" y="1807573"/>
            <a:ext cx="3112540" cy="246221"/>
          </a:xfrm>
          <a:prstGeom prst="rect">
            <a:avLst/>
          </a:prstGeom>
          <a:noFill/>
        </p:spPr>
        <p:txBody>
          <a:bodyPr wrap="square" rtlCol="0">
            <a:spAutoFit/>
          </a:bodyPr>
          <a:lstStyle/>
          <a:p>
            <a:r>
              <a:rPr lang="en-US" sz="1000" i="1" dirty="0"/>
              <a:t>Provide latest in research and analysis</a:t>
            </a:r>
          </a:p>
        </p:txBody>
      </p:sp>
      <p:sp>
        <p:nvSpPr>
          <p:cNvPr id="130" name="TextBox 129">
            <a:extLst>
              <a:ext uri="{FF2B5EF4-FFF2-40B4-BE49-F238E27FC236}">
                <a16:creationId xmlns:a16="http://schemas.microsoft.com/office/drawing/2014/main" id="{772DBFDB-E46E-1334-3E98-90B8E1B9C178}"/>
              </a:ext>
            </a:extLst>
          </p:cNvPr>
          <p:cNvSpPr txBox="1"/>
          <p:nvPr/>
        </p:nvSpPr>
        <p:spPr>
          <a:xfrm>
            <a:off x="9616723" y="1801139"/>
            <a:ext cx="2151173" cy="246221"/>
          </a:xfrm>
          <a:prstGeom prst="rect">
            <a:avLst/>
          </a:prstGeom>
          <a:noFill/>
        </p:spPr>
        <p:txBody>
          <a:bodyPr wrap="square" rtlCol="0">
            <a:spAutoFit/>
          </a:bodyPr>
          <a:lstStyle/>
          <a:p>
            <a:r>
              <a:rPr lang="en-US" sz="1000" i="1" dirty="0"/>
              <a:t>Assist in first order analysis</a:t>
            </a:r>
          </a:p>
        </p:txBody>
      </p:sp>
      <p:sp>
        <p:nvSpPr>
          <p:cNvPr id="131" name="TextBox 130">
            <a:extLst>
              <a:ext uri="{FF2B5EF4-FFF2-40B4-BE49-F238E27FC236}">
                <a16:creationId xmlns:a16="http://schemas.microsoft.com/office/drawing/2014/main" id="{FFAA3E91-6666-72FA-84D3-3F41E6F498D9}"/>
              </a:ext>
            </a:extLst>
          </p:cNvPr>
          <p:cNvSpPr txBox="1"/>
          <p:nvPr/>
        </p:nvSpPr>
        <p:spPr>
          <a:xfrm>
            <a:off x="9131059" y="3098297"/>
            <a:ext cx="2657814" cy="246221"/>
          </a:xfrm>
          <a:prstGeom prst="rect">
            <a:avLst/>
          </a:prstGeom>
          <a:noFill/>
        </p:spPr>
        <p:txBody>
          <a:bodyPr wrap="square" rtlCol="0">
            <a:spAutoFit/>
          </a:bodyPr>
          <a:lstStyle/>
          <a:p>
            <a:r>
              <a:rPr lang="en-US" sz="1000" i="1" dirty="0"/>
              <a:t>Generate reports based on data and analysis</a:t>
            </a:r>
          </a:p>
        </p:txBody>
      </p:sp>
      <p:sp>
        <p:nvSpPr>
          <p:cNvPr id="132" name="TextBox 131">
            <a:extLst>
              <a:ext uri="{FF2B5EF4-FFF2-40B4-BE49-F238E27FC236}">
                <a16:creationId xmlns:a16="http://schemas.microsoft.com/office/drawing/2014/main" id="{AD9893CA-22D7-F614-EF71-318B9F338469}"/>
              </a:ext>
            </a:extLst>
          </p:cNvPr>
          <p:cNvSpPr txBox="1"/>
          <p:nvPr/>
        </p:nvSpPr>
        <p:spPr>
          <a:xfrm>
            <a:off x="2657583" y="4660185"/>
            <a:ext cx="2827370" cy="246221"/>
          </a:xfrm>
          <a:prstGeom prst="rect">
            <a:avLst/>
          </a:prstGeom>
          <a:noFill/>
        </p:spPr>
        <p:txBody>
          <a:bodyPr wrap="square" rtlCol="0">
            <a:spAutoFit/>
          </a:bodyPr>
          <a:lstStyle/>
          <a:p>
            <a:r>
              <a:rPr lang="en-US" sz="1000" i="1" dirty="0"/>
              <a:t>Assist in community engagement process</a:t>
            </a:r>
          </a:p>
        </p:txBody>
      </p:sp>
      <p:sp>
        <p:nvSpPr>
          <p:cNvPr id="133" name="TextBox 132">
            <a:extLst>
              <a:ext uri="{FF2B5EF4-FFF2-40B4-BE49-F238E27FC236}">
                <a16:creationId xmlns:a16="http://schemas.microsoft.com/office/drawing/2014/main" id="{EDEF3684-5231-E5C8-42E7-4B22BA6045F3}"/>
              </a:ext>
            </a:extLst>
          </p:cNvPr>
          <p:cNvSpPr txBox="1"/>
          <p:nvPr/>
        </p:nvSpPr>
        <p:spPr>
          <a:xfrm>
            <a:off x="7248330" y="5376537"/>
            <a:ext cx="2827370" cy="246221"/>
          </a:xfrm>
          <a:prstGeom prst="rect">
            <a:avLst/>
          </a:prstGeom>
          <a:noFill/>
        </p:spPr>
        <p:txBody>
          <a:bodyPr wrap="square" rtlCol="0">
            <a:spAutoFit/>
          </a:bodyPr>
          <a:lstStyle/>
          <a:p>
            <a:r>
              <a:rPr lang="en-US" sz="1000" i="1" dirty="0"/>
              <a:t>Automatically collect and process data</a:t>
            </a:r>
          </a:p>
        </p:txBody>
      </p:sp>
      <p:sp>
        <p:nvSpPr>
          <p:cNvPr id="134" name="TextBox 133">
            <a:extLst>
              <a:ext uri="{FF2B5EF4-FFF2-40B4-BE49-F238E27FC236}">
                <a16:creationId xmlns:a16="http://schemas.microsoft.com/office/drawing/2014/main" id="{C52E26C0-AD7D-7899-6686-13C15CA26D99}"/>
              </a:ext>
            </a:extLst>
          </p:cNvPr>
          <p:cNvSpPr txBox="1"/>
          <p:nvPr/>
        </p:nvSpPr>
        <p:spPr>
          <a:xfrm>
            <a:off x="10424950" y="5411965"/>
            <a:ext cx="1246545" cy="400110"/>
          </a:xfrm>
          <a:prstGeom prst="rect">
            <a:avLst/>
          </a:prstGeom>
          <a:noFill/>
        </p:spPr>
        <p:txBody>
          <a:bodyPr wrap="square" rtlCol="0">
            <a:spAutoFit/>
          </a:bodyPr>
          <a:lstStyle/>
          <a:p>
            <a:r>
              <a:rPr lang="en-US" sz="1000" i="1" dirty="0"/>
              <a:t>Automatically generate reports</a:t>
            </a:r>
          </a:p>
        </p:txBody>
      </p:sp>
      <p:grpSp>
        <p:nvGrpSpPr>
          <p:cNvPr id="15" name="Group 14">
            <a:extLst>
              <a:ext uri="{FF2B5EF4-FFF2-40B4-BE49-F238E27FC236}">
                <a16:creationId xmlns:a16="http://schemas.microsoft.com/office/drawing/2014/main" id="{409A4DD2-D475-D0D8-96A2-FBF83A5E9036}"/>
              </a:ext>
            </a:extLst>
          </p:cNvPr>
          <p:cNvGrpSpPr/>
          <p:nvPr/>
        </p:nvGrpSpPr>
        <p:grpSpPr>
          <a:xfrm>
            <a:off x="9151255" y="1786084"/>
            <a:ext cx="2459191" cy="1297158"/>
            <a:chOff x="9151255" y="1786084"/>
            <a:chExt cx="2459191" cy="1297158"/>
          </a:xfrm>
        </p:grpSpPr>
        <p:sp>
          <p:nvSpPr>
            <p:cNvPr id="6" name="Rectangle: Rounded Corners 5">
              <a:extLst>
                <a:ext uri="{FF2B5EF4-FFF2-40B4-BE49-F238E27FC236}">
                  <a16:creationId xmlns:a16="http://schemas.microsoft.com/office/drawing/2014/main" id="{DA345CBE-01BB-17A2-AF36-235A5A9FFA5B}"/>
                </a:ext>
              </a:extLst>
            </p:cNvPr>
            <p:cNvSpPr/>
            <p:nvPr/>
          </p:nvSpPr>
          <p:spPr>
            <a:xfrm>
              <a:off x="9151255" y="2467689"/>
              <a:ext cx="2459191" cy="615553"/>
            </a:xfrm>
            <a:prstGeom prst="roundRect">
              <a:avLst/>
            </a:prstGeom>
            <a:ln w="571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Report on solution options</a:t>
              </a:r>
            </a:p>
          </p:txBody>
        </p:sp>
        <p:cxnSp>
          <p:nvCxnSpPr>
            <p:cNvPr id="151" name="Straight Arrow Connector 150">
              <a:extLst>
                <a:ext uri="{FF2B5EF4-FFF2-40B4-BE49-F238E27FC236}">
                  <a16:creationId xmlns:a16="http://schemas.microsoft.com/office/drawing/2014/main" id="{BE7EEA1C-BD1E-10E2-EEC2-97813BBD3DF6}"/>
                </a:ext>
              </a:extLst>
            </p:cNvPr>
            <p:cNvCxnSpPr>
              <a:cxnSpLocks/>
              <a:stCxn id="4" idx="2"/>
              <a:endCxn id="6" idx="0"/>
            </p:cNvCxnSpPr>
            <p:nvPr/>
          </p:nvCxnSpPr>
          <p:spPr>
            <a:xfrm>
              <a:off x="10377497" y="1786084"/>
              <a:ext cx="3354" cy="681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Rectangle: Rounded Corners 156">
            <a:extLst>
              <a:ext uri="{FF2B5EF4-FFF2-40B4-BE49-F238E27FC236}">
                <a16:creationId xmlns:a16="http://schemas.microsoft.com/office/drawing/2014/main" id="{C248E3F3-F365-0D5C-01FB-7E8812C6DC7E}"/>
              </a:ext>
            </a:extLst>
          </p:cNvPr>
          <p:cNvSpPr/>
          <p:nvPr/>
        </p:nvSpPr>
        <p:spPr>
          <a:xfrm>
            <a:off x="4886413" y="5979391"/>
            <a:ext cx="882368" cy="376958"/>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MMP</a:t>
            </a:r>
          </a:p>
        </p:txBody>
      </p:sp>
      <p:sp>
        <p:nvSpPr>
          <p:cNvPr id="159" name="Rectangle: Rounded Corners 158">
            <a:extLst>
              <a:ext uri="{FF2B5EF4-FFF2-40B4-BE49-F238E27FC236}">
                <a16:creationId xmlns:a16="http://schemas.microsoft.com/office/drawing/2014/main" id="{C272FA24-8E7E-7477-70E5-FBD76984048D}"/>
              </a:ext>
            </a:extLst>
          </p:cNvPr>
          <p:cNvSpPr/>
          <p:nvPr/>
        </p:nvSpPr>
        <p:spPr>
          <a:xfrm>
            <a:off x="5889479" y="5974765"/>
            <a:ext cx="882368" cy="376317"/>
          </a:xfrm>
          <a:prstGeom prst="roundRect">
            <a:avLst/>
          </a:prstGeom>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MLP</a:t>
            </a:r>
          </a:p>
        </p:txBody>
      </p:sp>
      <p:grpSp>
        <p:nvGrpSpPr>
          <p:cNvPr id="11" name="Group 10">
            <a:extLst>
              <a:ext uri="{FF2B5EF4-FFF2-40B4-BE49-F238E27FC236}">
                <a16:creationId xmlns:a16="http://schemas.microsoft.com/office/drawing/2014/main" id="{6619B6B5-F9D7-9EDF-19B7-5F51CE6C398A}"/>
              </a:ext>
            </a:extLst>
          </p:cNvPr>
          <p:cNvGrpSpPr/>
          <p:nvPr/>
        </p:nvGrpSpPr>
        <p:grpSpPr>
          <a:xfrm>
            <a:off x="2550556" y="975095"/>
            <a:ext cx="2919292" cy="1014711"/>
            <a:chOff x="2550556" y="975095"/>
            <a:chExt cx="2919292" cy="1014711"/>
          </a:xfrm>
        </p:grpSpPr>
        <p:sp>
          <p:nvSpPr>
            <p:cNvPr id="2" name="Rectangle: Rounded Corners 1">
              <a:extLst>
                <a:ext uri="{FF2B5EF4-FFF2-40B4-BE49-F238E27FC236}">
                  <a16:creationId xmlns:a16="http://schemas.microsoft.com/office/drawing/2014/main" id="{E22E09E0-47EC-A3D2-2DD1-6CDE11BDAB4E}"/>
                </a:ext>
              </a:extLst>
            </p:cNvPr>
            <p:cNvSpPr/>
            <p:nvPr/>
          </p:nvSpPr>
          <p:spPr>
            <a:xfrm>
              <a:off x="2903257" y="975095"/>
              <a:ext cx="2264273" cy="464306"/>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 Collecting and analyzing external data</a:t>
              </a:r>
            </a:p>
          </p:txBody>
        </p:sp>
        <p:sp>
          <p:nvSpPr>
            <p:cNvPr id="162" name="Rectangle: Rounded Corners 161">
              <a:extLst>
                <a:ext uri="{FF2B5EF4-FFF2-40B4-BE49-F238E27FC236}">
                  <a16:creationId xmlns:a16="http://schemas.microsoft.com/office/drawing/2014/main" id="{A4A4E87B-9F49-C6FD-B87A-BD046869C22F}"/>
                </a:ext>
              </a:extLst>
            </p:cNvPr>
            <p:cNvSpPr/>
            <p:nvPr/>
          </p:nvSpPr>
          <p:spPr>
            <a:xfrm>
              <a:off x="2879385" y="1583288"/>
              <a:ext cx="2264273" cy="406518"/>
            </a:xfrm>
            <a:prstGeom prst="roundRect">
              <a:avLst/>
            </a:prstGeom>
            <a:ln w="571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1b. Collecting and analyzing internal data</a:t>
              </a:r>
            </a:p>
          </p:txBody>
        </p:sp>
        <p:sp>
          <p:nvSpPr>
            <p:cNvPr id="164" name="Left Brace 163">
              <a:extLst>
                <a:ext uri="{FF2B5EF4-FFF2-40B4-BE49-F238E27FC236}">
                  <a16:creationId xmlns:a16="http://schemas.microsoft.com/office/drawing/2014/main" id="{333596A6-C6E5-592D-F3B4-DD6741EC0EC9}"/>
                </a:ext>
              </a:extLst>
            </p:cNvPr>
            <p:cNvSpPr/>
            <p:nvPr/>
          </p:nvSpPr>
          <p:spPr>
            <a:xfrm rot="10800000">
              <a:off x="5208545" y="1017313"/>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Left Brace 170">
              <a:extLst>
                <a:ext uri="{FF2B5EF4-FFF2-40B4-BE49-F238E27FC236}">
                  <a16:creationId xmlns:a16="http://schemas.microsoft.com/office/drawing/2014/main" id="{E770CCAA-C245-0642-026C-F235DEA763AE}"/>
                </a:ext>
              </a:extLst>
            </p:cNvPr>
            <p:cNvSpPr/>
            <p:nvPr/>
          </p:nvSpPr>
          <p:spPr>
            <a:xfrm>
              <a:off x="2550556" y="1033462"/>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1740D575-F0C4-2F11-F2A2-C0EAA4B9E5BB}"/>
              </a:ext>
            </a:extLst>
          </p:cNvPr>
          <p:cNvSpPr txBox="1"/>
          <p:nvPr/>
        </p:nvSpPr>
        <p:spPr>
          <a:xfrm>
            <a:off x="3867990" y="6396017"/>
            <a:ext cx="1900791" cy="246221"/>
          </a:xfrm>
          <a:prstGeom prst="rect">
            <a:avLst/>
          </a:prstGeom>
          <a:noFill/>
        </p:spPr>
        <p:txBody>
          <a:bodyPr wrap="square" rtlCol="0">
            <a:spAutoFit/>
          </a:bodyPr>
          <a:lstStyle/>
          <a:p>
            <a:r>
              <a:rPr lang="en-US" sz="1000" i="1" dirty="0"/>
              <a:t>How the </a:t>
            </a:r>
            <a:r>
              <a:rPr lang="en-US" sz="1000" i="1" dirty="0" err="1"/>
              <a:t>GenAI</a:t>
            </a:r>
            <a:r>
              <a:rPr lang="en-US" sz="1000" i="1" dirty="0"/>
              <a:t> helps</a:t>
            </a:r>
          </a:p>
        </p:txBody>
      </p:sp>
    </p:spTree>
    <p:extLst>
      <p:ext uri="{BB962C8B-B14F-4D97-AF65-F5344CB8AC3E}">
        <p14:creationId xmlns:p14="http://schemas.microsoft.com/office/powerpoint/2010/main" val="10686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fad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fade">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33"/>
                                        </p:tgtEl>
                                        <p:attrNameLst>
                                          <p:attrName>style.visibility</p:attrName>
                                        </p:attrNameLst>
                                      </p:cBhvr>
                                      <p:to>
                                        <p:strVal val="visible"/>
                                      </p:to>
                                    </p:set>
                                    <p:animEffect transition="in" filter="fade">
                                      <p:cBhvr>
                                        <p:cTn id="97" dur="500"/>
                                        <p:tgtEl>
                                          <p:spTgt spid="1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7" grpId="0"/>
      <p:bldP spid="128" grpId="0"/>
      <p:bldP spid="130" grpId="0"/>
      <p:bldP spid="131" grpId="0"/>
      <p:bldP spid="132" grpId="0"/>
      <p:bldP spid="133" grpId="0"/>
      <p:bldP spid="134"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42845" y="2710"/>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2845" y="1328273"/>
            <a:ext cx="5253155" cy="4514261"/>
          </a:xfrm>
        </p:spPr>
        <p:txBody>
          <a:bodyPr>
            <a:normAutofit/>
          </a:bodyPr>
          <a:lstStyle/>
          <a:p>
            <a:r>
              <a:rPr lang="en-US" sz="1600" dirty="0"/>
              <a:t>At </a:t>
            </a:r>
            <a:r>
              <a:rPr lang="en-US" sz="1600" dirty="0" err="1"/>
              <a:t>DecarbX</a:t>
            </a:r>
            <a:r>
              <a:rPr lang="en-US" sz="1600" dirty="0"/>
              <a:t>, our </a:t>
            </a:r>
            <a:r>
              <a:rPr lang="en-US" sz="3200" dirty="0"/>
              <a:t>mission</a:t>
            </a:r>
            <a:r>
              <a:rPr lang="en-US" sz="1600" dirty="0"/>
              <a:t> is to accelerate decarbonization.</a:t>
            </a:r>
          </a:p>
          <a:p>
            <a:endParaRPr lang="en-US" sz="1600" dirty="0"/>
          </a:p>
          <a:p>
            <a:r>
              <a:rPr lang="en-US" sz="1600" dirty="0"/>
              <a:t>The </a:t>
            </a:r>
            <a:r>
              <a:rPr lang="en-US" sz="3200" dirty="0"/>
              <a:t>vision</a:t>
            </a:r>
            <a:r>
              <a:rPr lang="en-US" sz="1600" dirty="0"/>
              <a:t> is to be your wingman in the process</a:t>
            </a:r>
          </a:p>
          <a:p>
            <a:endParaRPr lang="en-US" sz="1600" dirty="0"/>
          </a:p>
          <a:p>
            <a:endParaRPr lang="en-US" sz="1600" dirty="0"/>
          </a:p>
          <a:p>
            <a:r>
              <a:rPr lang="en-US" sz="3200" dirty="0"/>
              <a:t>how?</a:t>
            </a:r>
            <a:r>
              <a:rPr lang="en-US" sz="1600" dirty="0"/>
              <a:t> by </a:t>
            </a:r>
            <a:r>
              <a:rPr lang="en-US" sz="1600" i="1" dirty="0"/>
              <a:t>bridging </a:t>
            </a:r>
            <a:r>
              <a:rPr lang="en-US" sz="1600" dirty="0"/>
              <a:t>knowledge gaps and </a:t>
            </a:r>
            <a:r>
              <a:rPr lang="en-US" sz="1600" i="1" dirty="0"/>
              <a:t>providing</a:t>
            </a:r>
            <a:r>
              <a:rPr lang="en-US" sz="1600" dirty="0"/>
              <a:t> information to foster breakthroughs and hasten investment decision making.</a:t>
            </a:r>
          </a:p>
          <a:p>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42845" y="2710"/>
            <a:ext cx="3171825" cy="1325563"/>
          </a:xfrm>
        </p:spPr>
        <p:txBody>
          <a:bodyPr/>
          <a:lstStyle/>
          <a:p>
            <a:r>
              <a:rPr lang="en-ZA" sz="2400" dirty="0"/>
              <a:t>Meet</a:t>
            </a:r>
            <a:r>
              <a:rPr lang="en-ZA" dirty="0"/>
              <a:t> </a:t>
            </a:r>
            <a:r>
              <a:rPr lang="en-ZA" sz="3800" dirty="0" err="1"/>
              <a:t>C.H.E.W.I.e</a:t>
            </a:r>
            <a:r>
              <a:rPr lang="en-ZA" sz="3800" dirty="0"/>
              <a: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26746" y="2081484"/>
            <a:ext cx="4933487" cy="4274865"/>
          </a:xfrm>
        </p:spPr>
        <p:txBody>
          <a:bodyPr>
            <a:normAutofit/>
          </a:bodyPr>
          <a:lstStyle/>
          <a:p>
            <a:r>
              <a:rPr lang="en-US" sz="1600" dirty="0"/>
              <a:t>Your wingman…</a:t>
            </a:r>
          </a:p>
          <a:p>
            <a:endParaRPr lang="en-US" sz="1600" dirty="0"/>
          </a:p>
          <a:p>
            <a:r>
              <a:rPr lang="en-US" sz="3400" b="1" dirty="0"/>
              <a:t>C</a:t>
            </a:r>
            <a:r>
              <a:rPr lang="en-US" sz="2000" dirty="0"/>
              <a:t>lean-tech </a:t>
            </a:r>
            <a:r>
              <a:rPr lang="en-US" sz="3400" b="1" dirty="0"/>
              <a:t>H</a:t>
            </a:r>
            <a:r>
              <a:rPr lang="en-US" sz="2000" dirty="0"/>
              <a:t>elper </a:t>
            </a:r>
            <a:r>
              <a:rPr lang="en-US" sz="3400" b="1" dirty="0"/>
              <a:t>E</a:t>
            </a:r>
            <a:r>
              <a:rPr lang="en-US" sz="2000" dirty="0"/>
              <a:t>mpowering </a:t>
            </a:r>
            <a:r>
              <a:rPr lang="en-US" sz="3400" b="1" dirty="0"/>
              <a:t>W</a:t>
            </a:r>
            <a:r>
              <a:rPr lang="en-US" sz="2000" dirty="0"/>
              <a:t>orldwide </a:t>
            </a:r>
            <a:r>
              <a:rPr lang="en-US" sz="3400" b="1" dirty="0"/>
              <a:t>I</a:t>
            </a:r>
            <a:r>
              <a:rPr lang="en-US" sz="2000" dirty="0"/>
              <a:t>nnovations and </a:t>
            </a:r>
            <a:r>
              <a:rPr lang="en-US" sz="3400" b="1" dirty="0"/>
              <a:t>E</a:t>
            </a:r>
            <a:r>
              <a:rPr lang="en-US" sz="2000" dirty="0"/>
              <a:t>fficiency</a:t>
            </a:r>
          </a:p>
          <a:p>
            <a:endParaRPr lang="en-US" sz="1600" dirty="0"/>
          </a:p>
          <a:p>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412826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Problem definition</a:t>
            </a:r>
          </a:p>
        </p:txBody>
      </p:sp>
    </p:spTree>
    <p:extLst>
      <p:ext uri="{BB962C8B-B14F-4D97-AF65-F5344CB8AC3E}">
        <p14:creationId xmlns:p14="http://schemas.microsoft.com/office/powerpoint/2010/main" val="33652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4413013" y="170671"/>
            <a:ext cx="7334153" cy="615553"/>
          </a:xfrm>
          <a:prstGeom prst="rect">
            <a:avLst/>
          </a:prstGeom>
          <a:noFill/>
        </p:spPr>
        <p:txBody>
          <a:bodyPr wrap="square" rtlCol="0">
            <a:spAutoFit/>
          </a:bodyPr>
          <a:lstStyle/>
          <a:p>
            <a:r>
              <a:rPr lang="en-US" sz="3400" dirty="0"/>
              <a:t>The Problem is the Process</a:t>
            </a:r>
          </a:p>
        </p:txBody>
      </p:sp>
      <p:sp>
        <p:nvSpPr>
          <p:cNvPr id="2" name="Oval 1">
            <a:extLst>
              <a:ext uri="{FF2B5EF4-FFF2-40B4-BE49-F238E27FC236}">
                <a16:creationId xmlns:a16="http://schemas.microsoft.com/office/drawing/2014/main" id="{CC953C0C-6221-366F-C613-9CAF3BCD533E}"/>
              </a:ext>
            </a:extLst>
          </p:cNvPr>
          <p:cNvSpPr/>
          <p:nvPr/>
        </p:nvSpPr>
        <p:spPr>
          <a:xfrm>
            <a:off x="2616844" y="967592"/>
            <a:ext cx="1249680" cy="955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3" name="Oval 2">
            <a:extLst>
              <a:ext uri="{FF2B5EF4-FFF2-40B4-BE49-F238E27FC236}">
                <a16:creationId xmlns:a16="http://schemas.microsoft.com/office/drawing/2014/main" id="{B215A763-7066-8410-426E-F57E808BCDB5}"/>
              </a:ext>
            </a:extLst>
          </p:cNvPr>
          <p:cNvSpPr/>
          <p:nvPr/>
        </p:nvSpPr>
        <p:spPr>
          <a:xfrm>
            <a:off x="10576741" y="950966"/>
            <a:ext cx="1249681" cy="9550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FINISH</a:t>
            </a:r>
          </a:p>
        </p:txBody>
      </p:sp>
      <p:cxnSp>
        <p:nvCxnSpPr>
          <p:cNvPr id="5" name="Straight Arrow Connector 4">
            <a:extLst>
              <a:ext uri="{FF2B5EF4-FFF2-40B4-BE49-F238E27FC236}">
                <a16:creationId xmlns:a16="http://schemas.microsoft.com/office/drawing/2014/main" id="{77DEE4D3-9999-CDDA-4798-3C8236F14462}"/>
              </a:ext>
            </a:extLst>
          </p:cNvPr>
          <p:cNvCxnSpPr>
            <a:stCxn id="2" idx="6"/>
            <a:endCxn id="2" idx="6"/>
          </p:cNvCxnSpPr>
          <p:nvPr/>
        </p:nvCxnSpPr>
        <p:spPr>
          <a:xfrm>
            <a:off x="3866524" y="144511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ADC696-BB2A-FF52-D684-A61EE95F94BF}"/>
              </a:ext>
            </a:extLst>
          </p:cNvPr>
          <p:cNvCxnSpPr>
            <a:cxnSpLocks/>
            <a:stCxn id="2" idx="6"/>
            <a:endCxn id="3" idx="2"/>
          </p:cNvCxnSpPr>
          <p:nvPr/>
        </p:nvCxnSpPr>
        <p:spPr>
          <a:xfrm flipV="1">
            <a:off x="3866524" y="1428487"/>
            <a:ext cx="6710217" cy="1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3058AA-E2AC-BA6F-A738-73AA9B8B71E6}"/>
              </a:ext>
            </a:extLst>
          </p:cNvPr>
          <p:cNvSpPr txBox="1"/>
          <p:nvPr/>
        </p:nvSpPr>
        <p:spPr>
          <a:xfrm>
            <a:off x="6571545" y="1075780"/>
            <a:ext cx="1316029" cy="369332"/>
          </a:xfrm>
          <a:prstGeom prst="rect">
            <a:avLst/>
          </a:prstGeom>
          <a:noFill/>
        </p:spPr>
        <p:txBody>
          <a:bodyPr wrap="square" rtlCol="0">
            <a:spAutoFit/>
          </a:bodyPr>
          <a:lstStyle/>
          <a:p>
            <a:r>
              <a:rPr lang="en-US" dirty="0"/>
              <a:t>Ideal path</a:t>
            </a:r>
          </a:p>
        </p:txBody>
      </p:sp>
      <p:sp>
        <p:nvSpPr>
          <p:cNvPr id="17" name="Oval 16">
            <a:extLst>
              <a:ext uri="{FF2B5EF4-FFF2-40B4-BE49-F238E27FC236}">
                <a16:creationId xmlns:a16="http://schemas.microsoft.com/office/drawing/2014/main" id="{E9EAD93C-36E8-A1FB-6AAF-B356892727B8}"/>
              </a:ext>
            </a:extLst>
          </p:cNvPr>
          <p:cNvSpPr/>
          <p:nvPr/>
        </p:nvSpPr>
        <p:spPr>
          <a:xfrm>
            <a:off x="2616844" y="2252117"/>
            <a:ext cx="1249680" cy="955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18" name="Oval 17">
            <a:extLst>
              <a:ext uri="{FF2B5EF4-FFF2-40B4-BE49-F238E27FC236}">
                <a16:creationId xmlns:a16="http://schemas.microsoft.com/office/drawing/2014/main" id="{2CC63FA3-DC02-1CB4-A2CA-06C56B4B18EA}"/>
              </a:ext>
            </a:extLst>
          </p:cNvPr>
          <p:cNvSpPr/>
          <p:nvPr/>
        </p:nvSpPr>
        <p:spPr>
          <a:xfrm>
            <a:off x="10576741" y="2235491"/>
            <a:ext cx="1249681" cy="9550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FINISH</a:t>
            </a:r>
          </a:p>
        </p:txBody>
      </p:sp>
      <p:sp>
        <p:nvSpPr>
          <p:cNvPr id="20" name="TextBox 19">
            <a:extLst>
              <a:ext uri="{FF2B5EF4-FFF2-40B4-BE49-F238E27FC236}">
                <a16:creationId xmlns:a16="http://schemas.microsoft.com/office/drawing/2014/main" id="{4A77C212-8955-46C7-2C69-8E72ABF2FD0B}"/>
              </a:ext>
            </a:extLst>
          </p:cNvPr>
          <p:cNvSpPr txBox="1"/>
          <p:nvPr/>
        </p:nvSpPr>
        <p:spPr>
          <a:xfrm rot="4565401">
            <a:off x="5941615" y="2836546"/>
            <a:ext cx="2138990" cy="369332"/>
          </a:xfrm>
          <a:prstGeom prst="rect">
            <a:avLst/>
          </a:prstGeom>
          <a:noFill/>
        </p:spPr>
        <p:txBody>
          <a:bodyPr wrap="square" rtlCol="0">
            <a:spAutoFit/>
          </a:bodyPr>
          <a:lstStyle/>
          <a:p>
            <a:r>
              <a:rPr lang="en-US" dirty="0"/>
              <a:t>Actual path</a:t>
            </a:r>
          </a:p>
        </p:txBody>
      </p:sp>
      <p:sp>
        <p:nvSpPr>
          <p:cNvPr id="21" name="Freeform: Shape 20">
            <a:extLst>
              <a:ext uri="{FF2B5EF4-FFF2-40B4-BE49-F238E27FC236}">
                <a16:creationId xmlns:a16="http://schemas.microsoft.com/office/drawing/2014/main" id="{F179BE9E-5208-CA7E-BDEE-9CEC0D8691F8}"/>
              </a:ext>
            </a:extLst>
          </p:cNvPr>
          <p:cNvSpPr/>
          <p:nvPr/>
        </p:nvSpPr>
        <p:spPr>
          <a:xfrm>
            <a:off x="3797713" y="1783368"/>
            <a:ext cx="6799811" cy="1992318"/>
          </a:xfrm>
          <a:custGeom>
            <a:avLst/>
            <a:gdLst>
              <a:gd name="connsiteX0" fmla="*/ 0 w 6799811"/>
              <a:gd name="connsiteY0" fmla="*/ 889948 h 2232765"/>
              <a:gd name="connsiteX1" fmla="*/ 648393 w 6799811"/>
              <a:gd name="connsiteY1" fmla="*/ 1164268 h 2232765"/>
              <a:gd name="connsiteX2" fmla="*/ 955964 w 6799811"/>
              <a:gd name="connsiteY2" fmla="*/ 2012166 h 2232765"/>
              <a:gd name="connsiteX3" fmla="*/ 1612669 w 6799811"/>
              <a:gd name="connsiteY3" fmla="*/ 2045417 h 2232765"/>
              <a:gd name="connsiteX4" fmla="*/ 2019993 w 6799811"/>
              <a:gd name="connsiteY4" fmla="*/ 399497 h 2232765"/>
              <a:gd name="connsiteX5" fmla="*/ 2693324 w 6799811"/>
              <a:gd name="connsiteY5" fmla="*/ 150115 h 2232765"/>
              <a:gd name="connsiteX6" fmla="*/ 3067396 w 6799811"/>
              <a:gd name="connsiteY6" fmla="*/ 1405337 h 2232765"/>
              <a:gd name="connsiteX7" fmla="*/ 3374967 w 6799811"/>
              <a:gd name="connsiteY7" fmla="*/ 2161795 h 2232765"/>
              <a:gd name="connsiteX8" fmla="*/ 3940233 w 6799811"/>
              <a:gd name="connsiteY8" fmla="*/ 2103606 h 2232765"/>
              <a:gd name="connsiteX9" fmla="*/ 4364182 w 6799811"/>
              <a:gd name="connsiteY9" fmla="*/ 1305584 h 2232765"/>
              <a:gd name="connsiteX10" fmla="*/ 4555374 w 6799811"/>
              <a:gd name="connsiteY10" fmla="*/ 249868 h 2232765"/>
              <a:gd name="connsiteX11" fmla="*/ 5403273 w 6799811"/>
              <a:gd name="connsiteY11" fmla="*/ 50362 h 2232765"/>
              <a:gd name="connsiteX12" fmla="*/ 5760720 w 6799811"/>
              <a:gd name="connsiteY12" fmla="*/ 981388 h 2232765"/>
              <a:gd name="connsiteX13" fmla="*/ 5943600 w 6799811"/>
              <a:gd name="connsiteY13" fmla="*/ 2120231 h 2232765"/>
              <a:gd name="connsiteX14" fmla="*/ 6508865 w 6799811"/>
              <a:gd name="connsiteY14" fmla="*/ 1172580 h 2232765"/>
              <a:gd name="connsiteX15" fmla="*/ 6799811 w 6799811"/>
              <a:gd name="connsiteY15" fmla="*/ 981388 h 2232765"/>
              <a:gd name="connsiteX0" fmla="*/ 0 w 6799811"/>
              <a:gd name="connsiteY0" fmla="*/ 889948 h 2192124"/>
              <a:gd name="connsiteX1" fmla="*/ 648393 w 6799811"/>
              <a:gd name="connsiteY1" fmla="*/ 1164268 h 2192124"/>
              <a:gd name="connsiteX2" fmla="*/ 955964 w 6799811"/>
              <a:gd name="connsiteY2" fmla="*/ 2012166 h 2192124"/>
              <a:gd name="connsiteX3" fmla="*/ 1612669 w 6799811"/>
              <a:gd name="connsiteY3" fmla="*/ 2045417 h 2192124"/>
              <a:gd name="connsiteX4" fmla="*/ 2019993 w 6799811"/>
              <a:gd name="connsiteY4" fmla="*/ 399497 h 2192124"/>
              <a:gd name="connsiteX5" fmla="*/ 2693324 w 6799811"/>
              <a:gd name="connsiteY5" fmla="*/ 150115 h 2192124"/>
              <a:gd name="connsiteX6" fmla="*/ 3067396 w 6799811"/>
              <a:gd name="connsiteY6" fmla="*/ 1405337 h 2192124"/>
              <a:gd name="connsiteX7" fmla="*/ 3374967 w 6799811"/>
              <a:gd name="connsiteY7" fmla="*/ 1903378 h 2192124"/>
              <a:gd name="connsiteX8" fmla="*/ 3940233 w 6799811"/>
              <a:gd name="connsiteY8" fmla="*/ 2103606 h 2192124"/>
              <a:gd name="connsiteX9" fmla="*/ 4364182 w 6799811"/>
              <a:gd name="connsiteY9" fmla="*/ 1305584 h 2192124"/>
              <a:gd name="connsiteX10" fmla="*/ 4555374 w 6799811"/>
              <a:gd name="connsiteY10" fmla="*/ 249868 h 2192124"/>
              <a:gd name="connsiteX11" fmla="*/ 5403273 w 6799811"/>
              <a:gd name="connsiteY11" fmla="*/ 50362 h 2192124"/>
              <a:gd name="connsiteX12" fmla="*/ 5760720 w 6799811"/>
              <a:gd name="connsiteY12" fmla="*/ 981388 h 2192124"/>
              <a:gd name="connsiteX13" fmla="*/ 5943600 w 6799811"/>
              <a:gd name="connsiteY13" fmla="*/ 2120231 h 2192124"/>
              <a:gd name="connsiteX14" fmla="*/ 6508865 w 6799811"/>
              <a:gd name="connsiteY14" fmla="*/ 1172580 h 2192124"/>
              <a:gd name="connsiteX15" fmla="*/ 6799811 w 6799811"/>
              <a:gd name="connsiteY15" fmla="*/ 981388 h 2192124"/>
              <a:gd name="connsiteX0" fmla="*/ 0 w 6799811"/>
              <a:gd name="connsiteY0" fmla="*/ 889948 h 2192124"/>
              <a:gd name="connsiteX1" fmla="*/ 648393 w 6799811"/>
              <a:gd name="connsiteY1" fmla="*/ 1164268 h 2192124"/>
              <a:gd name="connsiteX2" fmla="*/ 955964 w 6799811"/>
              <a:gd name="connsiteY2" fmla="*/ 2012166 h 2192124"/>
              <a:gd name="connsiteX3" fmla="*/ 1612669 w 6799811"/>
              <a:gd name="connsiteY3" fmla="*/ 2045417 h 2192124"/>
              <a:gd name="connsiteX4" fmla="*/ 2019993 w 6799811"/>
              <a:gd name="connsiteY4" fmla="*/ 399497 h 2192124"/>
              <a:gd name="connsiteX5" fmla="*/ 2693324 w 6799811"/>
              <a:gd name="connsiteY5" fmla="*/ 150115 h 2192124"/>
              <a:gd name="connsiteX6" fmla="*/ 3067396 w 6799811"/>
              <a:gd name="connsiteY6" fmla="*/ 1405337 h 2192124"/>
              <a:gd name="connsiteX7" fmla="*/ 3374967 w 6799811"/>
              <a:gd name="connsiteY7" fmla="*/ 1903378 h 2192124"/>
              <a:gd name="connsiteX8" fmla="*/ 3960112 w 6799811"/>
              <a:gd name="connsiteY8" fmla="*/ 1904823 h 2192124"/>
              <a:gd name="connsiteX9" fmla="*/ 4364182 w 6799811"/>
              <a:gd name="connsiteY9" fmla="*/ 1305584 h 2192124"/>
              <a:gd name="connsiteX10" fmla="*/ 4555374 w 6799811"/>
              <a:gd name="connsiteY10" fmla="*/ 249868 h 2192124"/>
              <a:gd name="connsiteX11" fmla="*/ 5403273 w 6799811"/>
              <a:gd name="connsiteY11" fmla="*/ 50362 h 2192124"/>
              <a:gd name="connsiteX12" fmla="*/ 5760720 w 6799811"/>
              <a:gd name="connsiteY12" fmla="*/ 981388 h 2192124"/>
              <a:gd name="connsiteX13" fmla="*/ 5943600 w 6799811"/>
              <a:gd name="connsiteY13" fmla="*/ 2120231 h 2192124"/>
              <a:gd name="connsiteX14" fmla="*/ 6508865 w 6799811"/>
              <a:gd name="connsiteY14" fmla="*/ 1172580 h 2192124"/>
              <a:gd name="connsiteX15" fmla="*/ 6799811 w 6799811"/>
              <a:gd name="connsiteY15" fmla="*/ 981388 h 2192124"/>
              <a:gd name="connsiteX0" fmla="*/ 0 w 6799811"/>
              <a:gd name="connsiteY0" fmla="*/ 889948 h 2121168"/>
              <a:gd name="connsiteX1" fmla="*/ 648393 w 6799811"/>
              <a:gd name="connsiteY1" fmla="*/ 1164268 h 2121168"/>
              <a:gd name="connsiteX2" fmla="*/ 955964 w 6799811"/>
              <a:gd name="connsiteY2" fmla="*/ 2012166 h 2121168"/>
              <a:gd name="connsiteX3" fmla="*/ 1622608 w 6799811"/>
              <a:gd name="connsiteY3" fmla="*/ 1886391 h 2121168"/>
              <a:gd name="connsiteX4" fmla="*/ 2019993 w 6799811"/>
              <a:gd name="connsiteY4" fmla="*/ 399497 h 2121168"/>
              <a:gd name="connsiteX5" fmla="*/ 2693324 w 6799811"/>
              <a:gd name="connsiteY5" fmla="*/ 150115 h 2121168"/>
              <a:gd name="connsiteX6" fmla="*/ 3067396 w 6799811"/>
              <a:gd name="connsiteY6" fmla="*/ 1405337 h 2121168"/>
              <a:gd name="connsiteX7" fmla="*/ 3374967 w 6799811"/>
              <a:gd name="connsiteY7" fmla="*/ 1903378 h 2121168"/>
              <a:gd name="connsiteX8" fmla="*/ 3960112 w 6799811"/>
              <a:gd name="connsiteY8" fmla="*/ 1904823 h 2121168"/>
              <a:gd name="connsiteX9" fmla="*/ 4364182 w 6799811"/>
              <a:gd name="connsiteY9" fmla="*/ 1305584 h 2121168"/>
              <a:gd name="connsiteX10" fmla="*/ 4555374 w 6799811"/>
              <a:gd name="connsiteY10" fmla="*/ 249868 h 2121168"/>
              <a:gd name="connsiteX11" fmla="*/ 5403273 w 6799811"/>
              <a:gd name="connsiteY11" fmla="*/ 50362 h 2121168"/>
              <a:gd name="connsiteX12" fmla="*/ 5760720 w 6799811"/>
              <a:gd name="connsiteY12" fmla="*/ 981388 h 2121168"/>
              <a:gd name="connsiteX13" fmla="*/ 5943600 w 6799811"/>
              <a:gd name="connsiteY13" fmla="*/ 2120231 h 2121168"/>
              <a:gd name="connsiteX14" fmla="*/ 6508865 w 6799811"/>
              <a:gd name="connsiteY14" fmla="*/ 1172580 h 2121168"/>
              <a:gd name="connsiteX15" fmla="*/ 6799811 w 6799811"/>
              <a:gd name="connsiteY15" fmla="*/ 981388 h 2121168"/>
              <a:gd name="connsiteX0" fmla="*/ 0 w 6799811"/>
              <a:gd name="connsiteY0" fmla="*/ 889948 h 2121168"/>
              <a:gd name="connsiteX1" fmla="*/ 648393 w 6799811"/>
              <a:gd name="connsiteY1" fmla="*/ 1164268 h 2121168"/>
              <a:gd name="connsiteX2" fmla="*/ 955964 w 6799811"/>
              <a:gd name="connsiteY2" fmla="*/ 1793505 h 2121168"/>
              <a:gd name="connsiteX3" fmla="*/ 1622608 w 6799811"/>
              <a:gd name="connsiteY3" fmla="*/ 1886391 h 2121168"/>
              <a:gd name="connsiteX4" fmla="*/ 2019993 w 6799811"/>
              <a:gd name="connsiteY4" fmla="*/ 399497 h 2121168"/>
              <a:gd name="connsiteX5" fmla="*/ 2693324 w 6799811"/>
              <a:gd name="connsiteY5" fmla="*/ 150115 h 2121168"/>
              <a:gd name="connsiteX6" fmla="*/ 3067396 w 6799811"/>
              <a:gd name="connsiteY6" fmla="*/ 1405337 h 2121168"/>
              <a:gd name="connsiteX7" fmla="*/ 3374967 w 6799811"/>
              <a:gd name="connsiteY7" fmla="*/ 1903378 h 2121168"/>
              <a:gd name="connsiteX8" fmla="*/ 3960112 w 6799811"/>
              <a:gd name="connsiteY8" fmla="*/ 1904823 h 2121168"/>
              <a:gd name="connsiteX9" fmla="*/ 4364182 w 6799811"/>
              <a:gd name="connsiteY9" fmla="*/ 1305584 h 2121168"/>
              <a:gd name="connsiteX10" fmla="*/ 4555374 w 6799811"/>
              <a:gd name="connsiteY10" fmla="*/ 249868 h 2121168"/>
              <a:gd name="connsiteX11" fmla="*/ 5403273 w 6799811"/>
              <a:gd name="connsiteY11" fmla="*/ 50362 h 2121168"/>
              <a:gd name="connsiteX12" fmla="*/ 5760720 w 6799811"/>
              <a:gd name="connsiteY12" fmla="*/ 981388 h 2121168"/>
              <a:gd name="connsiteX13" fmla="*/ 5943600 w 6799811"/>
              <a:gd name="connsiteY13" fmla="*/ 2120231 h 2121168"/>
              <a:gd name="connsiteX14" fmla="*/ 6508865 w 6799811"/>
              <a:gd name="connsiteY14" fmla="*/ 1172580 h 2121168"/>
              <a:gd name="connsiteX15" fmla="*/ 6799811 w 6799811"/>
              <a:gd name="connsiteY15" fmla="*/ 981388 h 2121168"/>
              <a:gd name="connsiteX0" fmla="*/ 0 w 6799811"/>
              <a:gd name="connsiteY0" fmla="*/ 889948 h 1992318"/>
              <a:gd name="connsiteX1" fmla="*/ 648393 w 6799811"/>
              <a:gd name="connsiteY1" fmla="*/ 1164268 h 1992318"/>
              <a:gd name="connsiteX2" fmla="*/ 955964 w 6799811"/>
              <a:gd name="connsiteY2" fmla="*/ 1793505 h 1992318"/>
              <a:gd name="connsiteX3" fmla="*/ 1622608 w 6799811"/>
              <a:gd name="connsiteY3" fmla="*/ 1886391 h 1992318"/>
              <a:gd name="connsiteX4" fmla="*/ 2019993 w 6799811"/>
              <a:gd name="connsiteY4" fmla="*/ 399497 h 1992318"/>
              <a:gd name="connsiteX5" fmla="*/ 2693324 w 6799811"/>
              <a:gd name="connsiteY5" fmla="*/ 150115 h 1992318"/>
              <a:gd name="connsiteX6" fmla="*/ 3067396 w 6799811"/>
              <a:gd name="connsiteY6" fmla="*/ 1405337 h 1992318"/>
              <a:gd name="connsiteX7" fmla="*/ 3374967 w 6799811"/>
              <a:gd name="connsiteY7" fmla="*/ 1903378 h 1992318"/>
              <a:gd name="connsiteX8" fmla="*/ 3960112 w 6799811"/>
              <a:gd name="connsiteY8" fmla="*/ 1904823 h 1992318"/>
              <a:gd name="connsiteX9" fmla="*/ 4364182 w 6799811"/>
              <a:gd name="connsiteY9" fmla="*/ 1305584 h 1992318"/>
              <a:gd name="connsiteX10" fmla="*/ 4555374 w 6799811"/>
              <a:gd name="connsiteY10" fmla="*/ 249868 h 1992318"/>
              <a:gd name="connsiteX11" fmla="*/ 5403273 w 6799811"/>
              <a:gd name="connsiteY11" fmla="*/ 50362 h 1992318"/>
              <a:gd name="connsiteX12" fmla="*/ 5760720 w 6799811"/>
              <a:gd name="connsiteY12" fmla="*/ 981388 h 1992318"/>
              <a:gd name="connsiteX13" fmla="*/ 6023114 w 6799811"/>
              <a:gd name="connsiteY13" fmla="*/ 1732605 h 1992318"/>
              <a:gd name="connsiteX14" fmla="*/ 6508865 w 6799811"/>
              <a:gd name="connsiteY14" fmla="*/ 1172580 h 1992318"/>
              <a:gd name="connsiteX15" fmla="*/ 6799811 w 6799811"/>
              <a:gd name="connsiteY15" fmla="*/ 981388 h 1992318"/>
              <a:gd name="connsiteX0" fmla="*/ 0 w 6799811"/>
              <a:gd name="connsiteY0" fmla="*/ 889948 h 1992318"/>
              <a:gd name="connsiteX1" fmla="*/ 648393 w 6799811"/>
              <a:gd name="connsiteY1" fmla="*/ 1164268 h 1992318"/>
              <a:gd name="connsiteX2" fmla="*/ 955964 w 6799811"/>
              <a:gd name="connsiteY2" fmla="*/ 1793505 h 1992318"/>
              <a:gd name="connsiteX3" fmla="*/ 1622608 w 6799811"/>
              <a:gd name="connsiteY3" fmla="*/ 1886391 h 1992318"/>
              <a:gd name="connsiteX4" fmla="*/ 2019993 w 6799811"/>
              <a:gd name="connsiteY4" fmla="*/ 399497 h 1992318"/>
              <a:gd name="connsiteX5" fmla="*/ 2693324 w 6799811"/>
              <a:gd name="connsiteY5" fmla="*/ 150115 h 1992318"/>
              <a:gd name="connsiteX6" fmla="*/ 3067396 w 6799811"/>
              <a:gd name="connsiteY6" fmla="*/ 1405337 h 1992318"/>
              <a:gd name="connsiteX7" fmla="*/ 3374967 w 6799811"/>
              <a:gd name="connsiteY7" fmla="*/ 1903378 h 1992318"/>
              <a:gd name="connsiteX8" fmla="*/ 3960112 w 6799811"/>
              <a:gd name="connsiteY8" fmla="*/ 1904823 h 1992318"/>
              <a:gd name="connsiteX9" fmla="*/ 4364182 w 6799811"/>
              <a:gd name="connsiteY9" fmla="*/ 1305584 h 1992318"/>
              <a:gd name="connsiteX10" fmla="*/ 4555374 w 6799811"/>
              <a:gd name="connsiteY10" fmla="*/ 249868 h 1992318"/>
              <a:gd name="connsiteX11" fmla="*/ 5403273 w 6799811"/>
              <a:gd name="connsiteY11" fmla="*/ 50362 h 1992318"/>
              <a:gd name="connsiteX12" fmla="*/ 5760720 w 6799811"/>
              <a:gd name="connsiteY12" fmla="*/ 981388 h 1992318"/>
              <a:gd name="connsiteX13" fmla="*/ 6023114 w 6799811"/>
              <a:gd name="connsiteY13" fmla="*/ 1732605 h 1992318"/>
              <a:gd name="connsiteX14" fmla="*/ 6608256 w 6799811"/>
              <a:gd name="connsiteY14" fmla="*/ 1510510 h 1992318"/>
              <a:gd name="connsiteX15" fmla="*/ 6799811 w 6799811"/>
              <a:gd name="connsiteY15" fmla="*/ 981388 h 199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99811" h="1992318">
                <a:moveTo>
                  <a:pt x="0" y="889948"/>
                </a:moveTo>
                <a:cubicBezTo>
                  <a:pt x="244533" y="933590"/>
                  <a:pt x="489066" y="1013675"/>
                  <a:pt x="648393" y="1164268"/>
                </a:cubicBezTo>
                <a:cubicBezTo>
                  <a:pt x="807720" y="1314861"/>
                  <a:pt x="793595" y="1673151"/>
                  <a:pt x="955964" y="1793505"/>
                </a:cubicBezTo>
                <a:cubicBezTo>
                  <a:pt x="1118333" y="1913859"/>
                  <a:pt x="1445270" y="2118726"/>
                  <a:pt x="1622608" y="1886391"/>
                </a:cubicBezTo>
                <a:cubicBezTo>
                  <a:pt x="1799946" y="1654056"/>
                  <a:pt x="1841540" y="688876"/>
                  <a:pt x="2019993" y="399497"/>
                </a:cubicBezTo>
                <a:cubicBezTo>
                  <a:pt x="2198446" y="110118"/>
                  <a:pt x="2518757" y="-17525"/>
                  <a:pt x="2693324" y="150115"/>
                </a:cubicBezTo>
                <a:cubicBezTo>
                  <a:pt x="2867891" y="317755"/>
                  <a:pt x="2953789" y="1113127"/>
                  <a:pt x="3067396" y="1405337"/>
                </a:cubicBezTo>
                <a:cubicBezTo>
                  <a:pt x="3181003" y="1697547"/>
                  <a:pt x="3226181" y="1820130"/>
                  <a:pt x="3374967" y="1903378"/>
                </a:cubicBezTo>
                <a:cubicBezTo>
                  <a:pt x="3523753" y="1986626"/>
                  <a:pt x="3795243" y="2004455"/>
                  <a:pt x="3960112" y="1904823"/>
                </a:cubicBezTo>
                <a:cubicBezTo>
                  <a:pt x="4124981" y="1805191"/>
                  <a:pt x="4264972" y="1581410"/>
                  <a:pt x="4364182" y="1305584"/>
                </a:cubicBezTo>
                <a:cubicBezTo>
                  <a:pt x="4463392" y="1029758"/>
                  <a:pt x="4382192" y="459072"/>
                  <a:pt x="4555374" y="249868"/>
                </a:cubicBezTo>
                <a:cubicBezTo>
                  <a:pt x="4728556" y="40664"/>
                  <a:pt x="5202382" y="-71558"/>
                  <a:pt x="5403273" y="50362"/>
                </a:cubicBezTo>
                <a:cubicBezTo>
                  <a:pt x="5604164" y="172282"/>
                  <a:pt x="5657413" y="701014"/>
                  <a:pt x="5760720" y="981388"/>
                </a:cubicBezTo>
                <a:cubicBezTo>
                  <a:pt x="5864027" y="1261762"/>
                  <a:pt x="5881858" y="1644418"/>
                  <a:pt x="6023114" y="1732605"/>
                </a:cubicBezTo>
                <a:cubicBezTo>
                  <a:pt x="6164370" y="1820792"/>
                  <a:pt x="6465554" y="1700317"/>
                  <a:pt x="6608256" y="1510510"/>
                </a:cubicBezTo>
                <a:cubicBezTo>
                  <a:pt x="6750958" y="1320703"/>
                  <a:pt x="6725689" y="982080"/>
                  <a:pt x="6799811" y="981388"/>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B1D77B2D-4174-427A-03F9-4B992992752E}"/>
              </a:ext>
            </a:extLst>
          </p:cNvPr>
          <p:cNvSpPr/>
          <p:nvPr/>
        </p:nvSpPr>
        <p:spPr>
          <a:xfrm>
            <a:off x="5144374" y="3928970"/>
            <a:ext cx="2743200" cy="243846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2B8405-5A7A-AABB-38DB-C5A24D4FDCA4}"/>
              </a:ext>
            </a:extLst>
          </p:cNvPr>
          <p:cNvSpPr txBox="1"/>
          <p:nvPr/>
        </p:nvSpPr>
        <p:spPr>
          <a:xfrm>
            <a:off x="6182241" y="5991590"/>
            <a:ext cx="891816" cy="338554"/>
          </a:xfrm>
          <a:prstGeom prst="rect">
            <a:avLst/>
          </a:prstGeom>
          <a:noFill/>
        </p:spPr>
        <p:txBody>
          <a:bodyPr wrap="square" rtlCol="0">
            <a:spAutoFit/>
          </a:bodyPr>
          <a:lstStyle/>
          <a:p>
            <a:r>
              <a:rPr lang="en-US" sz="1600" dirty="0"/>
              <a:t>Data</a:t>
            </a:r>
          </a:p>
        </p:txBody>
      </p:sp>
      <p:sp>
        <p:nvSpPr>
          <p:cNvPr id="12" name="TextBox 11">
            <a:extLst>
              <a:ext uri="{FF2B5EF4-FFF2-40B4-BE49-F238E27FC236}">
                <a16:creationId xmlns:a16="http://schemas.microsoft.com/office/drawing/2014/main" id="{A10AC4F8-79C6-BC44-1925-D1640C21FA5A}"/>
              </a:ext>
            </a:extLst>
          </p:cNvPr>
          <p:cNvSpPr txBox="1"/>
          <p:nvPr/>
        </p:nvSpPr>
        <p:spPr>
          <a:xfrm>
            <a:off x="5851147" y="5515825"/>
            <a:ext cx="1554005" cy="338554"/>
          </a:xfrm>
          <a:prstGeom prst="rect">
            <a:avLst/>
          </a:prstGeom>
          <a:noFill/>
        </p:spPr>
        <p:txBody>
          <a:bodyPr wrap="square" rtlCol="0">
            <a:spAutoFit/>
          </a:bodyPr>
          <a:lstStyle/>
          <a:p>
            <a:r>
              <a:rPr lang="en-US" sz="1600" dirty="0"/>
              <a:t>Information</a:t>
            </a:r>
          </a:p>
        </p:txBody>
      </p:sp>
      <p:sp>
        <p:nvSpPr>
          <p:cNvPr id="13" name="TextBox 12">
            <a:extLst>
              <a:ext uri="{FF2B5EF4-FFF2-40B4-BE49-F238E27FC236}">
                <a16:creationId xmlns:a16="http://schemas.microsoft.com/office/drawing/2014/main" id="{ADA4130F-8578-1C1C-F09E-E441BA665208}"/>
              </a:ext>
            </a:extLst>
          </p:cNvPr>
          <p:cNvSpPr txBox="1"/>
          <p:nvPr/>
        </p:nvSpPr>
        <p:spPr>
          <a:xfrm>
            <a:off x="5943065" y="4857198"/>
            <a:ext cx="1202448" cy="338554"/>
          </a:xfrm>
          <a:prstGeom prst="rect">
            <a:avLst/>
          </a:prstGeom>
          <a:noFill/>
        </p:spPr>
        <p:txBody>
          <a:bodyPr wrap="square" rtlCol="0">
            <a:spAutoFit/>
          </a:bodyPr>
          <a:lstStyle/>
          <a:p>
            <a:r>
              <a:rPr lang="en-US" sz="1600" dirty="0"/>
              <a:t>Knowledge</a:t>
            </a:r>
          </a:p>
        </p:txBody>
      </p:sp>
      <p:sp>
        <p:nvSpPr>
          <p:cNvPr id="14" name="TextBox 13">
            <a:extLst>
              <a:ext uri="{FF2B5EF4-FFF2-40B4-BE49-F238E27FC236}">
                <a16:creationId xmlns:a16="http://schemas.microsoft.com/office/drawing/2014/main" id="{8F05AA33-1E94-8EA5-0BA7-AFB05CBB6197}"/>
              </a:ext>
            </a:extLst>
          </p:cNvPr>
          <p:cNvSpPr txBox="1"/>
          <p:nvPr/>
        </p:nvSpPr>
        <p:spPr>
          <a:xfrm>
            <a:off x="6159378" y="4283781"/>
            <a:ext cx="1202448" cy="338554"/>
          </a:xfrm>
          <a:prstGeom prst="rect">
            <a:avLst/>
          </a:prstGeom>
          <a:noFill/>
        </p:spPr>
        <p:txBody>
          <a:bodyPr wrap="square" rtlCol="0">
            <a:spAutoFit/>
          </a:bodyPr>
          <a:lstStyle/>
          <a:p>
            <a:r>
              <a:rPr lang="en-US" sz="1600" dirty="0"/>
              <a:t>Action</a:t>
            </a:r>
          </a:p>
        </p:txBody>
      </p:sp>
      <p:cxnSp>
        <p:nvCxnSpPr>
          <p:cNvPr id="15" name="Straight Connector 14">
            <a:extLst>
              <a:ext uri="{FF2B5EF4-FFF2-40B4-BE49-F238E27FC236}">
                <a16:creationId xmlns:a16="http://schemas.microsoft.com/office/drawing/2014/main" id="{38198633-F3C5-3E76-D6D9-7D0D02F4C64D}"/>
              </a:ext>
            </a:extLst>
          </p:cNvPr>
          <p:cNvCxnSpPr>
            <a:cxnSpLocks/>
          </p:cNvCxnSpPr>
          <p:nvPr/>
        </p:nvCxnSpPr>
        <p:spPr>
          <a:xfrm>
            <a:off x="5507303" y="5991590"/>
            <a:ext cx="1994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284899-5217-6BC2-8459-B8EF3421F61E}"/>
              </a:ext>
            </a:extLst>
          </p:cNvPr>
          <p:cNvCxnSpPr>
            <a:cxnSpLocks/>
          </p:cNvCxnSpPr>
          <p:nvPr/>
        </p:nvCxnSpPr>
        <p:spPr>
          <a:xfrm>
            <a:off x="5786953" y="5282765"/>
            <a:ext cx="1434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5F556E-A665-B617-C9CE-BDF5A81AF16A}"/>
              </a:ext>
            </a:extLst>
          </p:cNvPr>
          <p:cNvCxnSpPr>
            <a:cxnSpLocks/>
          </p:cNvCxnSpPr>
          <p:nvPr/>
        </p:nvCxnSpPr>
        <p:spPr>
          <a:xfrm>
            <a:off x="6182241" y="4622335"/>
            <a:ext cx="659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A8ED3B-E5BE-F9F8-6F5B-E0FEA249F94D}"/>
              </a:ext>
            </a:extLst>
          </p:cNvPr>
          <p:cNvCxnSpPr>
            <a:cxnSpLocks/>
          </p:cNvCxnSpPr>
          <p:nvPr/>
        </p:nvCxnSpPr>
        <p:spPr>
          <a:xfrm flipH="1" flipV="1">
            <a:off x="7145513" y="4453058"/>
            <a:ext cx="934577" cy="1707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3506A1-A172-9095-B58D-8A3EE2E2ECA7}"/>
              </a:ext>
            </a:extLst>
          </p:cNvPr>
          <p:cNvSpPr txBox="1"/>
          <p:nvPr/>
        </p:nvSpPr>
        <p:spPr>
          <a:xfrm rot="3717062">
            <a:off x="6568270" y="5174116"/>
            <a:ext cx="2743200" cy="338554"/>
          </a:xfrm>
          <a:prstGeom prst="rect">
            <a:avLst/>
          </a:prstGeom>
          <a:noFill/>
        </p:spPr>
        <p:txBody>
          <a:bodyPr wrap="square" rtlCol="0">
            <a:spAutoFit/>
          </a:bodyPr>
          <a:lstStyle/>
          <a:p>
            <a:r>
              <a:rPr lang="en-US" sz="1600" dirty="0"/>
              <a:t>Move up the pyramid faster</a:t>
            </a:r>
          </a:p>
        </p:txBody>
      </p:sp>
    </p:spTree>
    <p:extLst>
      <p:ext uri="{BB962C8B-B14F-4D97-AF65-F5344CB8AC3E}">
        <p14:creationId xmlns:p14="http://schemas.microsoft.com/office/powerpoint/2010/main" val="80815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685D-811C-7A0A-8EF8-D2A1D17A5CCC}"/>
              </a:ext>
            </a:extLst>
          </p:cNvPr>
          <p:cNvSpPr>
            <a:spLocks noGrp="1"/>
          </p:cNvSpPr>
          <p:nvPr>
            <p:ph type="title"/>
          </p:nvPr>
        </p:nvSpPr>
        <p:spPr>
          <a:xfrm>
            <a:off x="2021305" y="534367"/>
            <a:ext cx="9837019" cy="1043343"/>
          </a:xfrm>
        </p:spPr>
        <p:txBody>
          <a:bodyPr>
            <a:normAutofit fontScale="90000"/>
          </a:bodyPr>
          <a:lstStyle/>
          <a:p>
            <a:pPr algn="ctr"/>
            <a:r>
              <a:rPr lang="en-US" dirty="0"/>
              <a:t>The process for clean energy research and implementing sustainability strategies is similar</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13" name="Content Placeholder 12">
            <a:extLst>
              <a:ext uri="{FF2B5EF4-FFF2-40B4-BE49-F238E27FC236}">
                <a16:creationId xmlns:a16="http://schemas.microsoft.com/office/drawing/2014/main" id="{F5ABDBD7-2A9C-536D-B744-CC172481538C}"/>
              </a:ext>
            </a:extLst>
          </p:cNvPr>
          <p:cNvGraphicFramePr>
            <a:graphicFrameLocks noGrp="1"/>
          </p:cNvGraphicFramePr>
          <p:nvPr>
            <p:ph sz="half" idx="2"/>
            <p:extLst>
              <p:ext uri="{D42A27DB-BD31-4B8C-83A1-F6EECF244321}">
                <p14:modId xmlns:p14="http://schemas.microsoft.com/office/powerpoint/2010/main" val="261257452"/>
              </p:ext>
            </p:extLst>
          </p:nvPr>
        </p:nvGraphicFramePr>
        <p:xfrm>
          <a:off x="4038600" y="2268748"/>
          <a:ext cx="5830739" cy="3719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Rounded Corners 15">
            <a:extLst>
              <a:ext uri="{FF2B5EF4-FFF2-40B4-BE49-F238E27FC236}">
                <a16:creationId xmlns:a16="http://schemas.microsoft.com/office/drawing/2014/main" id="{53004967-4AF7-C82A-7556-9265DE5D534B}"/>
              </a:ext>
            </a:extLst>
          </p:cNvPr>
          <p:cNvSpPr/>
          <p:nvPr/>
        </p:nvSpPr>
        <p:spPr>
          <a:xfrm>
            <a:off x="241538" y="4192639"/>
            <a:ext cx="1567132" cy="260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Researcher</a:t>
            </a:r>
          </a:p>
        </p:txBody>
      </p:sp>
      <p:sp>
        <p:nvSpPr>
          <p:cNvPr id="18" name="Rectangle: Rounded Corners 17">
            <a:extLst>
              <a:ext uri="{FF2B5EF4-FFF2-40B4-BE49-F238E27FC236}">
                <a16:creationId xmlns:a16="http://schemas.microsoft.com/office/drawing/2014/main" id="{B83B1C4C-AB85-E93C-269F-E5D9AB94052F}"/>
              </a:ext>
            </a:extLst>
          </p:cNvPr>
          <p:cNvSpPr/>
          <p:nvPr/>
        </p:nvSpPr>
        <p:spPr>
          <a:xfrm>
            <a:off x="238662" y="4532298"/>
            <a:ext cx="1570008"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Financial Analyst</a:t>
            </a:r>
          </a:p>
        </p:txBody>
      </p:sp>
      <p:sp>
        <p:nvSpPr>
          <p:cNvPr id="19" name="Rectangle: Rounded Corners 18">
            <a:extLst>
              <a:ext uri="{FF2B5EF4-FFF2-40B4-BE49-F238E27FC236}">
                <a16:creationId xmlns:a16="http://schemas.microsoft.com/office/drawing/2014/main" id="{0373582C-CA8A-E377-9A45-3A844CB89503}"/>
              </a:ext>
            </a:extLst>
          </p:cNvPr>
          <p:cNvSpPr/>
          <p:nvPr/>
        </p:nvSpPr>
        <p:spPr>
          <a:xfrm>
            <a:off x="241538" y="5238736"/>
            <a:ext cx="1570009"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Strategy Lead</a:t>
            </a:r>
          </a:p>
        </p:txBody>
      </p:sp>
      <p:sp>
        <p:nvSpPr>
          <p:cNvPr id="20" name="Rectangle: Rounded Corners 19">
            <a:extLst>
              <a:ext uri="{FF2B5EF4-FFF2-40B4-BE49-F238E27FC236}">
                <a16:creationId xmlns:a16="http://schemas.microsoft.com/office/drawing/2014/main" id="{A8ABB24A-CC88-8A5C-A76F-F6782A3637CA}"/>
              </a:ext>
            </a:extLst>
          </p:cNvPr>
          <p:cNvSpPr/>
          <p:nvPr/>
        </p:nvSpPr>
        <p:spPr>
          <a:xfrm>
            <a:off x="241538" y="4883677"/>
            <a:ext cx="1570008" cy="275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Market Analyst</a:t>
            </a:r>
          </a:p>
        </p:txBody>
      </p:sp>
      <p:sp>
        <p:nvSpPr>
          <p:cNvPr id="26" name="TextBox 25">
            <a:extLst>
              <a:ext uri="{FF2B5EF4-FFF2-40B4-BE49-F238E27FC236}">
                <a16:creationId xmlns:a16="http://schemas.microsoft.com/office/drawing/2014/main" id="{CC6B42E6-6B02-0E69-15C8-DD380D8A7089}"/>
              </a:ext>
            </a:extLst>
          </p:cNvPr>
          <p:cNvSpPr txBox="1"/>
          <p:nvPr/>
        </p:nvSpPr>
        <p:spPr>
          <a:xfrm>
            <a:off x="141616" y="3915640"/>
            <a:ext cx="2743200" cy="276999"/>
          </a:xfrm>
          <a:prstGeom prst="rect">
            <a:avLst/>
          </a:prstGeom>
          <a:noFill/>
        </p:spPr>
        <p:txBody>
          <a:bodyPr wrap="square" rtlCol="0">
            <a:spAutoFit/>
          </a:bodyPr>
          <a:lstStyle/>
          <a:p>
            <a:r>
              <a:rPr lang="en-US" sz="1200" dirty="0"/>
              <a:t>Possible User Roles / titles</a:t>
            </a:r>
          </a:p>
        </p:txBody>
      </p:sp>
      <p:sp>
        <p:nvSpPr>
          <p:cNvPr id="3" name="Rectangle: Rounded Corners 2">
            <a:extLst>
              <a:ext uri="{FF2B5EF4-FFF2-40B4-BE49-F238E27FC236}">
                <a16:creationId xmlns:a16="http://schemas.microsoft.com/office/drawing/2014/main" id="{2A797C0E-148A-404B-BF39-FDB27BB82870}"/>
              </a:ext>
            </a:extLst>
          </p:cNvPr>
          <p:cNvSpPr/>
          <p:nvPr/>
        </p:nvSpPr>
        <p:spPr>
          <a:xfrm>
            <a:off x="238662" y="5620013"/>
            <a:ext cx="1567132" cy="6802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Net-zero/</a:t>
            </a:r>
          </a:p>
          <a:p>
            <a:pPr algn="ctr"/>
            <a:r>
              <a:rPr lang="en-US" sz="1200" dirty="0">
                <a:solidFill>
                  <a:schemeClr val="bg1">
                    <a:lumMod val="50000"/>
                  </a:schemeClr>
                </a:solidFill>
              </a:rPr>
              <a:t>Sustainability/</a:t>
            </a:r>
          </a:p>
          <a:p>
            <a:pPr algn="ctr"/>
            <a:r>
              <a:rPr lang="en-US" sz="1200" dirty="0">
                <a:solidFill>
                  <a:schemeClr val="bg1">
                    <a:lumMod val="50000"/>
                  </a:schemeClr>
                </a:solidFill>
              </a:rPr>
              <a:t>ESG Lead</a:t>
            </a:r>
          </a:p>
        </p:txBody>
      </p:sp>
    </p:spTree>
    <p:extLst>
      <p:ext uri="{BB962C8B-B14F-4D97-AF65-F5344CB8AC3E}">
        <p14:creationId xmlns:p14="http://schemas.microsoft.com/office/powerpoint/2010/main" val="5152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DDF5B27C-3226-4F39-BAA3-33A67138DFF1}"/>
                                            </p:graphicEl>
                                          </p:spTgt>
                                        </p:tgtEl>
                                        <p:attrNameLst>
                                          <p:attrName>style.visibility</p:attrName>
                                        </p:attrNameLst>
                                      </p:cBhvr>
                                      <p:to>
                                        <p:strVal val="visible"/>
                                      </p:to>
                                    </p:set>
                                    <p:animEffect transition="in" filter="fade">
                                      <p:cBhvr>
                                        <p:cTn id="7" dur="500"/>
                                        <p:tgtEl>
                                          <p:spTgt spid="13">
                                            <p:graphicEl>
                                              <a:dgm id="{DDF5B27C-3226-4F39-BAA3-33A67138DF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7CF16FDC-8377-4E6B-8625-5759712D7C5E}"/>
                                            </p:graphicEl>
                                          </p:spTgt>
                                        </p:tgtEl>
                                        <p:attrNameLst>
                                          <p:attrName>style.visibility</p:attrName>
                                        </p:attrNameLst>
                                      </p:cBhvr>
                                      <p:to>
                                        <p:strVal val="visible"/>
                                      </p:to>
                                    </p:set>
                                    <p:animEffect transition="in" filter="fade">
                                      <p:cBhvr>
                                        <p:cTn id="12" dur="500"/>
                                        <p:tgtEl>
                                          <p:spTgt spid="13">
                                            <p:graphicEl>
                                              <a:dgm id="{7CF16FDC-8377-4E6B-8625-5759712D7C5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C7D2B15D-DBF0-4519-BD04-13576731A974}"/>
                                            </p:graphicEl>
                                          </p:spTgt>
                                        </p:tgtEl>
                                        <p:attrNameLst>
                                          <p:attrName>style.visibility</p:attrName>
                                        </p:attrNameLst>
                                      </p:cBhvr>
                                      <p:to>
                                        <p:strVal val="visible"/>
                                      </p:to>
                                    </p:set>
                                    <p:animEffect transition="in" filter="fade">
                                      <p:cBhvr>
                                        <p:cTn id="17" dur="500"/>
                                        <p:tgtEl>
                                          <p:spTgt spid="13">
                                            <p:graphicEl>
                                              <a:dgm id="{C7D2B15D-DBF0-4519-BD04-13576731A97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3400BB57-F0F9-40FD-AF5C-7CF6D4B548CD}"/>
                                            </p:graphicEl>
                                          </p:spTgt>
                                        </p:tgtEl>
                                        <p:attrNameLst>
                                          <p:attrName>style.visibility</p:attrName>
                                        </p:attrNameLst>
                                      </p:cBhvr>
                                      <p:to>
                                        <p:strVal val="visible"/>
                                      </p:to>
                                    </p:set>
                                    <p:animEffect transition="in" filter="fade">
                                      <p:cBhvr>
                                        <p:cTn id="22" dur="500"/>
                                        <p:tgtEl>
                                          <p:spTgt spid="13">
                                            <p:graphicEl>
                                              <a:dgm id="{3400BB57-F0F9-40FD-AF5C-7CF6D4B548C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graphicEl>
                                              <a:dgm id="{7A37E05E-16CA-41F3-93C9-4A60B564EA2D}"/>
                                            </p:graphicEl>
                                          </p:spTgt>
                                        </p:tgtEl>
                                        <p:attrNameLst>
                                          <p:attrName>style.visibility</p:attrName>
                                        </p:attrNameLst>
                                      </p:cBhvr>
                                      <p:to>
                                        <p:strVal val="visible"/>
                                      </p:to>
                                    </p:set>
                                    <p:animEffect transition="in" filter="fade">
                                      <p:cBhvr>
                                        <p:cTn id="27" dur="500"/>
                                        <p:tgtEl>
                                          <p:spTgt spid="13">
                                            <p:graphicEl>
                                              <a:dgm id="{7A37E05E-16CA-41F3-93C9-4A60B564EA2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graphicEl>
                                              <a:dgm id="{1EC4CEDB-DC82-442D-B10C-8A4FC2A12281}"/>
                                            </p:graphicEl>
                                          </p:spTgt>
                                        </p:tgtEl>
                                        <p:attrNameLst>
                                          <p:attrName>style.visibility</p:attrName>
                                        </p:attrNameLst>
                                      </p:cBhvr>
                                      <p:to>
                                        <p:strVal val="visible"/>
                                      </p:to>
                                    </p:set>
                                    <p:animEffect transition="in" filter="fade">
                                      <p:cBhvr>
                                        <p:cTn id="32" dur="500"/>
                                        <p:tgtEl>
                                          <p:spTgt spid="13">
                                            <p:graphicEl>
                                              <a:dgm id="{1EC4CEDB-DC82-442D-B10C-8A4FC2A1228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ECB83ABA-93D7-4041-B6F5-BAF2C0853F32}"/>
                                            </p:graphicEl>
                                          </p:spTgt>
                                        </p:tgtEl>
                                        <p:attrNameLst>
                                          <p:attrName>style.visibility</p:attrName>
                                        </p:attrNameLst>
                                      </p:cBhvr>
                                      <p:to>
                                        <p:strVal val="visible"/>
                                      </p:to>
                                    </p:set>
                                    <p:animEffect transition="in" filter="fade">
                                      <p:cBhvr>
                                        <p:cTn id="37" dur="500"/>
                                        <p:tgtEl>
                                          <p:spTgt spid="13">
                                            <p:graphicEl>
                                              <a:dgm id="{ECB83ABA-93D7-4041-B6F5-BAF2C0853F32}"/>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graphicEl>
                                              <a:dgm id="{3B612EA5-3470-4049-8EB0-991D8746A134}"/>
                                            </p:graphicEl>
                                          </p:spTgt>
                                        </p:tgtEl>
                                        <p:attrNameLst>
                                          <p:attrName>style.visibility</p:attrName>
                                        </p:attrNameLst>
                                      </p:cBhvr>
                                      <p:to>
                                        <p:strVal val="visible"/>
                                      </p:to>
                                    </p:set>
                                    <p:animEffect transition="in" filter="fade">
                                      <p:cBhvr>
                                        <p:cTn id="42" dur="500"/>
                                        <p:tgtEl>
                                          <p:spTgt spid="13">
                                            <p:graphicEl>
                                              <a:dgm id="{3B612EA5-3470-4049-8EB0-991D8746A13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graphicEl>
                                              <a:dgm id="{945916FA-8BC2-441F-83BE-C37AFE7567FC}"/>
                                            </p:graphicEl>
                                          </p:spTgt>
                                        </p:tgtEl>
                                        <p:attrNameLst>
                                          <p:attrName>style.visibility</p:attrName>
                                        </p:attrNameLst>
                                      </p:cBhvr>
                                      <p:to>
                                        <p:strVal val="visible"/>
                                      </p:to>
                                    </p:set>
                                    <p:animEffect transition="in" filter="fade">
                                      <p:cBhvr>
                                        <p:cTn id="47" dur="500"/>
                                        <p:tgtEl>
                                          <p:spTgt spid="13">
                                            <p:graphicEl>
                                              <a:dgm id="{945916FA-8BC2-441F-83BE-C37AFE7567F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graphicEl>
                                              <a:dgm id="{322A7856-FDB9-439D-94BD-7678E227C9EA}"/>
                                            </p:graphicEl>
                                          </p:spTgt>
                                        </p:tgtEl>
                                        <p:attrNameLst>
                                          <p:attrName>style.visibility</p:attrName>
                                        </p:attrNameLst>
                                      </p:cBhvr>
                                      <p:to>
                                        <p:strVal val="visible"/>
                                      </p:to>
                                    </p:set>
                                    <p:animEffect transition="in" filter="fade">
                                      <p:cBhvr>
                                        <p:cTn id="52" dur="500"/>
                                        <p:tgtEl>
                                          <p:spTgt spid="13">
                                            <p:graphicEl>
                                              <a:dgm id="{322A7856-FDB9-439D-94BD-7678E227C9E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graphicEl>
                                              <a:dgm id="{C1F2197A-C2F8-4FF3-A5AD-B3AD9BB12199}"/>
                                            </p:graphicEl>
                                          </p:spTgt>
                                        </p:tgtEl>
                                        <p:attrNameLst>
                                          <p:attrName>style.visibility</p:attrName>
                                        </p:attrNameLst>
                                      </p:cBhvr>
                                      <p:to>
                                        <p:strVal val="visible"/>
                                      </p:to>
                                    </p:set>
                                    <p:animEffect transition="in" filter="fade">
                                      <p:cBhvr>
                                        <p:cTn id="57" dur="500"/>
                                        <p:tgtEl>
                                          <p:spTgt spid="13">
                                            <p:graphicEl>
                                              <a:dgm id="{C1F2197A-C2F8-4FF3-A5AD-B3AD9BB1219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graphicEl>
                                              <a:dgm id="{125F59ED-35DE-4346-BC79-A41FD70699EA}"/>
                                            </p:graphicEl>
                                          </p:spTgt>
                                        </p:tgtEl>
                                        <p:attrNameLst>
                                          <p:attrName>style.visibility</p:attrName>
                                        </p:attrNameLst>
                                      </p:cBhvr>
                                      <p:to>
                                        <p:strVal val="visible"/>
                                      </p:to>
                                    </p:set>
                                    <p:animEffect transition="in" filter="fade">
                                      <p:cBhvr>
                                        <p:cTn id="62" dur="500"/>
                                        <p:tgtEl>
                                          <p:spTgt spid="13">
                                            <p:graphicEl>
                                              <a:dgm id="{125F59ED-35DE-4346-BC79-A41FD70699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7</a:t>
            </a:fld>
            <a:endParaRPr lang="en-US" dirty="0"/>
          </a:p>
        </p:txBody>
      </p:sp>
      <p:graphicFrame>
        <p:nvGraphicFramePr>
          <p:cNvPr id="13" name="Content Placeholder 12">
            <a:extLst>
              <a:ext uri="{FF2B5EF4-FFF2-40B4-BE49-F238E27FC236}">
                <a16:creationId xmlns:a16="http://schemas.microsoft.com/office/drawing/2014/main" id="{F5ABDBD7-2A9C-536D-B744-CC172481538C}"/>
              </a:ext>
            </a:extLst>
          </p:cNvPr>
          <p:cNvGraphicFramePr>
            <a:graphicFrameLocks noGrp="1"/>
          </p:cNvGraphicFramePr>
          <p:nvPr>
            <p:ph sz="half" idx="2"/>
            <p:extLst>
              <p:ext uri="{D42A27DB-BD31-4B8C-83A1-F6EECF244321}">
                <p14:modId xmlns:p14="http://schemas.microsoft.com/office/powerpoint/2010/main" val="493601110"/>
              </p:ext>
            </p:extLst>
          </p:nvPr>
        </p:nvGraphicFramePr>
        <p:xfrm>
          <a:off x="2401393" y="2211121"/>
          <a:ext cx="5260315" cy="3719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TextBox 29">
            <a:extLst>
              <a:ext uri="{FF2B5EF4-FFF2-40B4-BE49-F238E27FC236}">
                <a16:creationId xmlns:a16="http://schemas.microsoft.com/office/drawing/2014/main" id="{50FE634D-F8F4-F8F7-0DD1-8A74E1BBFAC4}"/>
              </a:ext>
            </a:extLst>
          </p:cNvPr>
          <p:cNvSpPr txBox="1"/>
          <p:nvPr/>
        </p:nvSpPr>
        <p:spPr>
          <a:xfrm>
            <a:off x="2430793" y="904948"/>
            <a:ext cx="5691795" cy="954107"/>
          </a:xfrm>
          <a:prstGeom prst="rect">
            <a:avLst/>
          </a:prstGeom>
          <a:noFill/>
        </p:spPr>
        <p:txBody>
          <a:bodyPr wrap="square" rtlCol="0">
            <a:spAutoFit/>
          </a:bodyPr>
          <a:lstStyle/>
          <a:p>
            <a:pPr algn="ctr"/>
            <a:r>
              <a:rPr lang="en-US" sz="2800" dirty="0"/>
              <a:t>Analysis and research process is </a:t>
            </a:r>
            <a:br>
              <a:rPr lang="en-US" sz="2800" dirty="0"/>
            </a:br>
            <a:r>
              <a:rPr lang="en-US" sz="2800" dirty="0"/>
              <a:t>time-consuming and burdensome</a:t>
            </a:r>
          </a:p>
        </p:txBody>
      </p:sp>
      <p:sp>
        <p:nvSpPr>
          <p:cNvPr id="5" name="TextBox 4">
            <a:extLst>
              <a:ext uri="{FF2B5EF4-FFF2-40B4-BE49-F238E27FC236}">
                <a16:creationId xmlns:a16="http://schemas.microsoft.com/office/drawing/2014/main" id="{40F5A217-BFE7-0C77-8878-80ECA208EEB5}"/>
              </a:ext>
            </a:extLst>
          </p:cNvPr>
          <p:cNvSpPr txBox="1"/>
          <p:nvPr/>
        </p:nvSpPr>
        <p:spPr>
          <a:xfrm>
            <a:off x="7661709" y="2113100"/>
            <a:ext cx="4432525" cy="707886"/>
          </a:xfrm>
          <a:prstGeom prst="rect">
            <a:avLst/>
          </a:prstGeom>
          <a:noFill/>
        </p:spPr>
        <p:txBody>
          <a:bodyPr wrap="square" rtlCol="0">
            <a:spAutoFit/>
          </a:bodyPr>
          <a:lstStyle/>
          <a:p>
            <a:pPr algn="ctr"/>
            <a:r>
              <a:rPr lang="en-US" sz="2000" dirty="0">
                <a:solidFill>
                  <a:srgbClr val="FF0000"/>
                </a:solidFill>
              </a:rPr>
              <a:t>Time consuming / knowledge gaps / numerous disparate datasets</a:t>
            </a:r>
          </a:p>
        </p:txBody>
      </p:sp>
      <p:sp>
        <p:nvSpPr>
          <p:cNvPr id="6" name="TextBox 5">
            <a:extLst>
              <a:ext uri="{FF2B5EF4-FFF2-40B4-BE49-F238E27FC236}">
                <a16:creationId xmlns:a16="http://schemas.microsoft.com/office/drawing/2014/main" id="{37A33C72-5BDC-EB40-C7C3-DD1E1A50A35D}"/>
              </a:ext>
            </a:extLst>
          </p:cNvPr>
          <p:cNvSpPr txBox="1"/>
          <p:nvPr/>
        </p:nvSpPr>
        <p:spPr>
          <a:xfrm>
            <a:off x="7661708" y="2972585"/>
            <a:ext cx="4432526" cy="1015663"/>
          </a:xfrm>
          <a:prstGeom prst="rect">
            <a:avLst/>
          </a:prstGeom>
          <a:noFill/>
        </p:spPr>
        <p:txBody>
          <a:bodyPr wrap="square" rtlCol="0">
            <a:spAutoFit/>
          </a:bodyPr>
          <a:lstStyle/>
          <a:p>
            <a:pPr algn="ctr"/>
            <a:endParaRPr lang="en-US" sz="2000" dirty="0">
              <a:solidFill>
                <a:srgbClr val="FF0000"/>
              </a:solidFill>
            </a:endParaRPr>
          </a:p>
          <a:p>
            <a:pPr algn="ctr"/>
            <a:r>
              <a:rPr lang="en-US" sz="2000" dirty="0">
                <a:solidFill>
                  <a:srgbClr val="FF0000"/>
                </a:solidFill>
              </a:rPr>
              <a:t>time consuming / usage of numerous tools</a:t>
            </a:r>
          </a:p>
        </p:txBody>
      </p:sp>
      <p:sp>
        <p:nvSpPr>
          <p:cNvPr id="10" name="TextBox 9">
            <a:extLst>
              <a:ext uri="{FF2B5EF4-FFF2-40B4-BE49-F238E27FC236}">
                <a16:creationId xmlns:a16="http://schemas.microsoft.com/office/drawing/2014/main" id="{5D1A60DD-2898-E5D2-AD45-8B9E1CBE7841}"/>
              </a:ext>
            </a:extLst>
          </p:cNvPr>
          <p:cNvSpPr txBox="1"/>
          <p:nvPr/>
        </p:nvSpPr>
        <p:spPr>
          <a:xfrm>
            <a:off x="7522234" y="4227157"/>
            <a:ext cx="4572000" cy="707886"/>
          </a:xfrm>
          <a:prstGeom prst="rect">
            <a:avLst/>
          </a:prstGeom>
          <a:noFill/>
        </p:spPr>
        <p:txBody>
          <a:bodyPr wrap="square" rtlCol="0">
            <a:spAutoFit/>
          </a:bodyPr>
          <a:lstStyle/>
          <a:p>
            <a:pPr algn="ctr"/>
            <a:r>
              <a:rPr lang="en-US" sz="2000" dirty="0">
                <a:solidFill>
                  <a:srgbClr val="FF0000"/>
                </a:solidFill>
              </a:rPr>
              <a:t>Not sure who to contact / regulatory process unclear / time consuming</a:t>
            </a:r>
          </a:p>
        </p:txBody>
      </p:sp>
      <p:sp>
        <p:nvSpPr>
          <p:cNvPr id="12" name="TextBox 11">
            <a:extLst>
              <a:ext uri="{FF2B5EF4-FFF2-40B4-BE49-F238E27FC236}">
                <a16:creationId xmlns:a16="http://schemas.microsoft.com/office/drawing/2014/main" id="{4FD3F3F6-EF52-DA20-F18C-38EF49F34659}"/>
              </a:ext>
            </a:extLst>
          </p:cNvPr>
          <p:cNvSpPr txBox="1"/>
          <p:nvPr/>
        </p:nvSpPr>
        <p:spPr>
          <a:xfrm>
            <a:off x="7901595" y="5155409"/>
            <a:ext cx="3773334" cy="707886"/>
          </a:xfrm>
          <a:prstGeom prst="rect">
            <a:avLst/>
          </a:prstGeom>
          <a:noFill/>
        </p:spPr>
        <p:txBody>
          <a:bodyPr wrap="square" rtlCol="0">
            <a:spAutoFit/>
          </a:bodyPr>
          <a:lstStyle/>
          <a:p>
            <a:pPr algn="ctr"/>
            <a:r>
              <a:rPr lang="en-US" sz="2000" dirty="0">
                <a:solidFill>
                  <a:srgbClr val="FF0000"/>
                </a:solidFill>
              </a:rPr>
              <a:t>Aggregating and summarizing data</a:t>
            </a:r>
          </a:p>
        </p:txBody>
      </p:sp>
      <p:sp>
        <p:nvSpPr>
          <p:cNvPr id="14" name="Title 1">
            <a:extLst>
              <a:ext uri="{FF2B5EF4-FFF2-40B4-BE49-F238E27FC236}">
                <a16:creationId xmlns:a16="http://schemas.microsoft.com/office/drawing/2014/main" id="{8053587D-5A41-5DAD-A13A-4BE78AEE2BDF}"/>
              </a:ext>
            </a:extLst>
          </p:cNvPr>
          <p:cNvSpPr txBox="1">
            <a:spLocks/>
          </p:cNvSpPr>
          <p:nvPr/>
        </p:nvSpPr>
        <p:spPr>
          <a:xfrm>
            <a:off x="8610600" y="949373"/>
            <a:ext cx="3064330" cy="83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solidFill>
                  <a:srgbClr val="FF0000"/>
                </a:solidFill>
              </a:rPr>
              <a:t>Pain points</a:t>
            </a:r>
          </a:p>
        </p:txBody>
      </p:sp>
      <p:sp>
        <p:nvSpPr>
          <p:cNvPr id="2" name="Oval 1">
            <a:extLst>
              <a:ext uri="{FF2B5EF4-FFF2-40B4-BE49-F238E27FC236}">
                <a16:creationId xmlns:a16="http://schemas.microsoft.com/office/drawing/2014/main" id="{533E64D5-3EDD-7948-E518-FDD28AAA4216}"/>
              </a:ext>
            </a:extLst>
          </p:cNvPr>
          <p:cNvSpPr/>
          <p:nvPr/>
        </p:nvSpPr>
        <p:spPr>
          <a:xfrm>
            <a:off x="460667" y="4023962"/>
            <a:ext cx="1471921" cy="1376412"/>
          </a:xfrm>
          <a:prstGeom prst="ellipse">
            <a:avLst/>
          </a:prstGeom>
          <a:solidFill>
            <a:schemeClr val="bg1"/>
          </a:solid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6+ months</a:t>
            </a:r>
          </a:p>
        </p:txBody>
      </p:sp>
      <p:sp>
        <p:nvSpPr>
          <p:cNvPr id="3" name="TextBox 2">
            <a:extLst>
              <a:ext uri="{FF2B5EF4-FFF2-40B4-BE49-F238E27FC236}">
                <a16:creationId xmlns:a16="http://schemas.microsoft.com/office/drawing/2014/main" id="{FFE8E990-7C0B-D6B3-2C2F-AF8757F11FD3}"/>
              </a:ext>
            </a:extLst>
          </p:cNvPr>
          <p:cNvSpPr txBox="1"/>
          <p:nvPr/>
        </p:nvSpPr>
        <p:spPr>
          <a:xfrm>
            <a:off x="280045" y="3677582"/>
            <a:ext cx="1929755" cy="369332"/>
          </a:xfrm>
          <a:prstGeom prst="rect">
            <a:avLst/>
          </a:prstGeom>
          <a:noFill/>
        </p:spPr>
        <p:txBody>
          <a:bodyPr wrap="square" rtlCol="0">
            <a:spAutoFit/>
          </a:bodyPr>
          <a:lstStyle/>
          <a:p>
            <a:r>
              <a:rPr lang="en-US" dirty="0"/>
              <a:t>75% respondents</a:t>
            </a:r>
          </a:p>
        </p:txBody>
      </p:sp>
    </p:spTree>
    <p:extLst>
      <p:ext uri="{BB962C8B-B14F-4D97-AF65-F5344CB8AC3E}">
        <p14:creationId xmlns:p14="http://schemas.microsoft.com/office/powerpoint/2010/main" val="1248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2" grpId="0"/>
      <p:bldP spid="14" grpId="0"/>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What goes into the Problem</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3" name="Oval 2">
            <a:extLst>
              <a:ext uri="{FF2B5EF4-FFF2-40B4-BE49-F238E27FC236}">
                <a16:creationId xmlns:a16="http://schemas.microsoft.com/office/drawing/2014/main" id="{B215A763-7066-8410-426E-F57E808BCDB5}"/>
              </a:ext>
            </a:extLst>
          </p:cNvPr>
          <p:cNvSpPr/>
          <p:nvPr/>
        </p:nvSpPr>
        <p:spPr>
          <a:xfrm>
            <a:off x="4960661" y="2860039"/>
            <a:ext cx="2636847" cy="1839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Decarbonization Strategy</a:t>
            </a:r>
          </a:p>
        </p:txBody>
      </p:sp>
      <p:cxnSp>
        <p:nvCxnSpPr>
          <p:cNvPr id="5" name="Straight Arrow Connector 4">
            <a:extLst>
              <a:ext uri="{FF2B5EF4-FFF2-40B4-BE49-F238E27FC236}">
                <a16:creationId xmlns:a16="http://schemas.microsoft.com/office/drawing/2014/main" id="{77DEE4D3-9999-CDDA-4798-3C8236F14462}"/>
              </a:ext>
            </a:extLst>
          </p:cNvPr>
          <p:cNvCxnSpPr>
            <a:cxnSpLocks/>
          </p:cNvCxnSpPr>
          <p:nvPr/>
        </p:nvCxnSpPr>
        <p:spPr>
          <a:xfrm>
            <a:off x="3393902" y="20670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1E0555-50DE-BE3A-5168-B8CDEFA43A6E}"/>
              </a:ext>
            </a:extLst>
          </p:cNvPr>
          <p:cNvCxnSpPr/>
          <p:nvPr/>
        </p:nvCxnSpPr>
        <p:spPr>
          <a:xfrm>
            <a:off x="4505498" y="2277688"/>
            <a:ext cx="756458" cy="856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D07BD0-B0AE-94B1-1DB4-C6A0DF4AE796}"/>
              </a:ext>
            </a:extLst>
          </p:cNvPr>
          <p:cNvCxnSpPr>
            <a:cxnSpLocks/>
          </p:cNvCxnSpPr>
          <p:nvPr/>
        </p:nvCxnSpPr>
        <p:spPr>
          <a:xfrm>
            <a:off x="3823855" y="2975956"/>
            <a:ext cx="1136806" cy="512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9A8C8E-F812-2728-6CB5-DCD9E1393100}"/>
              </a:ext>
            </a:extLst>
          </p:cNvPr>
          <p:cNvCxnSpPr>
            <a:cxnSpLocks/>
          </p:cNvCxnSpPr>
          <p:nvPr/>
        </p:nvCxnSpPr>
        <p:spPr>
          <a:xfrm flipV="1">
            <a:off x="3522560" y="3995699"/>
            <a:ext cx="1361167" cy="191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0AB597-ED32-88E4-CAB3-3B3B2739BC36}"/>
              </a:ext>
            </a:extLst>
          </p:cNvPr>
          <p:cNvCxnSpPr>
            <a:cxnSpLocks/>
          </p:cNvCxnSpPr>
          <p:nvPr/>
        </p:nvCxnSpPr>
        <p:spPr>
          <a:xfrm flipV="1">
            <a:off x="4052496" y="4502776"/>
            <a:ext cx="1110726" cy="70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AD50717-0BDC-2962-CABF-41C093679CBB}"/>
              </a:ext>
            </a:extLst>
          </p:cNvPr>
          <p:cNvCxnSpPr>
            <a:cxnSpLocks/>
          </p:cNvCxnSpPr>
          <p:nvPr/>
        </p:nvCxnSpPr>
        <p:spPr>
          <a:xfrm flipV="1">
            <a:off x="5163222" y="4707098"/>
            <a:ext cx="632297" cy="950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FC7017-8D62-68F0-27E4-44536E71F24B}"/>
              </a:ext>
            </a:extLst>
          </p:cNvPr>
          <p:cNvCxnSpPr>
            <a:cxnSpLocks/>
          </p:cNvCxnSpPr>
          <p:nvPr/>
        </p:nvCxnSpPr>
        <p:spPr>
          <a:xfrm flipV="1">
            <a:off x="6396483" y="4806416"/>
            <a:ext cx="0" cy="929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EA50E-B802-BAA5-8C3C-01D1B2B61937}"/>
              </a:ext>
            </a:extLst>
          </p:cNvPr>
          <p:cNvCxnSpPr>
            <a:cxnSpLocks/>
          </p:cNvCxnSpPr>
          <p:nvPr/>
        </p:nvCxnSpPr>
        <p:spPr>
          <a:xfrm flipH="1" flipV="1">
            <a:off x="7006083" y="4707098"/>
            <a:ext cx="591425" cy="870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948A76-BF91-4DF8-6F37-6BD18AD1FEEA}"/>
              </a:ext>
            </a:extLst>
          </p:cNvPr>
          <p:cNvCxnSpPr>
            <a:cxnSpLocks/>
          </p:cNvCxnSpPr>
          <p:nvPr/>
        </p:nvCxnSpPr>
        <p:spPr>
          <a:xfrm flipH="1" flipV="1">
            <a:off x="7461246" y="4475379"/>
            <a:ext cx="818230" cy="667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0FF6E-9AF1-F839-B9C7-AAF705937F22}"/>
              </a:ext>
            </a:extLst>
          </p:cNvPr>
          <p:cNvCxnSpPr>
            <a:cxnSpLocks/>
          </p:cNvCxnSpPr>
          <p:nvPr/>
        </p:nvCxnSpPr>
        <p:spPr>
          <a:xfrm flipH="1" flipV="1">
            <a:off x="7662422" y="3995699"/>
            <a:ext cx="1071892" cy="191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90D281-E68A-9527-8A8A-C5E19C2265ED}"/>
              </a:ext>
            </a:extLst>
          </p:cNvPr>
          <p:cNvCxnSpPr>
            <a:cxnSpLocks/>
          </p:cNvCxnSpPr>
          <p:nvPr/>
        </p:nvCxnSpPr>
        <p:spPr>
          <a:xfrm flipH="1">
            <a:off x="7597508" y="3217189"/>
            <a:ext cx="1136806" cy="271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B70B49-F1F4-D866-0AE0-CBD08027E6F8}"/>
              </a:ext>
            </a:extLst>
          </p:cNvPr>
          <p:cNvCxnSpPr>
            <a:cxnSpLocks/>
          </p:cNvCxnSpPr>
          <p:nvPr/>
        </p:nvCxnSpPr>
        <p:spPr>
          <a:xfrm flipH="1">
            <a:off x="7400978" y="2414039"/>
            <a:ext cx="1104695" cy="647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B8F1F8-1375-E449-2082-80E0CC4A406E}"/>
              </a:ext>
            </a:extLst>
          </p:cNvPr>
          <p:cNvCxnSpPr>
            <a:cxnSpLocks/>
          </p:cNvCxnSpPr>
          <p:nvPr/>
        </p:nvCxnSpPr>
        <p:spPr>
          <a:xfrm flipH="1">
            <a:off x="6930046" y="1808614"/>
            <a:ext cx="531200" cy="990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3A887A-1782-741C-7541-306254CCA89A}"/>
              </a:ext>
            </a:extLst>
          </p:cNvPr>
          <p:cNvCxnSpPr>
            <a:cxnSpLocks/>
          </p:cNvCxnSpPr>
          <p:nvPr/>
        </p:nvCxnSpPr>
        <p:spPr>
          <a:xfrm flipH="1">
            <a:off x="6279084" y="1757769"/>
            <a:ext cx="117399" cy="995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96211E4-224A-61C4-80BB-099C363D76D8}"/>
              </a:ext>
            </a:extLst>
          </p:cNvPr>
          <p:cNvCxnSpPr>
            <a:cxnSpLocks/>
          </p:cNvCxnSpPr>
          <p:nvPr/>
        </p:nvCxnSpPr>
        <p:spPr>
          <a:xfrm>
            <a:off x="5470038" y="1808614"/>
            <a:ext cx="255432" cy="1006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AD5DF1-7C39-E4B5-64A5-1960F6FDAE3C}"/>
              </a:ext>
            </a:extLst>
          </p:cNvPr>
          <p:cNvSpPr txBox="1"/>
          <p:nvPr/>
        </p:nvSpPr>
        <p:spPr>
          <a:xfrm>
            <a:off x="7400978" y="1389355"/>
            <a:ext cx="1870148" cy="307777"/>
          </a:xfrm>
          <a:prstGeom prst="rect">
            <a:avLst/>
          </a:prstGeom>
          <a:noFill/>
        </p:spPr>
        <p:txBody>
          <a:bodyPr wrap="square" rtlCol="0">
            <a:spAutoFit/>
          </a:bodyPr>
          <a:lstStyle/>
          <a:p>
            <a:r>
              <a:rPr lang="en-US" sz="1400" dirty="0"/>
              <a:t>Energy consumption</a:t>
            </a:r>
          </a:p>
        </p:txBody>
      </p:sp>
      <p:sp>
        <p:nvSpPr>
          <p:cNvPr id="45" name="TextBox 44">
            <a:extLst>
              <a:ext uri="{FF2B5EF4-FFF2-40B4-BE49-F238E27FC236}">
                <a16:creationId xmlns:a16="http://schemas.microsoft.com/office/drawing/2014/main" id="{61CA46A2-F60E-3183-94EE-342328FD3D41}"/>
              </a:ext>
            </a:extLst>
          </p:cNvPr>
          <p:cNvSpPr txBox="1"/>
          <p:nvPr/>
        </p:nvSpPr>
        <p:spPr>
          <a:xfrm>
            <a:off x="8336052" y="2048699"/>
            <a:ext cx="1870148" cy="307777"/>
          </a:xfrm>
          <a:prstGeom prst="rect">
            <a:avLst/>
          </a:prstGeom>
          <a:noFill/>
        </p:spPr>
        <p:txBody>
          <a:bodyPr wrap="square" rtlCol="0">
            <a:spAutoFit/>
          </a:bodyPr>
          <a:lstStyle/>
          <a:p>
            <a:r>
              <a:rPr lang="en-US" sz="1400" dirty="0"/>
              <a:t>Energy costs</a:t>
            </a:r>
          </a:p>
        </p:txBody>
      </p:sp>
      <p:sp>
        <p:nvSpPr>
          <p:cNvPr id="46" name="TextBox 45">
            <a:extLst>
              <a:ext uri="{FF2B5EF4-FFF2-40B4-BE49-F238E27FC236}">
                <a16:creationId xmlns:a16="http://schemas.microsoft.com/office/drawing/2014/main" id="{B0667442-E921-4D2C-C8B1-92C7284E4F93}"/>
              </a:ext>
            </a:extLst>
          </p:cNvPr>
          <p:cNvSpPr txBox="1"/>
          <p:nvPr/>
        </p:nvSpPr>
        <p:spPr>
          <a:xfrm>
            <a:off x="8610600" y="2913691"/>
            <a:ext cx="1870148" cy="307777"/>
          </a:xfrm>
          <a:prstGeom prst="rect">
            <a:avLst/>
          </a:prstGeom>
          <a:noFill/>
        </p:spPr>
        <p:txBody>
          <a:bodyPr wrap="square" rtlCol="0">
            <a:spAutoFit/>
          </a:bodyPr>
          <a:lstStyle/>
          <a:p>
            <a:r>
              <a:rPr lang="en-US" sz="1400" dirty="0"/>
              <a:t>Emissions</a:t>
            </a:r>
          </a:p>
        </p:txBody>
      </p:sp>
      <p:sp>
        <p:nvSpPr>
          <p:cNvPr id="47" name="TextBox 46">
            <a:extLst>
              <a:ext uri="{FF2B5EF4-FFF2-40B4-BE49-F238E27FC236}">
                <a16:creationId xmlns:a16="http://schemas.microsoft.com/office/drawing/2014/main" id="{16F64802-F202-DBFC-3066-B33D1C81E652}"/>
              </a:ext>
            </a:extLst>
          </p:cNvPr>
          <p:cNvSpPr txBox="1"/>
          <p:nvPr/>
        </p:nvSpPr>
        <p:spPr>
          <a:xfrm>
            <a:off x="8756278" y="3995699"/>
            <a:ext cx="2349525" cy="523220"/>
          </a:xfrm>
          <a:prstGeom prst="rect">
            <a:avLst/>
          </a:prstGeom>
          <a:noFill/>
        </p:spPr>
        <p:txBody>
          <a:bodyPr wrap="square" rtlCol="0">
            <a:spAutoFit/>
          </a:bodyPr>
          <a:lstStyle/>
          <a:p>
            <a:r>
              <a:rPr lang="en-US" sz="1400" dirty="0"/>
              <a:t>Sustainability standards, certification, processes</a:t>
            </a:r>
          </a:p>
        </p:txBody>
      </p:sp>
      <p:sp>
        <p:nvSpPr>
          <p:cNvPr id="48" name="TextBox 47">
            <a:extLst>
              <a:ext uri="{FF2B5EF4-FFF2-40B4-BE49-F238E27FC236}">
                <a16:creationId xmlns:a16="http://schemas.microsoft.com/office/drawing/2014/main" id="{8F9811DC-E115-CB2A-8166-001595C1279B}"/>
              </a:ext>
            </a:extLst>
          </p:cNvPr>
          <p:cNvSpPr txBox="1"/>
          <p:nvPr/>
        </p:nvSpPr>
        <p:spPr>
          <a:xfrm>
            <a:off x="8252670" y="5037842"/>
            <a:ext cx="2349525" cy="523220"/>
          </a:xfrm>
          <a:prstGeom prst="rect">
            <a:avLst/>
          </a:prstGeom>
          <a:noFill/>
        </p:spPr>
        <p:txBody>
          <a:bodyPr wrap="square" rtlCol="0">
            <a:spAutoFit/>
          </a:bodyPr>
          <a:lstStyle/>
          <a:p>
            <a:r>
              <a:rPr lang="en-US" sz="1400" dirty="0"/>
              <a:t>Municipal requirements, processes, regulation</a:t>
            </a:r>
          </a:p>
        </p:txBody>
      </p:sp>
      <p:sp>
        <p:nvSpPr>
          <p:cNvPr id="49" name="TextBox 48">
            <a:extLst>
              <a:ext uri="{FF2B5EF4-FFF2-40B4-BE49-F238E27FC236}">
                <a16:creationId xmlns:a16="http://schemas.microsoft.com/office/drawing/2014/main" id="{0ABF78A9-B1CB-2096-6D6E-9428DEEB2AA1}"/>
              </a:ext>
            </a:extLst>
          </p:cNvPr>
          <p:cNvSpPr txBox="1"/>
          <p:nvPr/>
        </p:nvSpPr>
        <p:spPr>
          <a:xfrm>
            <a:off x="1718963" y="4103604"/>
            <a:ext cx="2349525" cy="523220"/>
          </a:xfrm>
          <a:prstGeom prst="rect">
            <a:avLst/>
          </a:prstGeom>
          <a:noFill/>
        </p:spPr>
        <p:txBody>
          <a:bodyPr wrap="square" rtlCol="0">
            <a:spAutoFit/>
          </a:bodyPr>
          <a:lstStyle/>
          <a:p>
            <a:r>
              <a:rPr lang="en-US" sz="1400" dirty="0"/>
              <a:t>Partner/Investor stakeholder engagement</a:t>
            </a:r>
          </a:p>
        </p:txBody>
      </p:sp>
      <p:sp>
        <p:nvSpPr>
          <p:cNvPr id="50" name="TextBox 49">
            <a:extLst>
              <a:ext uri="{FF2B5EF4-FFF2-40B4-BE49-F238E27FC236}">
                <a16:creationId xmlns:a16="http://schemas.microsoft.com/office/drawing/2014/main" id="{1703DAD6-3EBA-D70A-D169-D66EBF73EFB2}"/>
              </a:ext>
            </a:extLst>
          </p:cNvPr>
          <p:cNvSpPr txBox="1"/>
          <p:nvPr/>
        </p:nvSpPr>
        <p:spPr>
          <a:xfrm>
            <a:off x="4239517" y="5755778"/>
            <a:ext cx="1884906" cy="307777"/>
          </a:xfrm>
          <a:prstGeom prst="rect">
            <a:avLst/>
          </a:prstGeom>
          <a:noFill/>
        </p:spPr>
        <p:txBody>
          <a:bodyPr wrap="square" rtlCol="0">
            <a:spAutoFit/>
          </a:bodyPr>
          <a:lstStyle/>
          <a:p>
            <a:r>
              <a:rPr lang="en-US" sz="1400" dirty="0"/>
              <a:t>Peer comparison</a:t>
            </a:r>
          </a:p>
        </p:txBody>
      </p:sp>
      <p:sp>
        <p:nvSpPr>
          <p:cNvPr id="51" name="TextBox 50">
            <a:extLst>
              <a:ext uri="{FF2B5EF4-FFF2-40B4-BE49-F238E27FC236}">
                <a16:creationId xmlns:a16="http://schemas.microsoft.com/office/drawing/2014/main" id="{E75EF1C3-B819-8AE2-FC50-F01E39D17C44}"/>
              </a:ext>
            </a:extLst>
          </p:cNvPr>
          <p:cNvSpPr txBox="1"/>
          <p:nvPr/>
        </p:nvSpPr>
        <p:spPr>
          <a:xfrm>
            <a:off x="5834451" y="5782566"/>
            <a:ext cx="1884906" cy="307777"/>
          </a:xfrm>
          <a:prstGeom prst="rect">
            <a:avLst/>
          </a:prstGeom>
          <a:noFill/>
        </p:spPr>
        <p:txBody>
          <a:bodyPr wrap="square" rtlCol="0">
            <a:spAutoFit/>
          </a:bodyPr>
          <a:lstStyle/>
          <a:p>
            <a:r>
              <a:rPr lang="en-US" sz="1400" dirty="0"/>
              <a:t>Methodology</a:t>
            </a:r>
          </a:p>
        </p:txBody>
      </p:sp>
      <p:sp>
        <p:nvSpPr>
          <p:cNvPr id="52" name="TextBox 51">
            <a:extLst>
              <a:ext uri="{FF2B5EF4-FFF2-40B4-BE49-F238E27FC236}">
                <a16:creationId xmlns:a16="http://schemas.microsoft.com/office/drawing/2014/main" id="{21C1BA03-8EC7-F75C-D1A5-F74EB83ACBF5}"/>
              </a:ext>
            </a:extLst>
          </p:cNvPr>
          <p:cNvSpPr txBox="1"/>
          <p:nvPr/>
        </p:nvSpPr>
        <p:spPr>
          <a:xfrm>
            <a:off x="7581784" y="5758406"/>
            <a:ext cx="2349525" cy="523220"/>
          </a:xfrm>
          <a:prstGeom prst="rect">
            <a:avLst/>
          </a:prstGeom>
          <a:noFill/>
        </p:spPr>
        <p:txBody>
          <a:bodyPr wrap="square" rtlCol="0">
            <a:spAutoFit/>
          </a:bodyPr>
          <a:lstStyle/>
          <a:p>
            <a:r>
              <a:rPr lang="en-US" sz="1400" dirty="0"/>
              <a:t>Community stakeholder engagement</a:t>
            </a:r>
          </a:p>
        </p:txBody>
      </p:sp>
      <p:sp>
        <p:nvSpPr>
          <p:cNvPr id="53" name="TextBox 52">
            <a:extLst>
              <a:ext uri="{FF2B5EF4-FFF2-40B4-BE49-F238E27FC236}">
                <a16:creationId xmlns:a16="http://schemas.microsoft.com/office/drawing/2014/main" id="{094B42A6-E9A6-A751-D268-3564B8DD2F50}"/>
              </a:ext>
            </a:extLst>
          </p:cNvPr>
          <p:cNvSpPr txBox="1"/>
          <p:nvPr/>
        </p:nvSpPr>
        <p:spPr>
          <a:xfrm>
            <a:off x="2739703" y="5384958"/>
            <a:ext cx="2349525" cy="523220"/>
          </a:xfrm>
          <a:prstGeom prst="rect">
            <a:avLst/>
          </a:prstGeom>
          <a:noFill/>
        </p:spPr>
        <p:txBody>
          <a:bodyPr wrap="square" rtlCol="0">
            <a:spAutoFit/>
          </a:bodyPr>
          <a:lstStyle/>
          <a:p>
            <a:r>
              <a:rPr lang="en-US" sz="1400" dirty="0"/>
              <a:t>Executive management stakeholder engagement</a:t>
            </a:r>
          </a:p>
        </p:txBody>
      </p:sp>
      <p:sp>
        <p:nvSpPr>
          <p:cNvPr id="54" name="TextBox 53">
            <a:extLst>
              <a:ext uri="{FF2B5EF4-FFF2-40B4-BE49-F238E27FC236}">
                <a16:creationId xmlns:a16="http://schemas.microsoft.com/office/drawing/2014/main" id="{690E8983-057C-02A0-3981-9E85F1E96FAB}"/>
              </a:ext>
            </a:extLst>
          </p:cNvPr>
          <p:cNvSpPr txBox="1"/>
          <p:nvPr/>
        </p:nvSpPr>
        <p:spPr>
          <a:xfrm>
            <a:off x="2070748" y="2607716"/>
            <a:ext cx="2349525" cy="523220"/>
          </a:xfrm>
          <a:prstGeom prst="rect">
            <a:avLst/>
          </a:prstGeom>
          <a:noFill/>
        </p:spPr>
        <p:txBody>
          <a:bodyPr wrap="square" rtlCol="0">
            <a:spAutoFit/>
          </a:bodyPr>
          <a:lstStyle/>
          <a:p>
            <a:r>
              <a:rPr lang="en-US" sz="1400" dirty="0"/>
              <a:t>Research, identify potential solutions</a:t>
            </a:r>
          </a:p>
        </p:txBody>
      </p:sp>
      <p:sp>
        <p:nvSpPr>
          <p:cNvPr id="55" name="TextBox 54">
            <a:extLst>
              <a:ext uri="{FF2B5EF4-FFF2-40B4-BE49-F238E27FC236}">
                <a16:creationId xmlns:a16="http://schemas.microsoft.com/office/drawing/2014/main" id="{C31D8991-8A33-FBF4-36F7-D98CE1CADC64}"/>
              </a:ext>
            </a:extLst>
          </p:cNvPr>
          <p:cNvSpPr txBox="1"/>
          <p:nvPr/>
        </p:nvSpPr>
        <p:spPr>
          <a:xfrm>
            <a:off x="6226215" y="1131922"/>
            <a:ext cx="2349525" cy="523220"/>
          </a:xfrm>
          <a:prstGeom prst="rect">
            <a:avLst/>
          </a:prstGeom>
          <a:noFill/>
        </p:spPr>
        <p:txBody>
          <a:bodyPr wrap="square" rtlCol="0">
            <a:spAutoFit/>
          </a:bodyPr>
          <a:lstStyle/>
          <a:p>
            <a:r>
              <a:rPr lang="en-US" sz="1400" dirty="0"/>
              <a:t>What tools / companies do I use?</a:t>
            </a:r>
          </a:p>
        </p:txBody>
      </p:sp>
      <p:sp>
        <p:nvSpPr>
          <p:cNvPr id="56" name="TextBox 55">
            <a:extLst>
              <a:ext uri="{FF2B5EF4-FFF2-40B4-BE49-F238E27FC236}">
                <a16:creationId xmlns:a16="http://schemas.microsoft.com/office/drawing/2014/main" id="{96AD4CBA-42AE-B6D1-9F68-987549C2E07A}"/>
              </a:ext>
            </a:extLst>
          </p:cNvPr>
          <p:cNvSpPr txBox="1"/>
          <p:nvPr/>
        </p:nvSpPr>
        <p:spPr>
          <a:xfrm>
            <a:off x="2855748" y="1804004"/>
            <a:ext cx="2349525" cy="523220"/>
          </a:xfrm>
          <a:prstGeom prst="rect">
            <a:avLst/>
          </a:prstGeom>
          <a:noFill/>
        </p:spPr>
        <p:txBody>
          <a:bodyPr wrap="square" rtlCol="0">
            <a:spAutoFit/>
          </a:bodyPr>
          <a:lstStyle/>
          <a:p>
            <a:r>
              <a:rPr lang="en-US" sz="1400" dirty="0"/>
              <a:t>Economic feasibility and risk assessment</a:t>
            </a:r>
          </a:p>
        </p:txBody>
      </p:sp>
      <p:sp>
        <p:nvSpPr>
          <p:cNvPr id="57" name="TextBox 56">
            <a:extLst>
              <a:ext uri="{FF2B5EF4-FFF2-40B4-BE49-F238E27FC236}">
                <a16:creationId xmlns:a16="http://schemas.microsoft.com/office/drawing/2014/main" id="{2F6866BC-C715-8751-8EB8-50AE4CE5A65E}"/>
              </a:ext>
            </a:extLst>
          </p:cNvPr>
          <p:cNvSpPr txBox="1"/>
          <p:nvPr/>
        </p:nvSpPr>
        <p:spPr>
          <a:xfrm>
            <a:off x="4636101" y="1360502"/>
            <a:ext cx="2349525" cy="523220"/>
          </a:xfrm>
          <a:prstGeom prst="rect">
            <a:avLst/>
          </a:prstGeom>
          <a:noFill/>
        </p:spPr>
        <p:txBody>
          <a:bodyPr wrap="square" rtlCol="0">
            <a:spAutoFit/>
          </a:bodyPr>
          <a:lstStyle/>
          <a:p>
            <a:r>
              <a:rPr lang="en-US" sz="1400" dirty="0"/>
              <a:t>Federal government regulation/</a:t>
            </a:r>
          </a:p>
        </p:txBody>
      </p:sp>
      <p:cxnSp>
        <p:nvCxnSpPr>
          <p:cNvPr id="58" name="Straight Arrow Connector 57">
            <a:extLst>
              <a:ext uri="{FF2B5EF4-FFF2-40B4-BE49-F238E27FC236}">
                <a16:creationId xmlns:a16="http://schemas.microsoft.com/office/drawing/2014/main" id="{89DA3FDE-CDCD-C459-DF15-A20D9C26CD38}"/>
              </a:ext>
            </a:extLst>
          </p:cNvPr>
          <p:cNvCxnSpPr>
            <a:cxnSpLocks/>
          </p:cNvCxnSpPr>
          <p:nvPr/>
        </p:nvCxnSpPr>
        <p:spPr>
          <a:xfrm>
            <a:off x="3405930" y="3623912"/>
            <a:ext cx="1412883" cy="1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578F85-9D4E-6BD0-BDFD-003B22B0D2ED}"/>
              </a:ext>
            </a:extLst>
          </p:cNvPr>
          <p:cNvSpPr txBox="1"/>
          <p:nvPr/>
        </p:nvSpPr>
        <p:spPr>
          <a:xfrm>
            <a:off x="1843304" y="3294657"/>
            <a:ext cx="2005311" cy="523220"/>
          </a:xfrm>
          <a:prstGeom prst="rect">
            <a:avLst/>
          </a:prstGeom>
          <a:noFill/>
        </p:spPr>
        <p:txBody>
          <a:bodyPr wrap="square" rtlCol="0">
            <a:spAutoFit/>
          </a:bodyPr>
          <a:lstStyle/>
          <a:p>
            <a:r>
              <a:rPr lang="en-US" sz="1400" dirty="0"/>
              <a:t>ESG Report (similar to accounting)</a:t>
            </a:r>
          </a:p>
        </p:txBody>
      </p:sp>
      <p:sp>
        <p:nvSpPr>
          <p:cNvPr id="2" name="TextBox 1">
            <a:extLst>
              <a:ext uri="{FF2B5EF4-FFF2-40B4-BE49-F238E27FC236}">
                <a16:creationId xmlns:a16="http://schemas.microsoft.com/office/drawing/2014/main" id="{4E1B06F4-4A67-FC46-E397-0D97EB47CFF1}"/>
              </a:ext>
            </a:extLst>
          </p:cNvPr>
          <p:cNvSpPr txBox="1"/>
          <p:nvPr/>
        </p:nvSpPr>
        <p:spPr>
          <a:xfrm>
            <a:off x="9764592" y="1175836"/>
            <a:ext cx="883215" cy="369332"/>
          </a:xfrm>
          <a:prstGeom prst="rect">
            <a:avLst/>
          </a:prstGeom>
          <a:noFill/>
        </p:spPr>
        <p:txBody>
          <a:bodyPr wrap="square" rtlCol="0">
            <a:spAutoFit/>
          </a:bodyPr>
          <a:lstStyle/>
          <a:p>
            <a:r>
              <a:rPr lang="en-US" b="1" dirty="0"/>
              <a:t>Data</a:t>
            </a:r>
          </a:p>
        </p:txBody>
      </p:sp>
      <p:sp>
        <p:nvSpPr>
          <p:cNvPr id="4" name="TextBox 3">
            <a:extLst>
              <a:ext uri="{FF2B5EF4-FFF2-40B4-BE49-F238E27FC236}">
                <a16:creationId xmlns:a16="http://schemas.microsoft.com/office/drawing/2014/main" id="{D39FC070-AD17-B111-4857-2EB64329EC13}"/>
              </a:ext>
            </a:extLst>
          </p:cNvPr>
          <p:cNvSpPr txBox="1"/>
          <p:nvPr/>
        </p:nvSpPr>
        <p:spPr>
          <a:xfrm>
            <a:off x="10647807" y="3278526"/>
            <a:ext cx="1417321" cy="369332"/>
          </a:xfrm>
          <a:prstGeom prst="rect">
            <a:avLst/>
          </a:prstGeom>
          <a:noFill/>
        </p:spPr>
        <p:txBody>
          <a:bodyPr wrap="square" rtlCol="0">
            <a:spAutoFit/>
          </a:bodyPr>
          <a:lstStyle/>
          <a:p>
            <a:r>
              <a:rPr lang="en-US" b="1" dirty="0"/>
              <a:t>Processes</a:t>
            </a:r>
          </a:p>
        </p:txBody>
      </p:sp>
      <p:sp>
        <p:nvSpPr>
          <p:cNvPr id="6" name="TextBox 5">
            <a:extLst>
              <a:ext uri="{FF2B5EF4-FFF2-40B4-BE49-F238E27FC236}">
                <a16:creationId xmlns:a16="http://schemas.microsoft.com/office/drawing/2014/main" id="{D1DB1756-971D-6E95-A7CF-4E0B1B7DCB72}"/>
              </a:ext>
            </a:extLst>
          </p:cNvPr>
          <p:cNvSpPr txBox="1"/>
          <p:nvPr/>
        </p:nvSpPr>
        <p:spPr>
          <a:xfrm>
            <a:off x="10297287" y="5182492"/>
            <a:ext cx="1417321" cy="369332"/>
          </a:xfrm>
          <a:prstGeom prst="rect">
            <a:avLst/>
          </a:prstGeom>
          <a:noFill/>
        </p:spPr>
        <p:txBody>
          <a:bodyPr wrap="square" rtlCol="0">
            <a:spAutoFit/>
          </a:bodyPr>
          <a:lstStyle/>
          <a:p>
            <a:r>
              <a:rPr lang="en-US" b="1" dirty="0"/>
              <a:t>Regulation</a:t>
            </a:r>
          </a:p>
        </p:txBody>
      </p:sp>
      <p:sp>
        <p:nvSpPr>
          <p:cNvPr id="10" name="TextBox 9">
            <a:extLst>
              <a:ext uri="{FF2B5EF4-FFF2-40B4-BE49-F238E27FC236}">
                <a16:creationId xmlns:a16="http://schemas.microsoft.com/office/drawing/2014/main" id="{927DE837-7D44-1E20-59B5-55FDD2C17C30}"/>
              </a:ext>
            </a:extLst>
          </p:cNvPr>
          <p:cNvSpPr txBox="1"/>
          <p:nvPr/>
        </p:nvSpPr>
        <p:spPr>
          <a:xfrm>
            <a:off x="9431242" y="5936454"/>
            <a:ext cx="1417321" cy="369332"/>
          </a:xfrm>
          <a:prstGeom prst="rect">
            <a:avLst/>
          </a:prstGeom>
          <a:noFill/>
        </p:spPr>
        <p:txBody>
          <a:bodyPr wrap="square" rtlCol="0">
            <a:spAutoFit/>
          </a:bodyPr>
          <a:lstStyle/>
          <a:p>
            <a:r>
              <a:rPr lang="en-US" b="1" dirty="0"/>
              <a:t>Outreach</a:t>
            </a:r>
          </a:p>
        </p:txBody>
      </p:sp>
      <p:sp>
        <p:nvSpPr>
          <p:cNvPr id="11" name="TextBox 10">
            <a:extLst>
              <a:ext uri="{FF2B5EF4-FFF2-40B4-BE49-F238E27FC236}">
                <a16:creationId xmlns:a16="http://schemas.microsoft.com/office/drawing/2014/main" id="{31B3C0C9-C0AD-D5CE-28C3-1B21A4334EB5}"/>
              </a:ext>
            </a:extLst>
          </p:cNvPr>
          <p:cNvSpPr txBox="1"/>
          <p:nvPr/>
        </p:nvSpPr>
        <p:spPr>
          <a:xfrm>
            <a:off x="1281136" y="5533071"/>
            <a:ext cx="1417321" cy="369332"/>
          </a:xfrm>
          <a:prstGeom prst="rect">
            <a:avLst/>
          </a:prstGeom>
          <a:noFill/>
        </p:spPr>
        <p:txBody>
          <a:bodyPr wrap="square" rtlCol="0">
            <a:spAutoFit/>
          </a:bodyPr>
          <a:lstStyle/>
          <a:p>
            <a:r>
              <a:rPr lang="en-US" b="1" dirty="0"/>
              <a:t>Analysis</a:t>
            </a:r>
          </a:p>
        </p:txBody>
      </p:sp>
      <p:sp>
        <p:nvSpPr>
          <p:cNvPr id="14" name="TextBox 13">
            <a:extLst>
              <a:ext uri="{FF2B5EF4-FFF2-40B4-BE49-F238E27FC236}">
                <a16:creationId xmlns:a16="http://schemas.microsoft.com/office/drawing/2014/main" id="{4C6781A9-49E9-071C-F9B7-EF15A07FC523}"/>
              </a:ext>
            </a:extLst>
          </p:cNvPr>
          <p:cNvSpPr txBox="1"/>
          <p:nvPr/>
        </p:nvSpPr>
        <p:spPr>
          <a:xfrm>
            <a:off x="493041" y="3612266"/>
            <a:ext cx="1417321" cy="369332"/>
          </a:xfrm>
          <a:prstGeom prst="rect">
            <a:avLst/>
          </a:prstGeom>
          <a:noFill/>
        </p:spPr>
        <p:txBody>
          <a:bodyPr wrap="square" rtlCol="0">
            <a:spAutoFit/>
          </a:bodyPr>
          <a:lstStyle/>
          <a:p>
            <a:r>
              <a:rPr lang="en-US" b="1" dirty="0"/>
              <a:t>Reporting</a:t>
            </a:r>
          </a:p>
        </p:txBody>
      </p:sp>
      <p:sp>
        <p:nvSpPr>
          <p:cNvPr id="16" name="TextBox 15">
            <a:extLst>
              <a:ext uri="{FF2B5EF4-FFF2-40B4-BE49-F238E27FC236}">
                <a16:creationId xmlns:a16="http://schemas.microsoft.com/office/drawing/2014/main" id="{F7D792E8-480F-2453-1280-3E122CB69E35}"/>
              </a:ext>
            </a:extLst>
          </p:cNvPr>
          <p:cNvSpPr txBox="1"/>
          <p:nvPr/>
        </p:nvSpPr>
        <p:spPr>
          <a:xfrm>
            <a:off x="2263387" y="1249424"/>
            <a:ext cx="1417321" cy="369332"/>
          </a:xfrm>
          <a:prstGeom prst="rect">
            <a:avLst/>
          </a:prstGeom>
          <a:noFill/>
        </p:spPr>
        <p:txBody>
          <a:bodyPr wrap="square" rtlCol="0">
            <a:spAutoFit/>
          </a:bodyPr>
          <a:lstStyle/>
          <a:p>
            <a:r>
              <a:rPr lang="en-US" b="1" dirty="0"/>
              <a:t>Outsourcing</a:t>
            </a:r>
          </a:p>
        </p:txBody>
      </p:sp>
    </p:spTree>
    <p:extLst>
      <p:ext uri="{BB962C8B-B14F-4D97-AF65-F5344CB8AC3E}">
        <p14:creationId xmlns:p14="http://schemas.microsoft.com/office/powerpoint/2010/main" val="333039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F90F96B-F1E8-CD38-DAA7-E74C6286847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A700888-F958-019C-AEDC-5B4077A6E83C}"/>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565C9669-5D56-C6AF-5A4F-2A16F13E9E59}"/>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12" name="TextBox 11">
            <a:extLst>
              <a:ext uri="{FF2B5EF4-FFF2-40B4-BE49-F238E27FC236}">
                <a16:creationId xmlns:a16="http://schemas.microsoft.com/office/drawing/2014/main" id="{02E0EA57-8344-3B93-AB40-826B8FC04140}"/>
              </a:ext>
            </a:extLst>
          </p:cNvPr>
          <p:cNvSpPr txBox="1"/>
          <p:nvPr/>
        </p:nvSpPr>
        <p:spPr>
          <a:xfrm>
            <a:off x="2723395" y="982176"/>
            <a:ext cx="8971270" cy="3785652"/>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Data collection, research, and analysis is lengthy and cumbersome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because the data and process are difficult-to-find, not standardized, or unclear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Because of this, progress is slow, so assistance from a “wingman”, would drastically speed up the process.</a:t>
            </a:r>
          </a:p>
          <a:p>
            <a:endParaRPr lang="en-US" sz="2400" dirty="0"/>
          </a:p>
        </p:txBody>
      </p:sp>
    </p:spTree>
    <p:extLst>
      <p:ext uri="{BB962C8B-B14F-4D97-AF65-F5344CB8AC3E}">
        <p14:creationId xmlns:p14="http://schemas.microsoft.com/office/powerpoint/2010/main" val="18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7147</TotalTime>
  <Words>1713</Words>
  <Application>Microsoft Office PowerPoint</Application>
  <PresentationFormat>Widescreen</PresentationFormat>
  <Paragraphs>278</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Tenorite</vt:lpstr>
      <vt:lpstr>Monoline</vt:lpstr>
      <vt:lpstr>Pitch deck</vt:lpstr>
      <vt:lpstr>ABOUT US</vt:lpstr>
      <vt:lpstr>Meet C.H.E.W.I.e.</vt:lpstr>
      <vt:lpstr>Problem definition</vt:lpstr>
      <vt:lpstr>PowerPoint Presentation</vt:lpstr>
      <vt:lpstr>The process for clean energy research and implementing sustainability strategies is similar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Mark Chung</dc:creator>
  <cp:lastModifiedBy>Mark Chung</cp:lastModifiedBy>
  <cp:revision>65</cp:revision>
  <dcterms:created xsi:type="dcterms:W3CDTF">2023-07-16T19:43:30Z</dcterms:created>
  <dcterms:modified xsi:type="dcterms:W3CDTF">2023-09-11T03:46:41Z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