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0"/>
  </p:notesMasterIdLst>
  <p:handoutMasterIdLst>
    <p:handoutMasterId r:id="rId41"/>
  </p:handoutMasterIdLst>
  <p:sldIdLst>
    <p:sldId id="256" r:id="rId5"/>
    <p:sldId id="277" r:id="rId6"/>
    <p:sldId id="335" r:id="rId7"/>
    <p:sldId id="327" r:id="rId8"/>
    <p:sldId id="315" r:id="rId9"/>
    <p:sldId id="345" r:id="rId10"/>
    <p:sldId id="346" r:id="rId11"/>
    <p:sldId id="313" r:id="rId12"/>
    <p:sldId id="336" r:id="rId13"/>
    <p:sldId id="329" r:id="rId14"/>
    <p:sldId id="347" r:id="rId15"/>
    <p:sldId id="295" r:id="rId16"/>
    <p:sldId id="262" r:id="rId17"/>
    <p:sldId id="348" r:id="rId18"/>
    <p:sldId id="349" r:id="rId19"/>
    <p:sldId id="258" r:id="rId20"/>
    <p:sldId id="278" r:id="rId21"/>
    <p:sldId id="266" r:id="rId22"/>
    <p:sldId id="292" r:id="rId23"/>
    <p:sldId id="350" r:id="rId24"/>
    <p:sldId id="351" r:id="rId25"/>
    <p:sldId id="352" r:id="rId26"/>
    <p:sldId id="293" r:id="rId27"/>
    <p:sldId id="301" r:id="rId28"/>
    <p:sldId id="280" r:id="rId29"/>
    <p:sldId id="270" r:id="rId30"/>
    <p:sldId id="271" r:id="rId31"/>
    <p:sldId id="287" r:id="rId32"/>
    <p:sldId id="260" r:id="rId33"/>
    <p:sldId id="282" r:id="rId34"/>
    <p:sldId id="283" r:id="rId35"/>
    <p:sldId id="290" r:id="rId36"/>
    <p:sldId id="275" r:id="rId37"/>
    <p:sldId id="276" r:id="rId38"/>
    <p:sldId id="31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6" autoAdjust="0"/>
    <p:restoredTop sz="88686" autoAdjust="0"/>
  </p:normalViewPr>
  <p:slideViewPr>
    <p:cSldViewPr snapToGrid="0">
      <p:cViewPr varScale="1">
        <p:scale>
          <a:sx n="81" d="100"/>
          <a:sy n="81" d="100"/>
        </p:scale>
        <p:origin x="96" y="68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Year 1</c:v>
                </c:pt>
                <c:pt idx="1">
                  <c:v>Year 3</c:v>
                </c:pt>
                <c:pt idx="2">
                  <c:v>Year 5</c:v>
                </c:pt>
                <c:pt idx="3">
                  <c:v>Year 7</c:v>
                </c:pt>
              </c:strCache>
            </c:strRef>
          </c:cat>
          <c:val>
            <c:numRef>
              <c:f>Sheet1!$B$2:$B$5</c:f>
              <c:numCache>
                <c:formatCode>[$$-409]#,##0</c:formatCode>
                <c:ptCount val="4"/>
                <c:pt idx="0">
                  <c:v>240000</c:v>
                </c:pt>
                <c:pt idx="1">
                  <c:v>1440000</c:v>
                </c:pt>
                <c:pt idx="2">
                  <c:v>7680000</c:v>
                </c:pt>
                <c:pt idx="3">
                  <c:v>23040000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2500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20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Financials</a:t>
            </a:r>
          </a:p>
          <a:p>
            <a:r>
              <a:rPr lang="en-US" dirty="0"/>
              <a:t>Deck (send over)</a:t>
            </a:r>
          </a:p>
          <a:p>
            <a:r>
              <a:rPr lang="en-US" dirty="0"/>
              <a:t>- User profile for interviews and profiling</a:t>
            </a:r>
          </a:p>
          <a:p>
            <a:r>
              <a:rPr lang="en-US" dirty="0"/>
              <a:t>- Who is the customer</a:t>
            </a:r>
            <a:br>
              <a:rPr lang="en-US" dirty="0"/>
            </a:br>
            <a:r>
              <a:rPr lang="en-US" dirty="0"/>
              <a:t>- Customer list - </a:t>
            </a:r>
            <a:r>
              <a:rPr lang="en-US" dirty="0" err="1"/>
              <a:t>Hongtai</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374800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type: owner of or senior person in companies (small and medium) looking to grow, get access to capital or sell.</a:t>
            </a:r>
          </a:p>
          <a:p>
            <a:r>
              <a:rPr lang="en-US" dirty="0"/>
              <a:t>Chief sustainability officers. Chief Operation Officer. CFO to </a:t>
            </a:r>
            <a:r>
              <a:rPr lang="en-US"/>
              <a:t>a degree.</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25</a:t>
            </a:fld>
            <a:endParaRPr lang="en-US" dirty="0"/>
          </a:p>
        </p:txBody>
      </p:sp>
    </p:spTree>
    <p:extLst>
      <p:ext uri="{BB962C8B-B14F-4D97-AF65-F5344CB8AC3E}">
        <p14:creationId xmlns:p14="http://schemas.microsoft.com/office/powerpoint/2010/main" val="393658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necessary for deck.</a:t>
            </a:r>
          </a:p>
          <a:p>
            <a:r>
              <a:rPr lang="en-US" dirty="0"/>
              <a:t>Vision is broader, higher level than mission</a:t>
            </a:r>
          </a:p>
          <a:p>
            <a:r>
              <a:rPr lang="en-US" dirty="0"/>
              <a:t>Cover slide, followed by traction slide</a:t>
            </a:r>
          </a:p>
          <a:p>
            <a:r>
              <a:rPr lang="en-US" dirty="0"/>
              <a:t>Need to get people believing in the story…state problem, meet CHEWIE (solution)</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34854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Levels:</a:t>
            </a:r>
          </a:p>
          <a:p>
            <a:pPr marL="285750" indent="-285750">
              <a:buFontTx/>
              <a:buChar char="-"/>
            </a:pPr>
            <a:r>
              <a:rPr lang="en-US" dirty="0"/>
              <a:t>Emissions (compare company to regional calculations</a:t>
            </a:r>
          </a:p>
          <a:p>
            <a:pPr marL="285750" indent="-285750">
              <a:buFontTx/>
              <a:buChar char="-"/>
            </a:pPr>
            <a:r>
              <a:rPr lang="en-US" dirty="0"/>
              <a:t>Water contaminants wastewater</a:t>
            </a:r>
          </a:p>
          <a:p>
            <a:pPr marL="285750" indent="-285750">
              <a:buFontTx/>
              <a:buChar char="-"/>
            </a:pPr>
            <a:r>
              <a:rPr lang="en-US" dirty="0"/>
              <a:t>Federal, state, local</a:t>
            </a:r>
          </a:p>
          <a:p>
            <a:pPr marL="285750" indent="-285750">
              <a:buFontTx/>
              <a:buChar char="-"/>
            </a:pPr>
            <a:r>
              <a:rPr lang="en-US" dirty="0"/>
              <a:t>F.A.I.R principal</a:t>
            </a:r>
          </a:p>
          <a:p>
            <a:pPr marL="285750" indent="-2857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5802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slides max on how it works</a:t>
            </a:r>
          </a:p>
          <a:p>
            <a:r>
              <a:rPr lang="en-US" dirty="0"/>
              <a:t>Business </a:t>
            </a:r>
            <a:r>
              <a:rPr lang="en-US" dirty="0" err="1"/>
              <a:t>fundys</a:t>
            </a:r>
            <a:r>
              <a:rPr lang="en-US" dirty="0"/>
              <a:t> afterwards</a:t>
            </a:r>
          </a:p>
          <a:p>
            <a:r>
              <a:rPr lang="en-US" dirty="0"/>
              <a:t>Prospective customer feedback</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0316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 an initial slide at top of deck. Leave out arrows/diamonds.</a:t>
            </a:r>
          </a:p>
          <a:p>
            <a:r>
              <a:rPr lang="en-US" dirty="0"/>
              <a:t>Boil this down into a simpler slide, solution with CHEWIE</a:t>
            </a:r>
          </a:p>
          <a:p>
            <a:r>
              <a:rPr lang="en-US" dirty="0"/>
              <a:t>Visuals: funnel. Find a better analogy</a:t>
            </a:r>
          </a:p>
          <a:p>
            <a:r>
              <a:rPr lang="en-US" dirty="0"/>
              <a:t>ESG data collection/processing -&gt; data analysis -&gt; data reporting</a:t>
            </a:r>
          </a:p>
          <a:p>
            <a:r>
              <a:rPr lang="en-US" dirty="0"/>
              <a:t>Unsure of MVP – unsure of access to company data because not sure what we’ll be getting. Feel like we need to earn their trust first before gaining internal access.</a:t>
            </a:r>
          </a:p>
          <a:p>
            <a:r>
              <a:rPr lang="en-US" dirty="0"/>
              <a:t>-- Turn this into a concrete example</a:t>
            </a:r>
          </a:p>
          <a:p>
            <a:r>
              <a:rPr lang="en-US" dirty="0"/>
              <a:t>Should one of these be a single selling point? Be more explicit in this example.</a:t>
            </a:r>
          </a:p>
          <a:p>
            <a:r>
              <a:rPr lang="en-US" dirty="0"/>
              <a:t>How does this process get optimized by existing users?</a:t>
            </a:r>
          </a:p>
          <a:p>
            <a:r>
              <a:rPr lang="en-US" dirty="0"/>
              <a:t>Which one is an easier selling point? Break down further into a flow diagram</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983225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One-stop shop for ESG “assessment”, “XXX”?</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12665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Reporting software names</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171149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Reporting software names</a:t>
            </a:r>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31343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11/25</a:t>
            </a:r>
          </a:p>
          <a:p>
            <a:r>
              <a:rPr lang="en-US" dirty="0"/>
              <a:t>- What is the additional “value add” being brought. New ChatGPT can do this with a paid version of it.</a:t>
            </a:r>
          </a:p>
          <a:p>
            <a:r>
              <a:rPr lang="en-US" dirty="0"/>
              <a:t>- What is the ESG score?</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2926276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97296" y="2283620"/>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32780" y="2457450"/>
            <a:ext cx="2190750" cy="19431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3696010"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7107669"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761853" y="4749801"/>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2761853" y="5206376"/>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6158416" y="4749801"/>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6158416" y="5206376"/>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Mark Chung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Typical Process for Use Cases</a:t>
            </a:r>
          </a:p>
        </p:txBody>
      </p:sp>
      <p:sp>
        <p:nvSpPr>
          <p:cNvPr id="10" name="Rectangle: Rounded Corners 9">
            <a:extLst>
              <a:ext uri="{FF2B5EF4-FFF2-40B4-BE49-F238E27FC236}">
                <a16:creationId xmlns:a16="http://schemas.microsoft.com/office/drawing/2014/main" id="{350A1CCB-566C-985D-EBA0-FF59997113A8}"/>
              </a:ext>
            </a:extLst>
          </p:cNvPr>
          <p:cNvSpPr/>
          <p:nvPr/>
        </p:nvSpPr>
        <p:spPr>
          <a:xfrm>
            <a:off x="2484820" y="4059290"/>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 Community engagement</a:t>
            </a:r>
          </a:p>
        </p:txBody>
      </p:sp>
      <p:grpSp>
        <p:nvGrpSpPr>
          <p:cNvPr id="12" name="Group 11">
            <a:extLst>
              <a:ext uri="{FF2B5EF4-FFF2-40B4-BE49-F238E27FC236}">
                <a16:creationId xmlns:a16="http://schemas.microsoft.com/office/drawing/2014/main" id="{8CD1A335-65F2-C931-0C72-61BE8C488A8C}"/>
              </a:ext>
            </a:extLst>
          </p:cNvPr>
          <p:cNvGrpSpPr/>
          <p:nvPr/>
        </p:nvGrpSpPr>
        <p:grpSpPr>
          <a:xfrm>
            <a:off x="5469848" y="1164143"/>
            <a:ext cx="3184721" cy="615553"/>
            <a:chOff x="5469848" y="1164143"/>
            <a:chExt cx="3184721" cy="615553"/>
          </a:xfrm>
        </p:grpSpPr>
        <p:sp>
          <p:nvSpPr>
            <p:cNvPr id="3" name="Rectangle: Rounded Corners 2">
              <a:extLst>
                <a:ext uri="{FF2B5EF4-FFF2-40B4-BE49-F238E27FC236}">
                  <a16:creationId xmlns:a16="http://schemas.microsoft.com/office/drawing/2014/main" id="{C5A09851-B624-3FE3-5835-47583364E863}"/>
                </a:ext>
              </a:extLst>
            </p:cNvPr>
            <p:cNvSpPr/>
            <p:nvPr/>
          </p:nvSpPr>
          <p:spPr>
            <a:xfrm>
              <a:off x="5824283" y="1164143"/>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Researching solutions</a:t>
              </a:r>
            </a:p>
          </p:txBody>
        </p:sp>
        <p:cxnSp>
          <p:nvCxnSpPr>
            <p:cNvPr id="14" name="Straight Arrow Connector 13">
              <a:extLst>
                <a:ext uri="{FF2B5EF4-FFF2-40B4-BE49-F238E27FC236}">
                  <a16:creationId xmlns:a16="http://schemas.microsoft.com/office/drawing/2014/main" id="{BD495752-12A3-D5F0-1A1F-6C1B419C6A1F}"/>
                </a:ext>
              </a:extLst>
            </p:cNvPr>
            <p:cNvCxnSpPr>
              <a:cxnSpLocks/>
              <a:stCxn id="164" idx="1"/>
              <a:endCxn id="3" idx="1"/>
            </p:cNvCxnSpPr>
            <p:nvPr/>
          </p:nvCxnSpPr>
          <p:spPr>
            <a:xfrm flipV="1">
              <a:off x="5469848" y="1471920"/>
              <a:ext cx="354435" cy="63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FB598DD-3D55-D11E-9329-4C5DE83B0DD3}"/>
              </a:ext>
            </a:extLst>
          </p:cNvPr>
          <p:cNvGrpSpPr/>
          <p:nvPr/>
        </p:nvGrpSpPr>
        <p:grpSpPr>
          <a:xfrm>
            <a:off x="8654569" y="1170531"/>
            <a:ext cx="2936110" cy="615553"/>
            <a:chOff x="8654569" y="1170531"/>
            <a:chExt cx="2936110" cy="615553"/>
          </a:xfrm>
        </p:grpSpPr>
        <p:sp>
          <p:nvSpPr>
            <p:cNvPr id="4" name="Rectangle: Rounded Corners 3">
              <a:extLst>
                <a:ext uri="{FF2B5EF4-FFF2-40B4-BE49-F238E27FC236}">
                  <a16:creationId xmlns:a16="http://schemas.microsoft.com/office/drawing/2014/main" id="{2FB726B1-19D7-DC01-37EF-B29DBB9C118B}"/>
                </a:ext>
              </a:extLst>
            </p:cNvPr>
            <p:cNvSpPr/>
            <p:nvPr/>
          </p:nvSpPr>
          <p:spPr>
            <a:xfrm>
              <a:off x="9164314" y="1170531"/>
              <a:ext cx="2426365"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 Feasibility, cost, and risk, assessments</a:t>
              </a:r>
            </a:p>
          </p:txBody>
        </p:sp>
        <p:cxnSp>
          <p:nvCxnSpPr>
            <p:cNvPr id="20" name="Straight Arrow Connector 19">
              <a:extLst>
                <a:ext uri="{FF2B5EF4-FFF2-40B4-BE49-F238E27FC236}">
                  <a16:creationId xmlns:a16="http://schemas.microsoft.com/office/drawing/2014/main" id="{D93C62EC-347E-97D1-9ED6-A20810665109}"/>
                </a:ext>
              </a:extLst>
            </p:cNvPr>
            <p:cNvCxnSpPr>
              <a:cxnSpLocks/>
              <a:stCxn id="3" idx="3"/>
              <a:endCxn id="4" idx="1"/>
            </p:cNvCxnSpPr>
            <p:nvPr/>
          </p:nvCxnSpPr>
          <p:spPr>
            <a:xfrm>
              <a:off x="8654569" y="1471920"/>
              <a:ext cx="509745" cy="63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982C6D76-151B-8F59-6310-D278EC8ABD6F}"/>
              </a:ext>
            </a:extLst>
          </p:cNvPr>
          <p:cNvGrpSpPr/>
          <p:nvPr/>
        </p:nvGrpSpPr>
        <p:grpSpPr>
          <a:xfrm>
            <a:off x="2497311" y="2478346"/>
            <a:ext cx="6653944" cy="639986"/>
            <a:chOff x="2497311" y="2478346"/>
            <a:chExt cx="6653944" cy="639986"/>
          </a:xfrm>
        </p:grpSpPr>
        <p:sp>
          <p:nvSpPr>
            <p:cNvPr id="5" name="Rectangle: Rounded Corners 4">
              <a:extLst>
                <a:ext uri="{FF2B5EF4-FFF2-40B4-BE49-F238E27FC236}">
                  <a16:creationId xmlns:a16="http://schemas.microsoft.com/office/drawing/2014/main" id="{3F43BCD9-ECB0-7E5E-93C2-CD8ABECA930F}"/>
                </a:ext>
              </a:extLst>
            </p:cNvPr>
            <p:cNvSpPr/>
            <p:nvPr/>
          </p:nvSpPr>
          <p:spPr>
            <a:xfrm>
              <a:off x="2497311" y="2478346"/>
              <a:ext cx="2830286" cy="63998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Internal stakeholder initial approval</a:t>
              </a:r>
            </a:p>
          </p:txBody>
        </p:sp>
        <p:cxnSp>
          <p:nvCxnSpPr>
            <p:cNvPr id="26" name="Straight Arrow Connector 25">
              <a:extLst>
                <a:ext uri="{FF2B5EF4-FFF2-40B4-BE49-F238E27FC236}">
                  <a16:creationId xmlns:a16="http://schemas.microsoft.com/office/drawing/2014/main" id="{A9420B13-0FC0-1C62-7460-22E0005E0ECC}"/>
                </a:ext>
              </a:extLst>
            </p:cNvPr>
            <p:cNvCxnSpPr>
              <a:cxnSpLocks/>
              <a:stCxn id="6" idx="1"/>
              <a:endCxn id="5" idx="3"/>
            </p:cNvCxnSpPr>
            <p:nvPr/>
          </p:nvCxnSpPr>
          <p:spPr>
            <a:xfrm flipH="1">
              <a:off x="5327597" y="2775466"/>
              <a:ext cx="3823658" cy="22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B8AF68B6-D420-E881-0EB5-9B47A6A576E0}"/>
              </a:ext>
            </a:extLst>
          </p:cNvPr>
          <p:cNvGrpSpPr/>
          <p:nvPr/>
        </p:nvGrpSpPr>
        <p:grpSpPr>
          <a:xfrm>
            <a:off x="3486925" y="3688708"/>
            <a:ext cx="459188" cy="370582"/>
            <a:chOff x="3486925" y="3688708"/>
            <a:chExt cx="459188" cy="370582"/>
          </a:xfrm>
        </p:grpSpPr>
        <p:cxnSp>
          <p:nvCxnSpPr>
            <p:cNvPr id="38" name="Straight Arrow Connector 37">
              <a:extLst>
                <a:ext uri="{FF2B5EF4-FFF2-40B4-BE49-F238E27FC236}">
                  <a16:creationId xmlns:a16="http://schemas.microsoft.com/office/drawing/2014/main" id="{1172D556-87DA-F99B-5119-AE1B9256D513}"/>
                </a:ext>
              </a:extLst>
            </p:cNvPr>
            <p:cNvCxnSpPr>
              <a:cxnSpLocks/>
              <a:stCxn id="77" idx="2"/>
              <a:endCxn id="10" idx="0"/>
            </p:cNvCxnSpPr>
            <p:nvPr/>
          </p:nvCxnSpPr>
          <p:spPr>
            <a:xfrm flipH="1">
              <a:off x="3899963" y="3688708"/>
              <a:ext cx="12491" cy="370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286081D-6C10-9235-69C7-0C778816CF14}"/>
                </a:ext>
              </a:extLst>
            </p:cNvPr>
            <p:cNvSpPr txBox="1"/>
            <p:nvPr/>
          </p:nvSpPr>
          <p:spPr>
            <a:xfrm>
              <a:off x="3486925" y="3729793"/>
              <a:ext cx="459188" cy="276999"/>
            </a:xfrm>
            <a:prstGeom prst="rect">
              <a:avLst/>
            </a:prstGeom>
            <a:noFill/>
          </p:spPr>
          <p:txBody>
            <a:bodyPr wrap="square" rtlCol="0">
              <a:spAutoFit/>
            </a:bodyPr>
            <a:lstStyle/>
            <a:p>
              <a:r>
                <a:rPr lang="en-US" sz="1200" dirty="0"/>
                <a:t>Yes</a:t>
              </a:r>
            </a:p>
          </p:txBody>
        </p:sp>
      </p:grpSp>
      <p:grpSp>
        <p:nvGrpSpPr>
          <p:cNvPr id="18" name="Group 17">
            <a:extLst>
              <a:ext uri="{FF2B5EF4-FFF2-40B4-BE49-F238E27FC236}">
                <a16:creationId xmlns:a16="http://schemas.microsoft.com/office/drawing/2014/main" id="{FF13825E-C842-78AE-76D9-DC77376D8C94}"/>
              </a:ext>
            </a:extLst>
          </p:cNvPr>
          <p:cNvGrpSpPr/>
          <p:nvPr/>
        </p:nvGrpSpPr>
        <p:grpSpPr>
          <a:xfrm>
            <a:off x="4105034" y="1478308"/>
            <a:ext cx="7485645" cy="2112985"/>
            <a:chOff x="4105034" y="1478308"/>
            <a:chExt cx="7485645" cy="2112985"/>
          </a:xfrm>
        </p:grpSpPr>
        <p:cxnSp>
          <p:nvCxnSpPr>
            <p:cNvPr id="49" name="Connector: Elbow 48">
              <a:extLst>
                <a:ext uri="{FF2B5EF4-FFF2-40B4-BE49-F238E27FC236}">
                  <a16:creationId xmlns:a16="http://schemas.microsoft.com/office/drawing/2014/main" id="{F6BF0C3A-50B7-28EA-A79A-0C8C84EB3D30}"/>
                </a:ext>
              </a:extLst>
            </p:cNvPr>
            <p:cNvCxnSpPr>
              <a:cxnSpLocks/>
              <a:endCxn id="4" idx="3"/>
            </p:cNvCxnSpPr>
            <p:nvPr/>
          </p:nvCxnSpPr>
          <p:spPr>
            <a:xfrm flipV="1">
              <a:off x="4105034" y="1478308"/>
              <a:ext cx="7485645" cy="2082672"/>
            </a:xfrm>
            <a:prstGeom prst="bentConnector3">
              <a:avLst>
                <a:gd name="adj1" fmla="val 103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CBE60B0-A848-03B6-A0E0-D062B134035A}"/>
                </a:ext>
              </a:extLst>
            </p:cNvPr>
            <p:cNvSpPr txBox="1"/>
            <p:nvPr/>
          </p:nvSpPr>
          <p:spPr>
            <a:xfrm>
              <a:off x="4105034" y="3314294"/>
              <a:ext cx="1006608" cy="276999"/>
            </a:xfrm>
            <a:prstGeom prst="rect">
              <a:avLst/>
            </a:prstGeom>
            <a:noFill/>
          </p:spPr>
          <p:txBody>
            <a:bodyPr wrap="square" rtlCol="0">
              <a:spAutoFit/>
            </a:bodyPr>
            <a:lstStyle/>
            <a:p>
              <a:r>
                <a:rPr lang="en-US" sz="1200" dirty="0"/>
                <a:t>No</a:t>
              </a:r>
            </a:p>
          </p:txBody>
        </p:sp>
      </p:grpSp>
      <p:grpSp>
        <p:nvGrpSpPr>
          <p:cNvPr id="22" name="Group 21">
            <a:extLst>
              <a:ext uri="{FF2B5EF4-FFF2-40B4-BE49-F238E27FC236}">
                <a16:creationId xmlns:a16="http://schemas.microsoft.com/office/drawing/2014/main" id="{74AB60A6-EF78-3A34-F14E-918A26EB0EA7}"/>
              </a:ext>
            </a:extLst>
          </p:cNvPr>
          <p:cNvGrpSpPr/>
          <p:nvPr/>
        </p:nvGrpSpPr>
        <p:grpSpPr>
          <a:xfrm>
            <a:off x="6157119" y="1478308"/>
            <a:ext cx="5433560" cy="2948585"/>
            <a:chOff x="6157119" y="1478308"/>
            <a:chExt cx="5433560" cy="2948585"/>
          </a:xfrm>
        </p:grpSpPr>
        <p:sp>
          <p:nvSpPr>
            <p:cNvPr id="46" name="TextBox 45">
              <a:extLst>
                <a:ext uri="{FF2B5EF4-FFF2-40B4-BE49-F238E27FC236}">
                  <a16:creationId xmlns:a16="http://schemas.microsoft.com/office/drawing/2014/main" id="{A709BCDE-9D49-BEFF-75C5-5517EFD66800}"/>
                </a:ext>
              </a:extLst>
            </p:cNvPr>
            <p:cNvSpPr txBox="1"/>
            <p:nvPr/>
          </p:nvSpPr>
          <p:spPr>
            <a:xfrm>
              <a:off x="6157119" y="4149894"/>
              <a:ext cx="1006608" cy="276999"/>
            </a:xfrm>
            <a:prstGeom prst="rect">
              <a:avLst/>
            </a:prstGeom>
            <a:noFill/>
          </p:spPr>
          <p:txBody>
            <a:bodyPr wrap="square" rtlCol="0">
              <a:spAutoFit/>
            </a:bodyPr>
            <a:lstStyle/>
            <a:p>
              <a:r>
                <a:rPr lang="en-US" sz="1200" dirty="0"/>
                <a:t>No</a:t>
              </a:r>
            </a:p>
          </p:txBody>
        </p:sp>
        <p:cxnSp>
          <p:nvCxnSpPr>
            <p:cNvPr id="59" name="Connector: Elbow 58">
              <a:extLst>
                <a:ext uri="{FF2B5EF4-FFF2-40B4-BE49-F238E27FC236}">
                  <a16:creationId xmlns:a16="http://schemas.microsoft.com/office/drawing/2014/main" id="{3F90439D-9B08-F814-5A75-803A2D89ED58}"/>
                </a:ext>
              </a:extLst>
            </p:cNvPr>
            <p:cNvCxnSpPr>
              <a:cxnSpLocks/>
              <a:stCxn id="92" idx="3"/>
              <a:endCxn id="4" idx="3"/>
            </p:cNvCxnSpPr>
            <p:nvPr/>
          </p:nvCxnSpPr>
          <p:spPr>
            <a:xfrm flipV="1">
              <a:off x="6189945" y="1478308"/>
              <a:ext cx="5400734" cy="2888759"/>
            </a:xfrm>
            <a:prstGeom prst="bentConnector3">
              <a:avLst>
                <a:gd name="adj1" fmla="val 1042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51DE03A-DE10-EFDA-53A3-0DAB94C842FC}"/>
              </a:ext>
            </a:extLst>
          </p:cNvPr>
          <p:cNvGrpSpPr/>
          <p:nvPr/>
        </p:nvGrpSpPr>
        <p:grpSpPr>
          <a:xfrm>
            <a:off x="5088940" y="4412356"/>
            <a:ext cx="1810140" cy="987890"/>
            <a:chOff x="5088940" y="4412356"/>
            <a:chExt cx="1810140" cy="987890"/>
          </a:xfrm>
        </p:grpSpPr>
        <p:sp>
          <p:nvSpPr>
            <p:cNvPr id="58" name="TextBox 57">
              <a:extLst>
                <a:ext uri="{FF2B5EF4-FFF2-40B4-BE49-F238E27FC236}">
                  <a16:creationId xmlns:a16="http://schemas.microsoft.com/office/drawing/2014/main" id="{E9FB27B7-AB88-2F9C-AE93-A3B5B3CB73C9}"/>
                </a:ext>
              </a:extLst>
            </p:cNvPr>
            <p:cNvSpPr txBox="1"/>
            <p:nvPr/>
          </p:nvSpPr>
          <p:spPr>
            <a:xfrm>
              <a:off x="5620870" y="4412356"/>
              <a:ext cx="503304" cy="276999"/>
            </a:xfrm>
            <a:prstGeom prst="rect">
              <a:avLst/>
            </a:prstGeom>
            <a:noFill/>
          </p:spPr>
          <p:txBody>
            <a:bodyPr wrap="square" rtlCol="0">
              <a:spAutoFit/>
            </a:bodyPr>
            <a:lstStyle/>
            <a:p>
              <a:r>
                <a:rPr lang="en-US" sz="1200" dirty="0"/>
                <a:t>Yes</a:t>
              </a:r>
            </a:p>
          </p:txBody>
        </p:sp>
        <p:cxnSp>
          <p:nvCxnSpPr>
            <p:cNvPr id="62" name="Straight Arrow Connector 61">
              <a:extLst>
                <a:ext uri="{FF2B5EF4-FFF2-40B4-BE49-F238E27FC236}">
                  <a16:creationId xmlns:a16="http://schemas.microsoft.com/office/drawing/2014/main" id="{EC028ADB-4BF5-9E35-FA0C-BE876F0633ED}"/>
                </a:ext>
              </a:extLst>
            </p:cNvPr>
            <p:cNvCxnSpPr>
              <a:cxnSpLocks/>
              <a:stCxn id="92" idx="2"/>
              <a:endCxn id="66" idx="0"/>
            </p:cNvCxnSpPr>
            <p:nvPr/>
          </p:nvCxnSpPr>
          <p:spPr>
            <a:xfrm>
              <a:off x="5994010" y="4485024"/>
              <a:ext cx="0" cy="376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B58B8C7-6F0F-3441-2A34-17DDBB42B4ED}"/>
                </a:ext>
              </a:extLst>
            </p:cNvPr>
            <p:cNvSpPr/>
            <p:nvPr/>
          </p:nvSpPr>
          <p:spPr>
            <a:xfrm>
              <a:off x="5088940" y="4861870"/>
              <a:ext cx="1810140" cy="53837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 Implement Strategy</a:t>
              </a:r>
            </a:p>
          </p:txBody>
        </p:sp>
      </p:grpSp>
      <p:grpSp>
        <p:nvGrpSpPr>
          <p:cNvPr id="17" name="Group 16">
            <a:extLst>
              <a:ext uri="{FF2B5EF4-FFF2-40B4-BE49-F238E27FC236}">
                <a16:creationId xmlns:a16="http://schemas.microsoft.com/office/drawing/2014/main" id="{7475F9C6-FC35-99BC-E560-9958CEEB8D8B}"/>
              </a:ext>
            </a:extLst>
          </p:cNvPr>
          <p:cNvGrpSpPr/>
          <p:nvPr/>
        </p:nvGrpSpPr>
        <p:grpSpPr>
          <a:xfrm>
            <a:off x="2861382" y="3118332"/>
            <a:ext cx="1247007" cy="570376"/>
            <a:chOff x="2861382" y="3118332"/>
            <a:chExt cx="1247007" cy="570376"/>
          </a:xfrm>
        </p:grpSpPr>
        <p:cxnSp>
          <p:nvCxnSpPr>
            <p:cNvPr id="31" name="Straight Arrow Connector 30">
              <a:extLst>
                <a:ext uri="{FF2B5EF4-FFF2-40B4-BE49-F238E27FC236}">
                  <a16:creationId xmlns:a16="http://schemas.microsoft.com/office/drawing/2014/main" id="{833183DD-FE9A-F9F4-FA1F-90CC878406DB}"/>
                </a:ext>
              </a:extLst>
            </p:cNvPr>
            <p:cNvCxnSpPr>
              <a:cxnSpLocks/>
              <a:stCxn id="5" idx="2"/>
              <a:endCxn id="77" idx="0"/>
            </p:cNvCxnSpPr>
            <p:nvPr/>
          </p:nvCxnSpPr>
          <p:spPr>
            <a:xfrm>
              <a:off x="3912454" y="3118332"/>
              <a:ext cx="0" cy="334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478DDC1-2C5E-E37F-5DDC-80280608DB55}"/>
                </a:ext>
              </a:extLst>
            </p:cNvPr>
            <p:cNvSpPr txBox="1"/>
            <p:nvPr/>
          </p:nvSpPr>
          <p:spPr>
            <a:xfrm>
              <a:off x="2861382" y="3382089"/>
              <a:ext cx="1006608" cy="276999"/>
            </a:xfrm>
            <a:prstGeom prst="rect">
              <a:avLst/>
            </a:prstGeom>
            <a:noFill/>
          </p:spPr>
          <p:txBody>
            <a:bodyPr wrap="square" rtlCol="0">
              <a:spAutoFit/>
            </a:bodyPr>
            <a:lstStyle/>
            <a:p>
              <a:r>
                <a:rPr lang="en-US" sz="1200" dirty="0"/>
                <a:t>Approve?</a:t>
              </a:r>
            </a:p>
          </p:txBody>
        </p:sp>
        <p:sp>
          <p:nvSpPr>
            <p:cNvPr id="77" name="Flowchart: Decision 76">
              <a:extLst>
                <a:ext uri="{FF2B5EF4-FFF2-40B4-BE49-F238E27FC236}">
                  <a16:creationId xmlns:a16="http://schemas.microsoft.com/office/drawing/2014/main" id="{831B811F-BDF7-7DEF-4978-2DBF8601E84C}"/>
                </a:ext>
              </a:extLst>
            </p:cNvPr>
            <p:cNvSpPr/>
            <p:nvPr/>
          </p:nvSpPr>
          <p:spPr>
            <a:xfrm>
              <a:off x="3716519" y="3452794"/>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EB4D5B3-F093-FF0C-744C-D3404C026642}"/>
              </a:ext>
            </a:extLst>
          </p:cNvPr>
          <p:cNvGrpSpPr/>
          <p:nvPr/>
        </p:nvGrpSpPr>
        <p:grpSpPr>
          <a:xfrm>
            <a:off x="5315106" y="3927714"/>
            <a:ext cx="1350061" cy="557310"/>
            <a:chOff x="5315106" y="3927714"/>
            <a:chExt cx="1350061" cy="557310"/>
          </a:xfrm>
        </p:grpSpPr>
        <p:cxnSp>
          <p:nvCxnSpPr>
            <p:cNvPr id="36" name="Straight Arrow Connector 35">
              <a:extLst>
                <a:ext uri="{FF2B5EF4-FFF2-40B4-BE49-F238E27FC236}">
                  <a16:creationId xmlns:a16="http://schemas.microsoft.com/office/drawing/2014/main" id="{FF0BAF7F-3BD8-E9E6-AEDE-48A02B02BF3E}"/>
                </a:ext>
              </a:extLst>
            </p:cNvPr>
            <p:cNvCxnSpPr>
              <a:cxnSpLocks/>
              <a:stCxn id="10" idx="3"/>
              <a:endCxn id="92" idx="1"/>
            </p:cNvCxnSpPr>
            <p:nvPr/>
          </p:nvCxnSpPr>
          <p:spPr>
            <a:xfrm>
              <a:off x="5315106" y="4367067"/>
              <a:ext cx="4829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795B271-536E-BDE9-7CB4-0140C079D3CA}"/>
                </a:ext>
              </a:extLst>
            </p:cNvPr>
            <p:cNvSpPr txBox="1"/>
            <p:nvPr/>
          </p:nvSpPr>
          <p:spPr>
            <a:xfrm>
              <a:off x="5658559" y="3927714"/>
              <a:ext cx="1006608" cy="276999"/>
            </a:xfrm>
            <a:prstGeom prst="rect">
              <a:avLst/>
            </a:prstGeom>
            <a:noFill/>
          </p:spPr>
          <p:txBody>
            <a:bodyPr wrap="square" rtlCol="0">
              <a:spAutoFit/>
            </a:bodyPr>
            <a:lstStyle/>
            <a:p>
              <a:r>
                <a:rPr lang="en-US" sz="1200" dirty="0"/>
                <a:t>Approve?</a:t>
              </a:r>
            </a:p>
          </p:txBody>
        </p:sp>
        <p:sp>
          <p:nvSpPr>
            <p:cNvPr id="92" name="Flowchart: Decision 91">
              <a:extLst>
                <a:ext uri="{FF2B5EF4-FFF2-40B4-BE49-F238E27FC236}">
                  <a16:creationId xmlns:a16="http://schemas.microsoft.com/office/drawing/2014/main" id="{E264B567-0167-8C05-35DC-6401667A86AF}"/>
                </a:ext>
              </a:extLst>
            </p:cNvPr>
            <p:cNvSpPr/>
            <p:nvPr/>
          </p:nvSpPr>
          <p:spPr>
            <a:xfrm>
              <a:off x="5798075" y="4249110"/>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2D1A2073-D4CF-1541-0807-079D35499885}"/>
              </a:ext>
            </a:extLst>
          </p:cNvPr>
          <p:cNvGrpSpPr/>
          <p:nvPr/>
        </p:nvGrpSpPr>
        <p:grpSpPr>
          <a:xfrm>
            <a:off x="6899080" y="4861870"/>
            <a:ext cx="2159390" cy="538376"/>
            <a:chOff x="6899080" y="4861870"/>
            <a:chExt cx="2159390" cy="538376"/>
          </a:xfrm>
        </p:grpSpPr>
        <p:sp>
          <p:nvSpPr>
            <p:cNvPr id="75" name="Rectangle: Rounded Corners 74">
              <a:extLst>
                <a:ext uri="{FF2B5EF4-FFF2-40B4-BE49-F238E27FC236}">
                  <a16:creationId xmlns:a16="http://schemas.microsoft.com/office/drawing/2014/main" id="{2882404F-5E91-D137-830D-E29DD47FB6EA}"/>
                </a:ext>
              </a:extLst>
            </p:cNvPr>
            <p:cNvSpPr/>
            <p:nvPr/>
          </p:nvSpPr>
          <p:spPr>
            <a:xfrm>
              <a:off x="7248330"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Collect data</a:t>
              </a:r>
            </a:p>
          </p:txBody>
        </p:sp>
        <p:cxnSp>
          <p:nvCxnSpPr>
            <p:cNvPr id="100" name="Straight Arrow Connector 99">
              <a:extLst>
                <a:ext uri="{FF2B5EF4-FFF2-40B4-BE49-F238E27FC236}">
                  <a16:creationId xmlns:a16="http://schemas.microsoft.com/office/drawing/2014/main" id="{87A60445-46ED-212F-05E8-851556864F36}"/>
                </a:ext>
              </a:extLst>
            </p:cNvPr>
            <p:cNvCxnSpPr>
              <a:stCxn id="66" idx="3"/>
              <a:endCxn id="75" idx="1"/>
            </p:cNvCxnSpPr>
            <p:nvPr/>
          </p:nvCxnSpPr>
          <p:spPr>
            <a:xfrm>
              <a:off x="6899080" y="5131058"/>
              <a:ext cx="34925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9EBC610-C516-35D9-835A-4F73F64A01B3}"/>
              </a:ext>
            </a:extLst>
          </p:cNvPr>
          <p:cNvGrpSpPr/>
          <p:nvPr/>
        </p:nvGrpSpPr>
        <p:grpSpPr>
          <a:xfrm>
            <a:off x="9058470" y="4861870"/>
            <a:ext cx="2241188" cy="538376"/>
            <a:chOff x="9058470" y="4861870"/>
            <a:chExt cx="2241188" cy="538376"/>
          </a:xfrm>
        </p:grpSpPr>
        <p:sp>
          <p:nvSpPr>
            <p:cNvPr id="76" name="Rectangle: Rounded Corners 75">
              <a:extLst>
                <a:ext uri="{FF2B5EF4-FFF2-40B4-BE49-F238E27FC236}">
                  <a16:creationId xmlns:a16="http://schemas.microsoft.com/office/drawing/2014/main" id="{21E8B553-ED39-CFAE-CB6E-DFA44FE5A0DA}"/>
                </a:ext>
              </a:extLst>
            </p:cNvPr>
            <p:cNvSpPr/>
            <p:nvPr/>
          </p:nvSpPr>
          <p:spPr>
            <a:xfrm>
              <a:off x="9489518"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 ESG reports</a:t>
              </a:r>
            </a:p>
          </p:txBody>
        </p:sp>
        <p:cxnSp>
          <p:nvCxnSpPr>
            <p:cNvPr id="101" name="Straight Arrow Connector 100">
              <a:extLst>
                <a:ext uri="{FF2B5EF4-FFF2-40B4-BE49-F238E27FC236}">
                  <a16:creationId xmlns:a16="http://schemas.microsoft.com/office/drawing/2014/main" id="{01FCB7FA-7407-1C69-4955-16864E3E5B54}"/>
                </a:ext>
              </a:extLst>
            </p:cNvPr>
            <p:cNvCxnSpPr>
              <a:cxnSpLocks/>
              <a:stCxn id="75" idx="3"/>
              <a:endCxn id="76" idx="1"/>
            </p:cNvCxnSpPr>
            <p:nvPr/>
          </p:nvCxnSpPr>
          <p:spPr>
            <a:xfrm>
              <a:off x="9058470" y="5131058"/>
              <a:ext cx="43104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2584F1C-54C9-E881-0722-57607D999DE7}"/>
              </a:ext>
            </a:extLst>
          </p:cNvPr>
          <p:cNvGrpSpPr/>
          <p:nvPr/>
        </p:nvGrpSpPr>
        <p:grpSpPr>
          <a:xfrm>
            <a:off x="2062355" y="1494457"/>
            <a:ext cx="8332233" cy="4128301"/>
            <a:chOff x="2062355" y="1494457"/>
            <a:chExt cx="8332233" cy="4128301"/>
          </a:xfrm>
        </p:grpSpPr>
        <p:cxnSp>
          <p:nvCxnSpPr>
            <p:cNvPr id="122" name="Connector: Elbow 121">
              <a:extLst>
                <a:ext uri="{FF2B5EF4-FFF2-40B4-BE49-F238E27FC236}">
                  <a16:creationId xmlns:a16="http://schemas.microsoft.com/office/drawing/2014/main" id="{7A67D1BE-C3FF-5F42-F261-1972B2F0A82E}"/>
                </a:ext>
              </a:extLst>
            </p:cNvPr>
            <p:cNvCxnSpPr>
              <a:cxnSpLocks/>
              <a:stCxn id="76" idx="2"/>
              <a:endCxn id="171" idx="1"/>
            </p:cNvCxnSpPr>
            <p:nvPr/>
          </p:nvCxnSpPr>
          <p:spPr>
            <a:xfrm rot="5400000" flipH="1">
              <a:off x="4519677" y="-474664"/>
              <a:ext cx="3905789" cy="7844032"/>
            </a:xfrm>
            <a:prstGeom prst="bentConnector4">
              <a:avLst>
                <a:gd name="adj1" fmla="val -5853"/>
                <a:gd name="adj2" fmla="val 1029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3D2D6F9-8965-98B3-884A-D33C0323B028}"/>
                </a:ext>
              </a:extLst>
            </p:cNvPr>
            <p:cNvSpPr txBox="1"/>
            <p:nvPr/>
          </p:nvSpPr>
          <p:spPr>
            <a:xfrm rot="16200000">
              <a:off x="1536641" y="4850822"/>
              <a:ext cx="1297650" cy="246221"/>
            </a:xfrm>
            <a:prstGeom prst="rect">
              <a:avLst/>
            </a:prstGeom>
            <a:noFill/>
          </p:spPr>
          <p:txBody>
            <a:bodyPr wrap="square" rtlCol="0">
              <a:spAutoFit/>
            </a:bodyPr>
            <a:lstStyle/>
            <a:p>
              <a:r>
                <a:rPr lang="en-US" sz="1000" dirty="0"/>
                <a:t>Refine strategy</a:t>
              </a:r>
            </a:p>
          </p:txBody>
        </p:sp>
      </p:grpSp>
      <p:sp>
        <p:nvSpPr>
          <p:cNvPr id="124" name="Rectangle: Rounded Corners 123">
            <a:extLst>
              <a:ext uri="{FF2B5EF4-FFF2-40B4-BE49-F238E27FC236}">
                <a16:creationId xmlns:a16="http://schemas.microsoft.com/office/drawing/2014/main" id="{2DB4D15F-A5C6-3E47-ADE8-43DCA0457314}"/>
              </a:ext>
            </a:extLst>
          </p:cNvPr>
          <p:cNvSpPr/>
          <p:nvPr/>
        </p:nvSpPr>
        <p:spPr>
          <a:xfrm>
            <a:off x="88491" y="5991225"/>
            <a:ext cx="1360688" cy="37829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scope activity</a:t>
            </a:r>
          </a:p>
        </p:txBody>
      </p:sp>
      <p:sp>
        <p:nvSpPr>
          <p:cNvPr id="125" name="Rectangle: Rounded Corners 124">
            <a:extLst>
              <a:ext uri="{FF2B5EF4-FFF2-40B4-BE49-F238E27FC236}">
                <a16:creationId xmlns:a16="http://schemas.microsoft.com/office/drawing/2014/main" id="{ACBAFB9A-8C12-78C3-1DD7-1F05BD2128A0}"/>
              </a:ext>
            </a:extLst>
          </p:cNvPr>
          <p:cNvSpPr/>
          <p:nvPr/>
        </p:nvSpPr>
        <p:spPr>
          <a:xfrm>
            <a:off x="1518697" y="5991224"/>
            <a:ext cx="1360688" cy="349981"/>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 of scope</a:t>
            </a:r>
          </a:p>
        </p:txBody>
      </p:sp>
      <p:sp>
        <p:nvSpPr>
          <p:cNvPr id="126" name="Rectangle: Rounded Corners 125">
            <a:extLst>
              <a:ext uri="{FF2B5EF4-FFF2-40B4-BE49-F238E27FC236}">
                <a16:creationId xmlns:a16="http://schemas.microsoft.com/office/drawing/2014/main" id="{4D02AC90-7F49-B0B0-4DD8-01C09B4FD0C7}"/>
              </a:ext>
            </a:extLst>
          </p:cNvPr>
          <p:cNvSpPr/>
          <p:nvPr/>
        </p:nvSpPr>
        <p:spPr>
          <a:xfrm>
            <a:off x="2985622" y="6001142"/>
            <a:ext cx="1119412" cy="378293"/>
          </a:xfrm>
          <a:prstGeom prst="roundRect">
            <a:avLst/>
          </a:prstGeom>
          <a:ln w="571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MVP</a:t>
            </a:r>
          </a:p>
        </p:txBody>
      </p:sp>
      <p:sp>
        <p:nvSpPr>
          <p:cNvPr id="127" name="TextBox 126">
            <a:extLst>
              <a:ext uri="{FF2B5EF4-FFF2-40B4-BE49-F238E27FC236}">
                <a16:creationId xmlns:a16="http://schemas.microsoft.com/office/drawing/2014/main" id="{DA6ED53A-68D3-D289-C0CE-9D3BC0704590}"/>
              </a:ext>
            </a:extLst>
          </p:cNvPr>
          <p:cNvSpPr txBox="1"/>
          <p:nvPr/>
        </p:nvSpPr>
        <p:spPr>
          <a:xfrm>
            <a:off x="2539899" y="2050550"/>
            <a:ext cx="3112540" cy="246221"/>
          </a:xfrm>
          <a:prstGeom prst="rect">
            <a:avLst/>
          </a:prstGeom>
          <a:noFill/>
        </p:spPr>
        <p:txBody>
          <a:bodyPr wrap="square" rtlCol="0">
            <a:spAutoFit/>
          </a:bodyPr>
          <a:lstStyle/>
          <a:p>
            <a:r>
              <a:rPr lang="en-US" sz="1000" i="1" dirty="0"/>
              <a:t>Automatically collect and process relevant data</a:t>
            </a:r>
          </a:p>
        </p:txBody>
      </p:sp>
      <p:sp>
        <p:nvSpPr>
          <p:cNvPr id="128" name="TextBox 127">
            <a:extLst>
              <a:ext uri="{FF2B5EF4-FFF2-40B4-BE49-F238E27FC236}">
                <a16:creationId xmlns:a16="http://schemas.microsoft.com/office/drawing/2014/main" id="{41F0409D-5E72-1105-6ACF-347EBF3C2790}"/>
              </a:ext>
            </a:extLst>
          </p:cNvPr>
          <p:cNvSpPr txBox="1"/>
          <p:nvPr/>
        </p:nvSpPr>
        <p:spPr>
          <a:xfrm>
            <a:off x="6267601" y="1807573"/>
            <a:ext cx="3112540" cy="246221"/>
          </a:xfrm>
          <a:prstGeom prst="rect">
            <a:avLst/>
          </a:prstGeom>
          <a:noFill/>
        </p:spPr>
        <p:txBody>
          <a:bodyPr wrap="square" rtlCol="0">
            <a:spAutoFit/>
          </a:bodyPr>
          <a:lstStyle/>
          <a:p>
            <a:r>
              <a:rPr lang="en-US" sz="1000" i="1" dirty="0"/>
              <a:t>Provide latest in research and analysis</a:t>
            </a:r>
          </a:p>
        </p:txBody>
      </p:sp>
      <p:sp>
        <p:nvSpPr>
          <p:cNvPr id="130" name="TextBox 129">
            <a:extLst>
              <a:ext uri="{FF2B5EF4-FFF2-40B4-BE49-F238E27FC236}">
                <a16:creationId xmlns:a16="http://schemas.microsoft.com/office/drawing/2014/main" id="{772DBFDB-E46E-1334-3E98-90B8E1B9C178}"/>
              </a:ext>
            </a:extLst>
          </p:cNvPr>
          <p:cNvSpPr txBox="1"/>
          <p:nvPr/>
        </p:nvSpPr>
        <p:spPr>
          <a:xfrm>
            <a:off x="9616723" y="1801139"/>
            <a:ext cx="2151173" cy="246221"/>
          </a:xfrm>
          <a:prstGeom prst="rect">
            <a:avLst/>
          </a:prstGeom>
          <a:noFill/>
        </p:spPr>
        <p:txBody>
          <a:bodyPr wrap="square" rtlCol="0">
            <a:spAutoFit/>
          </a:bodyPr>
          <a:lstStyle/>
          <a:p>
            <a:r>
              <a:rPr lang="en-US" sz="1000" i="1" dirty="0"/>
              <a:t>Assist in first order analysis</a:t>
            </a:r>
          </a:p>
        </p:txBody>
      </p:sp>
      <p:sp>
        <p:nvSpPr>
          <p:cNvPr id="131" name="TextBox 130">
            <a:extLst>
              <a:ext uri="{FF2B5EF4-FFF2-40B4-BE49-F238E27FC236}">
                <a16:creationId xmlns:a16="http://schemas.microsoft.com/office/drawing/2014/main" id="{FFAA3E91-6666-72FA-84D3-3F41E6F498D9}"/>
              </a:ext>
            </a:extLst>
          </p:cNvPr>
          <p:cNvSpPr txBox="1"/>
          <p:nvPr/>
        </p:nvSpPr>
        <p:spPr>
          <a:xfrm>
            <a:off x="9131059" y="3098297"/>
            <a:ext cx="2657814" cy="246221"/>
          </a:xfrm>
          <a:prstGeom prst="rect">
            <a:avLst/>
          </a:prstGeom>
          <a:noFill/>
        </p:spPr>
        <p:txBody>
          <a:bodyPr wrap="square" rtlCol="0">
            <a:spAutoFit/>
          </a:bodyPr>
          <a:lstStyle/>
          <a:p>
            <a:r>
              <a:rPr lang="en-US" sz="1000" i="1" dirty="0"/>
              <a:t>Generate reports based on data and analysis</a:t>
            </a:r>
          </a:p>
        </p:txBody>
      </p:sp>
      <p:sp>
        <p:nvSpPr>
          <p:cNvPr id="132" name="TextBox 131">
            <a:extLst>
              <a:ext uri="{FF2B5EF4-FFF2-40B4-BE49-F238E27FC236}">
                <a16:creationId xmlns:a16="http://schemas.microsoft.com/office/drawing/2014/main" id="{AD9893CA-22D7-F614-EF71-318B9F338469}"/>
              </a:ext>
            </a:extLst>
          </p:cNvPr>
          <p:cNvSpPr txBox="1"/>
          <p:nvPr/>
        </p:nvSpPr>
        <p:spPr>
          <a:xfrm>
            <a:off x="2657583" y="4660185"/>
            <a:ext cx="2827370" cy="246221"/>
          </a:xfrm>
          <a:prstGeom prst="rect">
            <a:avLst/>
          </a:prstGeom>
          <a:noFill/>
        </p:spPr>
        <p:txBody>
          <a:bodyPr wrap="square" rtlCol="0">
            <a:spAutoFit/>
          </a:bodyPr>
          <a:lstStyle/>
          <a:p>
            <a:r>
              <a:rPr lang="en-US" sz="1000" i="1" dirty="0"/>
              <a:t>Assist in community engagement process</a:t>
            </a:r>
          </a:p>
        </p:txBody>
      </p:sp>
      <p:sp>
        <p:nvSpPr>
          <p:cNvPr id="133" name="TextBox 132">
            <a:extLst>
              <a:ext uri="{FF2B5EF4-FFF2-40B4-BE49-F238E27FC236}">
                <a16:creationId xmlns:a16="http://schemas.microsoft.com/office/drawing/2014/main" id="{EDEF3684-5231-E5C8-42E7-4B22BA6045F3}"/>
              </a:ext>
            </a:extLst>
          </p:cNvPr>
          <p:cNvSpPr txBox="1"/>
          <p:nvPr/>
        </p:nvSpPr>
        <p:spPr>
          <a:xfrm>
            <a:off x="7248330" y="5376537"/>
            <a:ext cx="2827370" cy="246221"/>
          </a:xfrm>
          <a:prstGeom prst="rect">
            <a:avLst/>
          </a:prstGeom>
          <a:noFill/>
        </p:spPr>
        <p:txBody>
          <a:bodyPr wrap="square" rtlCol="0">
            <a:spAutoFit/>
          </a:bodyPr>
          <a:lstStyle/>
          <a:p>
            <a:r>
              <a:rPr lang="en-US" sz="1000" i="1" dirty="0"/>
              <a:t>Automatically collect and process data</a:t>
            </a:r>
          </a:p>
        </p:txBody>
      </p:sp>
      <p:sp>
        <p:nvSpPr>
          <p:cNvPr id="134" name="TextBox 133">
            <a:extLst>
              <a:ext uri="{FF2B5EF4-FFF2-40B4-BE49-F238E27FC236}">
                <a16:creationId xmlns:a16="http://schemas.microsoft.com/office/drawing/2014/main" id="{C52E26C0-AD7D-7899-6686-13C15CA26D99}"/>
              </a:ext>
            </a:extLst>
          </p:cNvPr>
          <p:cNvSpPr txBox="1"/>
          <p:nvPr/>
        </p:nvSpPr>
        <p:spPr>
          <a:xfrm>
            <a:off x="10424950" y="5411965"/>
            <a:ext cx="1246545" cy="400110"/>
          </a:xfrm>
          <a:prstGeom prst="rect">
            <a:avLst/>
          </a:prstGeom>
          <a:noFill/>
        </p:spPr>
        <p:txBody>
          <a:bodyPr wrap="square" rtlCol="0">
            <a:spAutoFit/>
          </a:bodyPr>
          <a:lstStyle/>
          <a:p>
            <a:r>
              <a:rPr lang="en-US" sz="1000" i="1" dirty="0"/>
              <a:t>Automatically generate reports</a:t>
            </a:r>
          </a:p>
        </p:txBody>
      </p:sp>
      <p:grpSp>
        <p:nvGrpSpPr>
          <p:cNvPr id="15" name="Group 14">
            <a:extLst>
              <a:ext uri="{FF2B5EF4-FFF2-40B4-BE49-F238E27FC236}">
                <a16:creationId xmlns:a16="http://schemas.microsoft.com/office/drawing/2014/main" id="{409A4DD2-D475-D0D8-96A2-FBF83A5E9036}"/>
              </a:ext>
            </a:extLst>
          </p:cNvPr>
          <p:cNvGrpSpPr/>
          <p:nvPr/>
        </p:nvGrpSpPr>
        <p:grpSpPr>
          <a:xfrm>
            <a:off x="9151255" y="1786084"/>
            <a:ext cx="2459191" cy="1297158"/>
            <a:chOff x="9151255" y="1786084"/>
            <a:chExt cx="2459191" cy="1297158"/>
          </a:xfrm>
        </p:grpSpPr>
        <p:sp>
          <p:nvSpPr>
            <p:cNvPr id="6" name="Rectangle: Rounded Corners 5">
              <a:extLst>
                <a:ext uri="{FF2B5EF4-FFF2-40B4-BE49-F238E27FC236}">
                  <a16:creationId xmlns:a16="http://schemas.microsoft.com/office/drawing/2014/main" id="{DA345CBE-01BB-17A2-AF36-235A5A9FFA5B}"/>
                </a:ext>
              </a:extLst>
            </p:cNvPr>
            <p:cNvSpPr/>
            <p:nvPr/>
          </p:nvSpPr>
          <p:spPr>
            <a:xfrm>
              <a:off x="9151255" y="2467689"/>
              <a:ext cx="2459191"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Report on solution options</a:t>
              </a:r>
            </a:p>
          </p:txBody>
        </p:sp>
        <p:cxnSp>
          <p:nvCxnSpPr>
            <p:cNvPr id="151" name="Straight Arrow Connector 150">
              <a:extLst>
                <a:ext uri="{FF2B5EF4-FFF2-40B4-BE49-F238E27FC236}">
                  <a16:creationId xmlns:a16="http://schemas.microsoft.com/office/drawing/2014/main" id="{BE7EEA1C-BD1E-10E2-EEC2-97813BBD3DF6}"/>
                </a:ext>
              </a:extLst>
            </p:cNvPr>
            <p:cNvCxnSpPr>
              <a:cxnSpLocks/>
              <a:stCxn id="4" idx="2"/>
              <a:endCxn id="6" idx="0"/>
            </p:cNvCxnSpPr>
            <p:nvPr/>
          </p:nvCxnSpPr>
          <p:spPr>
            <a:xfrm>
              <a:off x="10377497" y="1786084"/>
              <a:ext cx="3354" cy="68160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6619B6B5-F9D7-9EDF-19B7-5F51CE6C398A}"/>
              </a:ext>
            </a:extLst>
          </p:cNvPr>
          <p:cNvGrpSpPr/>
          <p:nvPr/>
        </p:nvGrpSpPr>
        <p:grpSpPr>
          <a:xfrm>
            <a:off x="2550556" y="975095"/>
            <a:ext cx="2919292" cy="1014711"/>
            <a:chOff x="2550556" y="975095"/>
            <a:chExt cx="2919292" cy="1014711"/>
          </a:xfrm>
        </p:grpSpPr>
        <p:sp>
          <p:nvSpPr>
            <p:cNvPr id="2" name="Rectangle: Rounded Corners 1">
              <a:extLst>
                <a:ext uri="{FF2B5EF4-FFF2-40B4-BE49-F238E27FC236}">
                  <a16:creationId xmlns:a16="http://schemas.microsoft.com/office/drawing/2014/main" id="{E22E09E0-47EC-A3D2-2DD1-6CDE11BDAB4E}"/>
                </a:ext>
              </a:extLst>
            </p:cNvPr>
            <p:cNvSpPr/>
            <p:nvPr/>
          </p:nvSpPr>
          <p:spPr>
            <a:xfrm>
              <a:off x="2903257" y="975095"/>
              <a:ext cx="2264273" cy="464306"/>
            </a:xfrm>
            <a:prstGeom prst="roundRect">
              <a:avLst/>
            </a:prstGeom>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 Collecting and analyzing external data</a:t>
              </a:r>
            </a:p>
          </p:txBody>
        </p:sp>
        <p:sp>
          <p:nvSpPr>
            <p:cNvPr id="162" name="Rectangle: Rounded Corners 161">
              <a:extLst>
                <a:ext uri="{FF2B5EF4-FFF2-40B4-BE49-F238E27FC236}">
                  <a16:creationId xmlns:a16="http://schemas.microsoft.com/office/drawing/2014/main" id="{A4A4E87B-9F49-C6FD-B87A-BD046869C22F}"/>
                </a:ext>
              </a:extLst>
            </p:cNvPr>
            <p:cNvSpPr/>
            <p:nvPr/>
          </p:nvSpPr>
          <p:spPr>
            <a:xfrm>
              <a:off x="2879385" y="1583288"/>
              <a:ext cx="2264273" cy="406518"/>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1b. Collecting and analyzing internal data</a:t>
              </a:r>
            </a:p>
          </p:txBody>
        </p:sp>
        <p:sp>
          <p:nvSpPr>
            <p:cNvPr id="164" name="Left Brace 163">
              <a:extLst>
                <a:ext uri="{FF2B5EF4-FFF2-40B4-BE49-F238E27FC236}">
                  <a16:creationId xmlns:a16="http://schemas.microsoft.com/office/drawing/2014/main" id="{333596A6-C6E5-592D-F3B4-DD6741EC0EC9}"/>
                </a:ext>
              </a:extLst>
            </p:cNvPr>
            <p:cNvSpPr/>
            <p:nvPr/>
          </p:nvSpPr>
          <p:spPr>
            <a:xfrm rot="10800000">
              <a:off x="5208545" y="1017313"/>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1" name="Left Brace 170">
              <a:extLst>
                <a:ext uri="{FF2B5EF4-FFF2-40B4-BE49-F238E27FC236}">
                  <a16:creationId xmlns:a16="http://schemas.microsoft.com/office/drawing/2014/main" id="{E770CCAA-C245-0642-026C-F235DEA763AE}"/>
                </a:ext>
              </a:extLst>
            </p:cNvPr>
            <p:cNvSpPr/>
            <p:nvPr/>
          </p:nvSpPr>
          <p:spPr>
            <a:xfrm>
              <a:off x="2550556" y="1033462"/>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686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fad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fade">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33"/>
                                        </p:tgtEl>
                                        <p:attrNameLst>
                                          <p:attrName>style.visibility</p:attrName>
                                        </p:attrNameLst>
                                      </p:cBhvr>
                                      <p:to>
                                        <p:strVal val="visible"/>
                                      </p:to>
                                    </p:set>
                                    <p:animEffect transition="in" filter="fade">
                                      <p:cBhvr>
                                        <p:cTn id="97" dur="500"/>
                                        <p:tgtEl>
                                          <p:spTgt spid="1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34"/>
                                        </p:tgtEl>
                                        <p:attrNameLst>
                                          <p:attrName>style.visibility</p:attrName>
                                        </p:attrNameLst>
                                      </p:cBhvr>
                                      <p:to>
                                        <p:strVal val="visible"/>
                                      </p:to>
                                    </p:set>
                                    <p:animEffect transition="in" filter="fade">
                                      <p:cBhvr>
                                        <p:cTn id="107" dur="500"/>
                                        <p:tgtEl>
                                          <p:spTgt spid="1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7" grpId="0"/>
      <p:bldP spid="128" grpId="0"/>
      <p:bldP spid="130" grpId="0"/>
      <p:bldP spid="131" grpId="0"/>
      <p:bldP spid="132" grpId="0"/>
      <p:bldP spid="133" grpId="0"/>
      <p:bldP spid="1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AF5C515-9D37-CD01-6A4F-23EC2B91B9E3}"/>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713BFA7-5B61-3E48-820A-CB2E2A6992D9}"/>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AD68F3A9-8F64-1D57-6C9F-8C2FE43CB88B}"/>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11" name="Freeform: Shape 10">
            <a:extLst>
              <a:ext uri="{FF2B5EF4-FFF2-40B4-BE49-F238E27FC236}">
                <a16:creationId xmlns:a16="http://schemas.microsoft.com/office/drawing/2014/main" id="{BD355F21-9253-31F9-41DF-46F605C791D9}"/>
              </a:ext>
            </a:extLst>
          </p:cNvPr>
          <p:cNvSpPr/>
          <p:nvPr/>
        </p:nvSpPr>
        <p:spPr>
          <a:xfrm>
            <a:off x="4817806" y="2622755"/>
            <a:ext cx="1484671" cy="1720645"/>
          </a:xfrm>
          <a:custGeom>
            <a:avLst/>
            <a:gdLst>
              <a:gd name="connsiteX0" fmla="*/ 0 w 1484671"/>
              <a:gd name="connsiteY0" fmla="*/ 0 h 1720645"/>
              <a:gd name="connsiteX1" fmla="*/ 1002891 w 1484671"/>
              <a:gd name="connsiteY1" fmla="*/ 727587 h 1720645"/>
              <a:gd name="connsiteX2" fmla="*/ 1484671 w 1484671"/>
              <a:gd name="connsiteY2" fmla="*/ 1720645 h 1720645"/>
            </a:gdLst>
            <a:ahLst/>
            <a:cxnLst>
              <a:cxn ang="0">
                <a:pos x="connsiteX0" y="connsiteY0"/>
              </a:cxn>
              <a:cxn ang="0">
                <a:pos x="connsiteX1" y="connsiteY1"/>
              </a:cxn>
              <a:cxn ang="0">
                <a:pos x="connsiteX2" y="connsiteY2"/>
              </a:cxn>
            </a:cxnLst>
            <a:rect l="l" t="t" r="r" b="b"/>
            <a:pathLst>
              <a:path w="1484671" h="1720645">
                <a:moveTo>
                  <a:pt x="0" y="0"/>
                </a:moveTo>
                <a:cubicBezTo>
                  <a:pt x="377723" y="220406"/>
                  <a:pt x="755446" y="440813"/>
                  <a:pt x="1002891" y="727587"/>
                </a:cubicBezTo>
                <a:cubicBezTo>
                  <a:pt x="1250336" y="1014361"/>
                  <a:pt x="1367503" y="1367503"/>
                  <a:pt x="1484671" y="1720645"/>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FF5C0C-130C-20AD-B877-2AE56451E19F}"/>
              </a:ext>
            </a:extLst>
          </p:cNvPr>
          <p:cNvSpPr/>
          <p:nvPr/>
        </p:nvSpPr>
        <p:spPr>
          <a:xfrm flipH="1">
            <a:off x="6966154" y="2622755"/>
            <a:ext cx="1484671" cy="1720645"/>
          </a:xfrm>
          <a:custGeom>
            <a:avLst/>
            <a:gdLst>
              <a:gd name="connsiteX0" fmla="*/ 0 w 1484671"/>
              <a:gd name="connsiteY0" fmla="*/ 0 h 1720645"/>
              <a:gd name="connsiteX1" fmla="*/ 1002891 w 1484671"/>
              <a:gd name="connsiteY1" fmla="*/ 727587 h 1720645"/>
              <a:gd name="connsiteX2" fmla="*/ 1484671 w 1484671"/>
              <a:gd name="connsiteY2" fmla="*/ 1720645 h 1720645"/>
            </a:gdLst>
            <a:ahLst/>
            <a:cxnLst>
              <a:cxn ang="0">
                <a:pos x="connsiteX0" y="connsiteY0"/>
              </a:cxn>
              <a:cxn ang="0">
                <a:pos x="connsiteX1" y="connsiteY1"/>
              </a:cxn>
              <a:cxn ang="0">
                <a:pos x="connsiteX2" y="connsiteY2"/>
              </a:cxn>
            </a:cxnLst>
            <a:rect l="l" t="t" r="r" b="b"/>
            <a:pathLst>
              <a:path w="1484671" h="1720645">
                <a:moveTo>
                  <a:pt x="0" y="0"/>
                </a:moveTo>
                <a:cubicBezTo>
                  <a:pt x="377723" y="220406"/>
                  <a:pt x="755446" y="440813"/>
                  <a:pt x="1002891" y="727587"/>
                </a:cubicBezTo>
                <a:cubicBezTo>
                  <a:pt x="1250336" y="1014361"/>
                  <a:pt x="1367503" y="1367503"/>
                  <a:pt x="1484671" y="1720645"/>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75D71EE-BFA3-717D-9B63-CB91A3DF9F01}"/>
              </a:ext>
            </a:extLst>
          </p:cNvPr>
          <p:cNvSpPr txBox="1"/>
          <p:nvPr/>
        </p:nvSpPr>
        <p:spPr>
          <a:xfrm rot="19383969">
            <a:off x="6847826" y="2004894"/>
            <a:ext cx="1721328" cy="646331"/>
          </a:xfrm>
          <a:prstGeom prst="rect">
            <a:avLst/>
          </a:prstGeom>
          <a:noFill/>
        </p:spPr>
        <p:txBody>
          <a:bodyPr wrap="square" rtlCol="0">
            <a:spAutoFit/>
          </a:bodyPr>
          <a:lstStyle/>
          <a:p>
            <a:r>
              <a:rPr lang="en-US" dirty="0"/>
              <a:t>ESG framework methodologies</a:t>
            </a:r>
          </a:p>
        </p:txBody>
      </p:sp>
      <p:sp>
        <p:nvSpPr>
          <p:cNvPr id="14" name="TextBox 13">
            <a:extLst>
              <a:ext uri="{FF2B5EF4-FFF2-40B4-BE49-F238E27FC236}">
                <a16:creationId xmlns:a16="http://schemas.microsoft.com/office/drawing/2014/main" id="{09C7AC0B-DDE2-6A80-0004-258F3DA411A6}"/>
              </a:ext>
            </a:extLst>
          </p:cNvPr>
          <p:cNvSpPr txBox="1"/>
          <p:nvPr/>
        </p:nvSpPr>
        <p:spPr>
          <a:xfrm rot="1026290">
            <a:off x="4519252" y="2004895"/>
            <a:ext cx="1721328" cy="646331"/>
          </a:xfrm>
          <a:prstGeom prst="rect">
            <a:avLst/>
          </a:prstGeom>
          <a:noFill/>
        </p:spPr>
        <p:txBody>
          <a:bodyPr wrap="square" rtlCol="0">
            <a:spAutoFit/>
          </a:bodyPr>
          <a:lstStyle/>
          <a:p>
            <a:r>
              <a:rPr lang="en-US" dirty="0"/>
              <a:t>Third-party ESG data</a:t>
            </a:r>
          </a:p>
        </p:txBody>
      </p:sp>
      <p:sp>
        <p:nvSpPr>
          <p:cNvPr id="15" name="TextBox 14">
            <a:extLst>
              <a:ext uri="{FF2B5EF4-FFF2-40B4-BE49-F238E27FC236}">
                <a16:creationId xmlns:a16="http://schemas.microsoft.com/office/drawing/2014/main" id="{11EF19B6-DE65-67AA-4D59-C7D039D133AA}"/>
              </a:ext>
            </a:extLst>
          </p:cNvPr>
          <p:cNvSpPr txBox="1"/>
          <p:nvPr/>
        </p:nvSpPr>
        <p:spPr>
          <a:xfrm rot="19383969">
            <a:off x="5970001" y="1061818"/>
            <a:ext cx="2367556" cy="646331"/>
          </a:xfrm>
          <a:prstGeom prst="rect">
            <a:avLst/>
          </a:prstGeom>
          <a:noFill/>
        </p:spPr>
        <p:txBody>
          <a:bodyPr wrap="square" rtlCol="0">
            <a:spAutoFit/>
          </a:bodyPr>
          <a:lstStyle/>
          <a:p>
            <a:r>
              <a:rPr lang="en-US" dirty="0"/>
              <a:t>Updates to regulation and relevant news</a:t>
            </a:r>
          </a:p>
        </p:txBody>
      </p:sp>
      <p:sp>
        <p:nvSpPr>
          <p:cNvPr id="16" name="TextBox 15">
            <a:extLst>
              <a:ext uri="{FF2B5EF4-FFF2-40B4-BE49-F238E27FC236}">
                <a16:creationId xmlns:a16="http://schemas.microsoft.com/office/drawing/2014/main" id="{122A1ABE-C4D4-D730-78A4-67025ABEA454}"/>
              </a:ext>
            </a:extLst>
          </p:cNvPr>
          <p:cNvSpPr txBox="1"/>
          <p:nvPr/>
        </p:nvSpPr>
        <p:spPr>
          <a:xfrm rot="1026290">
            <a:off x="5701593" y="2906559"/>
            <a:ext cx="1721328" cy="646331"/>
          </a:xfrm>
          <a:prstGeom prst="rect">
            <a:avLst/>
          </a:prstGeom>
          <a:noFill/>
        </p:spPr>
        <p:txBody>
          <a:bodyPr wrap="square" rtlCol="0">
            <a:spAutoFit/>
          </a:bodyPr>
          <a:lstStyle/>
          <a:p>
            <a:r>
              <a:rPr lang="en-US" dirty="0"/>
              <a:t>Other relevant data sources</a:t>
            </a:r>
          </a:p>
        </p:txBody>
      </p:sp>
      <p:cxnSp>
        <p:nvCxnSpPr>
          <p:cNvPr id="18" name="Straight Arrow Connector 17">
            <a:extLst>
              <a:ext uri="{FF2B5EF4-FFF2-40B4-BE49-F238E27FC236}">
                <a16:creationId xmlns:a16="http://schemas.microsoft.com/office/drawing/2014/main" id="{5D329AB0-A31A-540F-A16B-D215CD2ADC8B}"/>
              </a:ext>
            </a:extLst>
          </p:cNvPr>
          <p:cNvCxnSpPr>
            <a:cxnSpLocks/>
          </p:cNvCxnSpPr>
          <p:nvPr/>
        </p:nvCxnSpPr>
        <p:spPr>
          <a:xfrm>
            <a:off x="6595895" y="4087761"/>
            <a:ext cx="0" cy="82591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122507B-D20F-187D-B779-0EE7651D1B0F}"/>
              </a:ext>
            </a:extLst>
          </p:cNvPr>
          <p:cNvSpPr txBox="1"/>
          <p:nvPr/>
        </p:nvSpPr>
        <p:spPr>
          <a:xfrm>
            <a:off x="4038600" y="5116492"/>
            <a:ext cx="4964025" cy="923330"/>
          </a:xfrm>
          <a:prstGeom prst="rect">
            <a:avLst/>
          </a:prstGeom>
          <a:noFill/>
        </p:spPr>
        <p:txBody>
          <a:bodyPr wrap="square" rtlCol="0">
            <a:spAutoFit/>
          </a:bodyPr>
          <a:lstStyle/>
          <a:p>
            <a:pPr algn="ctr"/>
            <a:r>
              <a:rPr lang="en-US" dirty="0"/>
              <a:t>Singular, harmonized dataset that can be used to compare companies’ ESG performance and normalized flow of information</a:t>
            </a:r>
          </a:p>
        </p:txBody>
      </p:sp>
      <p:sp>
        <p:nvSpPr>
          <p:cNvPr id="2" name="TextBox 1">
            <a:extLst>
              <a:ext uri="{FF2B5EF4-FFF2-40B4-BE49-F238E27FC236}">
                <a16:creationId xmlns:a16="http://schemas.microsoft.com/office/drawing/2014/main" id="{285F4EAC-C40B-B6C0-2464-E2F7B34FBB80}"/>
              </a:ext>
            </a:extLst>
          </p:cNvPr>
          <p:cNvSpPr txBox="1"/>
          <p:nvPr/>
        </p:nvSpPr>
        <p:spPr>
          <a:xfrm>
            <a:off x="3220730" y="341049"/>
            <a:ext cx="8971270" cy="615553"/>
          </a:xfrm>
          <a:prstGeom prst="rect">
            <a:avLst/>
          </a:prstGeom>
          <a:noFill/>
        </p:spPr>
        <p:txBody>
          <a:bodyPr wrap="square" rtlCol="0">
            <a:spAutoFit/>
          </a:bodyPr>
          <a:lstStyle/>
          <a:p>
            <a:r>
              <a:rPr lang="en-US" sz="3400" dirty="0"/>
              <a:t>The Solution</a:t>
            </a:r>
          </a:p>
        </p:txBody>
      </p:sp>
    </p:spTree>
    <p:extLst>
      <p:ext uri="{BB962C8B-B14F-4D97-AF65-F5344CB8AC3E}">
        <p14:creationId xmlns:p14="http://schemas.microsoft.com/office/powerpoint/2010/main" val="420282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36276" y="197478"/>
            <a:ext cx="5415950" cy="585788"/>
          </a:xfrm>
        </p:spPr>
        <p:txBody>
          <a:bodyPr>
            <a:normAutofit/>
          </a:bodyPr>
          <a:lstStyle/>
          <a:p>
            <a:r>
              <a:rPr lang="en-US" dirty="0"/>
              <a:t>PROBLEM DEFINITION recap</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Addressable market*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7312839" cy="1010842"/>
          </a:xfrm>
        </p:spPr>
        <p:txBody>
          <a:bodyPr>
            <a:normAutofit/>
          </a:bodyPr>
          <a:lstStyle/>
          <a:p>
            <a:r>
              <a:rPr lang="en-US" dirty="0"/>
              <a:t>Isn’t a product on the market like this. </a:t>
            </a:r>
            <a:r>
              <a:rPr lang="en-US" dirty="0" err="1"/>
              <a:t>ClarityAI</a:t>
            </a:r>
            <a:r>
              <a:rPr lang="en-US" dirty="0"/>
              <a:t> has similar data but caters to investors and portfolio managers only. </a:t>
            </a:r>
            <a:r>
              <a:rPr lang="en-US" dirty="0" err="1"/>
              <a:t>ContinueAI</a:t>
            </a:r>
            <a:r>
              <a:rPr lang="en-US" dirty="0"/>
              <a:t> has made an announcement to “collect millions of data points and navigate the ESG cycle from start to finish”. 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6789029" cy="1010842"/>
          </a:xfrm>
        </p:spPr>
        <p:txBody>
          <a:bodyPr>
            <a:normAutofit/>
          </a:bodyPr>
          <a:lstStyle/>
          <a:p>
            <a:r>
              <a:rPr lang="en-US" dirty="0"/>
              <a:t>ESG reporting teams or individuals within companies required to or who voluntarily disclose ESG metrics</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446187" cy="1010842"/>
          </a:xfrm>
        </p:spPr>
        <p:txBody>
          <a:bodyPr/>
          <a:lstStyle/>
          <a:p>
            <a:r>
              <a:rPr lang="en-US" dirty="0"/>
              <a:t>There are ~6,000 publicly traded companies in the U.S. and ~120,000 U.S. private companies of between 100-500 employees. </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847845" cy="608877"/>
          </a:xfrm>
        </p:spPr>
        <p:txBody>
          <a:bodyPr>
            <a:normAutofit/>
          </a:bodyPr>
          <a:lstStyle/>
          <a:p>
            <a:r>
              <a:rPr lang="en-US" dirty="0"/>
              <a:t>Reduce time and cost in data collection, information gathering, and benchmarking.</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12</a:t>
            </a:fld>
            <a:endParaRPr lang="en-US" dirty="0"/>
          </a:p>
        </p:txBody>
      </p:sp>
      <p:sp>
        <p:nvSpPr>
          <p:cNvPr id="12" name="TextBox 11">
            <a:extLst>
              <a:ext uri="{FF2B5EF4-FFF2-40B4-BE49-F238E27FC236}">
                <a16:creationId xmlns:a16="http://schemas.microsoft.com/office/drawing/2014/main" id="{C2DE4F83-E789-9C09-DB3F-D79156C9F907}"/>
              </a:ext>
            </a:extLst>
          </p:cNvPr>
          <p:cNvSpPr txBox="1"/>
          <p:nvPr/>
        </p:nvSpPr>
        <p:spPr>
          <a:xfrm>
            <a:off x="7207341" y="5894685"/>
            <a:ext cx="4756700" cy="461665"/>
          </a:xfrm>
          <a:prstGeom prst="rect">
            <a:avLst/>
          </a:prstGeom>
          <a:noFill/>
        </p:spPr>
        <p:txBody>
          <a:bodyPr wrap="square" rtlCol="0">
            <a:spAutoFit/>
          </a:bodyPr>
          <a:lstStyle/>
          <a:p>
            <a:r>
              <a:rPr lang="en-US" sz="1200" dirty="0"/>
              <a:t>*Note: If the addressable market includes private companies, market opportunity drastically expands</a:t>
            </a:r>
          </a:p>
        </p:txBody>
      </p:sp>
    </p:spTree>
    <p:extLst>
      <p:ext uri="{BB962C8B-B14F-4D97-AF65-F5344CB8AC3E}">
        <p14:creationId xmlns:p14="http://schemas.microsoft.com/office/powerpoint/2010/main" val="72620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 recap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normAutofit/>
          </a:bodyPr>
          <a:lstStyle/>
          <a:p>
            <a:r>
              <a:rPr lang="en-US" dirty="0"/>
              <a:t>Not currently a data service that allows quick, easy data collection and benchmarking</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Public and private organizations required to disclose or voluntarily disclosing ESG metrics</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Reduced cost and time related to conducting data gathering, research, and benchmarking</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SIMPLE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Normalized data and information flow</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Business strategy</a:t>
            </a:r>
          </a:p>
        </p:txBody>
      </p:sp>
    </p:spTree>
    <p:extLst>
      <p:ext uri="{BB962C8B-B14F-4D97-AF65-F5344CB8AC3E}">
        <p14:creationId xmlns:p14="http://schemas.microsoft.com/office/powerpoint/2010/main" val="3129020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36276" y="197478"/>
            <a:ext cx="5415950" cy="585788"/>
          </a:xfrm>
        </p:spPr>
        <p:txBody>
          <a:bodyPr>
            <a:normAutofit/>
          </a:bodyPr>
          <a:lstStyle/>
          <a:p>
            <a:r>
              <a:rPr lang="en-US" dirty="0"/>
              <a:t>Business strategy</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fontScale="85000" lnSpcReduction="10000"/>
          </a:bodyPr>
          <a:lstStyle/>
          <a:p>
            <a:r>
              <a:rPr lang="en-US" dirty="0"/>
              <a:t>Low-cost, limited data access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Calculation assistance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Benchmark creation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327571" y="1424694"/>
            <a:ext cx="7312839" cy="1010842"/>
          </a:xfrm>
        </p:spPr>
        <p:txBody>
          <a:bodyPr>
            <a:normAutofit/>
          </a:bodyPr>
          <a:lstStyle/>
          <a:p>
            <a:r>
              <a:rPr lang="en-US" dirty="0"/>
              <a:t>Users able to see what metrics were reported by other companies, but not able to see methodology behind calculations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6789029" cy="1010842"/>
          </a:xfrm>
        </p:spPr>
        <p:txBody>
          <a:bodyPr>
            <a:normAutofit/>
          </a:bodyPr>
          <a:lstStyle/>
          <a:p>
            <a:r>
              <a:rPr lang="en-US" dirty="0"/>
              <a:t>When unlocked, explanations appear for how each metric is calculated</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446187" cy="1010842"/>
          </a:xfrm>
        </p:spPr>
        <p:txBody>
          <a:bodyPr/>
          <a:lstStyle/>
          <a:p>
            <a:r>
              <a:rPr lang="en-US" dirty="0"/>
              <a:t>Create benchmark that consists of the company(</a:t>
            </a:r>
            <a:r>
              <a:rPr lang="en-US" dirty="0" err="1"/>
              <a:t>ies</a:t>
            </a:r>
            <a:r>
              <a:rPr lang="en-US" dirty="0"/>
              <a:t>) that are directly relevant to you and helps you create your own ESG performance</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15</a:t>
            </a:fld>
            <a:endParaRPr lang="en-US" dirty="0"/>
          </a:p>
        </p:txBody>
      </p:sp>
      <p:sp>
        <p:nvSpPr>
          <p:cNvPr id="15" name="Text Placeholder 14">
            <a:extLst>
              <a:ext uri="{FF2B5EF4-FFF2-40B4-BE49-F238E27FC236}">
                <a16:creationId xmlns:a16="http://schemas.microsoft.com/office/drawing/2014/main" id="{E9929D7B-2B29-2739-0F29-433088819845}"/>
              </a:ext>
            </a:extLst>
          </p:cNvPr>
          <p:cNvSpPr>
            <a:spLocks noGrp="1"/>
          </p:cNvSpPr>
          <p:nvPr>
            <p:ph type="body" sz="quarter" idx="16"/>
          </p:nvPr>
        </p:nvSpPr>
        <p:spPr/>
        <p:txBody>
          <a:bodyPr/>
          <a:lstStyle/>
          <a:p>
            <a:endParaRPr lang="en-US"/>
          </a:p>
        </p:txBody>
      </p:sp>
      <p:sp>
        <p:nvSpPr>
          <p:cNvPr id="17" name="Text Placeholder 16">
            <a:extLst>
              <a:ext uri="{FF2B5EF4-FFF2-40B4-BE49-F238E27FC236}">
                <a16:creationId xmlns:a16="http://schemas.microsoft.com/office/drawing/2014/main" id="{5FED4633-0085-9092-2593-261108F2A2F9}"/>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3798439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ZA" dirty="0"/>
              <a:t>BUSINESS MODEL</a:t>
            </a:r>
            <a:br>
              <a:rPr lang="en-ZA" dirty="0"/>
            </a:br>
            <a:r>
              <a:rPr lang="en-ZA" sz="1600" dirty="0"/>
              <a:t>subscription basis by user type</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basic</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30454" y="2798939"/>
            <a:ext cx="5431971" cy="770371"/>
          </a:xfrm>
        </p:spPr>
        <p:txBody>
          <a:bodyPr>
            <a:normAutofit/>
          </a:bodyPr>
          <a:lstStyle/>
          <a:p>
            <a:r>
              <a:rPr lang="en-ZA" noProof="1"/>
              <a:t>Access to all ESG data, methodologies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18936" y="3827694"/>
            <a:ext cx="5433204" cy="365125"/>
          </a:xfrm>
        </p:spPr>
        <p:txBody>
          <a:bodyPr vert="horz" lIns="91440" tIns="45720" rIns="91440" bIns="45720" rtlCol="0" anchor="t">
            <a:noAutofit/>
          </a:bodyPr>
          <a:lstStyle/>
          <a:p>
            <a:r>
              <a:rPr lang="en-ZA" noProof="1"/>
              <a:t>INTERMEDIATE</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18510" y="4157118"/>
            <a:ext cx="5431971" cy="887375"/>
          </a:xfrm>
        </p:spPr>
        <p:txBody>
          <a:bodyPr>
            <a:normAutofit/>
          </a:bodyPr>
          <a:lstStyle/>
          <a:p>
            <a:r>
              <a:rPr lang="en-ZA" noProof="1"/>
              <a:t>Everything in Basic plus access to visualization tool and ESG related news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17</a:t>
            </a:fld>
            <a:endParaRPr lang="en-ZA" dirty="0"/>
          </a:p>
        </p:txBody>
      </p:sp>
      <p:sp>
        <p:nvSpPr>
          <p:cNvPr id="12" name="Text Placeholder 11">
            <a:extLst>
              <a:ext uri="{FF2B5EF4-FFF2-40B4-BE49-F238E27FC236}">
                <a16:creationId xmlns:a16="http://schemas.microsoft.com/office/drawing/2014/main" id="{367B98C6-3313-80AB-6989-1D8E43D5464A}"/>
              </a:ext>
            </a:extLst>
          </p:cNvPr>
          <p:cNvSpPr>
            <a:spLocks noGrp="1"/>
          </p:cNvSpPr>
          <p:nvPr>
            <p:ph type="body" sz="quarter" idx="25"/>
          </p:nvPr>
        </p:nvSpPr>
        <p:spPr/>
        <p:txBody>
          <a:bodyPr>
            <a:normAutofit lnSpcReduction="10000"/>
          </a:bodyPr>
          <a:lstStyle/>
          <a:p>
            <a:endParaRPr lang="en-US"/>
          </a:p>
        </p:txBody>
      </p:sp>
      <p:sp>
        <p:nvSpPr>
          <p:cNvPr id="14" name="Text Placeholder 13">
            <a:extLst>
              <a:ext uri="{FF2B5EF4-FFF2-40B4-BE49-F238E27FC236}">
                <a16:creationId xmlns:a16="http://schemas.microsoft.com/office/drawing/2014/main" id="{E12F18C1-C035-5F4E-646C-A0FE77E6957F}"/>
              </a:ext>
            </a:extLst>
          </p:cNvPr>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206939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$60 MILLION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10% of market</a:t>
            </a:r>
            <a:endParaRPr lang="en-ZA" noProof="1"/>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$150 MILLION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25% of market</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13" name="Text Placeholder 12">
            <a:extLst>
              <a:ext uri="{FF2B5EF4-FFF2-40B4-BE49-F238E27FC236}">
                <a16:creationId xmlns:a16="http://schemas.microsoft.com/office/drawing/2014/main" id="{750DA6AF-3B01-9C8A-B32A-1191532E8840}"/>
              </a:ext>
            </a:extLst>
          </p:cNvPr>
          <p:cNvSpPr>
            <a:spLocks noGrp="1"/>
          </p:cNvSpPr>
          <p:nvPr>
            <p:ph type="body" idx="13"/>
          </p:nvPr>
        </p:nvSpPr>
        <p:spPr/>
        <p:txBody>
          <a:bodyPr/>
          <a:lstStyle/>
          <a:p>
            <a:r>
              <a:rPr lang="en-US" dirty="0"/>
              <a:t>$300 million</a:t>
            </a:r>
          </a:p>
        </p:txBody>
      </p:sp>
      <p:sp>
        <p:nvSpPr>
          <p:cNvPr id="15" name="Content Placeholder 14">
            <a:extLst>
              <a:ext uri="{FF2B5EF4-FFF2-40B4-BE49-F238E27FC236}">
                <a16:creationId xmlns:a16="http://schemas.microsoft.com/office/drawing/2014/main" id="{BF757C2E-08A6-C55C-343A-3F3C654DA23D}"/>
              </a:ext>
            </a:extLst>
          </p:cNvPr>
          <p:cNvSpPr>
            <a:spLocks noGrp="1"/>
          </p:cNvSpPr>
          <p:nvPr>
            <p:ph sz="half" idx="14"/>
          </p:nvPr>
        </p:nvSpPr>
        <p:spPr/>
        <p:txBody>
          <a:bodyPr/>
          <a:lstStyle/>
          <a:p>
            <a:r>
              <a:rPr lang="en-US" dirty="0"/>
              <a:t>50% of market</a:t>
            </a:r>
          </a:p>
        </p:txBody>
      </p:sp>
    </p:spTree>
    <p:extLst>
      <p:ext uri="{BB962C8B-B14F-4D97-AF65-F5344CB8AC3E}">
        <p14:creationId xmlns:p14="http://schemas.microsoft.com/office/powerpoint/2010/main" val="2121178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3300884" y="3000208"/>
            <a:ext cx="2065693" cy="823912"/>
          </a:xfrm>
        </p:spPr>
        <p:txBody>
          <a:bodyPr/>
          <a:lstStyle/>
          <a:p>
            <a:r>
              <a:rPr lang="en-US" dirty="0"/>
              <a:t>$58m</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6705140" y="2983593"/>
            <a:ext cx="2065693" cy="823912"/>
          </a:xfrm>
        </p:spPr>
        <p:txBody>
          <a:bodyPr/>
          <a:lstStyle/>
          <a:p>
            <a:r>
              <a:rPr lang="en-US" dirty="0"/>
              <a:t>$288M</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2699437" y="4654380"/>
            <a:ext cx="3124093" cy="462927"/>
          </a:xfrm>
        </p:spPr>
        <p:txBody>
          <a:bodyPr/>
          <a:lstStyle/>
          <a:p>
            <a:r>
              <a:rPr lang="en-US" dirty="0"/>
              <a:t>Extreme competition</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2699437" y="5110955"/>
            <a:ext cx="3124093" cy="462927"/>
          </a:xfrm>
        </p:spPr>
        <p:txBody>
          <a:bodyPr>
            <a:normAutofit/>
          </a:bodyPr>
          <a:lstStyle/>
          <a:p>
            <a:r>
              <a:rPr lang="en-US" dirty="0"/>
              <a:t>10% of TAM.</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6096000" y="4654380"/>
            <a:ext cx="3139479" cy="462927"/>
          </a:xfrm>
        </p:spPr>
        <p:txBody>
          <a:bodyPr/>
          <a:lstStyle/>
          <a:p>
            <a:r>
              <a:rPr lang="en-US" dirty="0"/>
              <a:t>expansion</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6096000" y="5110955"/>
            <a:ext cx="3139479" cy="462927"/>
          </a:xfrm>
        </p:spPr>
        <p:txBody>
          <a:bodyPr>
            <a:normAutofit/>
          </a:bodyPr>
          <a:lstStyle/>
          <a:p>
            <a:r>
              <a:rPr lang="en-US" dirty="0"/>
              <a:t>Wildly successful. Gain 50% of TAM.</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42845" y="2710"/>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42845" y="1328273"/>
            <a:ext cx="5003773" cy="4514261"/>
          </a:xfrm>
        </p:spPr>
        <p:txBody>
          <a:bodyPr>
            <a:normAutofit/>
          </a:bodyPr>
          <a:lstStyle/>
          <a:p>
            <a:r>
              <a:rPr lang="en-US" sz="1600" dirty="0"/>
              <a:t>The </a:t>
            </a:r>
            <a:r>
              <a:rPr lang="en-US" sz="3200" dirty="0"/>
              <a:t>vision</a:t>
            </a:r>
            <a:r>
              <a:rPr lang="en-US" sz="1600" dirty="0"/>
              <a:t> is to catalyze sustainability</a:t>
            </a:r>
          </a:p>
          <a:p>
            <a:endParaRPr lang="en-US" sz="1600" dirty="0"/>
          </a:p>
          <a:p>
            <a:r>
              <a:rPr lang="en-US" sz="1600" dirty="0"/>
              <a:t>The </a:t>
            </a:r>
            <a:r>
              <a:rPr lang="en-US" sz="3200" dirty="0"/>
              <a:t>mission </a:t>
            </a:r>
            <a:r>
              <a:rPr lang="en-US" sz="1600" dirty="0"/>
              <a:t>is to empower organizations to reach sustainability goals faster with empirical data, perceptive insights, and measurable actions.</a:t>
            </a:r>
            <a:endParaRPr lang="en-US" sz="3200" dirty="0"/>
          </a:p>
          <a:p>
            <a:endParaRPr lang="en-US" sz="1600" dirty="0"/>
          </a:p>
          <a:p>
            <a:endParaRPr lang="en-US" sz="1600" dirty="0"/>
          </a:p>
          <a:p>
            <a:endParaRPr lang="en-US" sz="16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3300884" y="3000208"/>
            <a:ext cx="2065693" cy="823912"/>
          </a:xfrm>
        </p:spPr>
        <p:txBody>
          <a:bodyPr/>
          <a:lstStyle/>
          <a:p>
            <a:r>
              <a:rPr lang="en-US" dirty="0"/>
              <a:t>$58m</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6705140" y="2983593"/>
            <a:ext cx="2065693" cy="823912"/>
          </a:xfrm>
        </p:spPr>
        <p:txBody>
          <a:bodyPr/>
          <a:lstStyle/>
          <a:p>
            <a:r>
              <a:rPr lang="en-US" dirty="0"/>
              <a:t>$288M</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2699437" y="4654380"/>
            <a:ext cx="3124093" cy="462927"/>
          </a:xfrm>
        </p:spPr>
        <p:txBody>
          <a:bodyPr/>
          <a:lstStyle/>
          <a:p>
            <a:r>
              <a:rPr lang="en-US" dirty="0"/>
              <a:t>Extreme competition</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2699437" y="5110955"/>
            <a:ext cx="3124093" cy="462927"/>
          </a:xfrm>
        </p:spPr>
        <p:txBody>
          <a:bodyPr>
            <a:normAutofit/>
          </a:bodyPr>
          <a:lstStyle/>
          <a:p>
            <a:r>
              <a:rPr lang="en-US" dirty="0"/>
              <a:t>10% of TAM.</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6096000" y="4654380"/>
            <a:ext cx="3139479" cy="462927"/>
          </a:xfrm>
        </p:spPr>
        <p:txBody>
          <a:bodyPr/>
          <a:lstStyle/>
          <a:p>
            <a:r>
              <a:rPr lang="en-US" dirty="0"/>
              <a:t>expansion</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6096000" y="5110955"/>
            <a:ext cx="3139479" cy="462927"/>
          </a:xfrm>
        </p:spPr>
        <p:txBody>
          <a:bodyPr>
            <a:normAutofit/>
          </a:bodyPr>
          <a:lstStyle/>
          <a:p>
            <a:r>
              <a:rPr lang="en-US" dirty="0"/>
              <a:t>Wildly successful. Gain 50% of TAM.</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8994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3300884" y="3000208"/>
            <a:ext cx="2065693" cy="823912"/>
          </a:xfrm>
        </p:spPr>
        <p:txBody>
          <a:bodyPr/>
          <a:lstStyle/>
          <a:p>
            <a:r>
              <a:rPr lang="en-US" dirty="0"/>
              <a:t>$58m</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6705140" y="2983593"/>
            <a:ext cx="2065693" cy="823912"/>
          </a:xfrm>
        </p:spPr>
        <p:txBody>
          <a:bodyPr/>
          <a:lstStyle/>
          <a:p>
            <a:r>
              <a:rPr lang="en-US" dirty="0"/>
              <a:t>$288M</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2699437" y="4654380"/>
            <a:ext cx="3124093" cy="462927"/>
          </a:xfrm>
        </p:spPr>
        <p:txBody>
          <a:bodyPr/>
          <a:lstStyle/>
          <a:p>
            <a:r>
              <a:rPr lang="en-US" dirty="0"/>
              <a:t>Extreme competition</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2699437" y="5110955"/>
            <a:ext cx="3124093" cy="462927"/>
          </a:xfrm>
        </p:spPr>
        <p:txBody>
          <a:bodyPr>
            <a:normAutofit/>
          </a:bodyPr>
          <a:lstStyle/>
          <a:p>
            <a:r>
              <a:rPr lang="en-US" dirty="0"/>
              <a:t>10% of TAM.</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6096000" y="4654380"/>
            <a:ext cx="3139479" cy="462927"/>
          </a:xfrm>
        </p:spPr>
        <p:txBody>
          <a:bodyPr/>
          <a:lstStyle/>
          <a:p>
            <a:r>
              <a:rPr lang="en-US" dirty="0"/>
              <a:t>expansion</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6096000" y="5110955"/>
            <a:ext cx="3139479" cy="462927"/>
          </a:xfrm>
        </p:spPr>
        <p:txBody>
          <a:bodyPr>
            <a:normAutofit/>
          </a:bodyPr>
          <a:lstStyle/>
          <a:p>
            <a:r>
              <a:rPr lang="en-US" dirty="0"/>
              <a:t>Wildly successful. Gain 50% of TAM.</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49691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3300884" y="3000208"/>
            <a:ext cx="2065693" cy="823912"/>
          </a:xfrm>
        </p:spPr>
        <p:txBody>
          <a:bodyPr/>
          <a:lstStyle/>
          <a:p>
            <a:r>
              <a:rPr lang="en-US" dirty="0"/>
              <a:t>$58m</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6705140" y="2983593"/>
            <a:ext cx="2065693" cy="823912"/>
          </a:xfrm>
        </p:spPr>
        <p:txBody>
          <a:bodyPr/>
          <a:lstStyle/>
          <a:p>
            <a:r>
              <a:rPr lang="en-US" dirty="0"/>
              <a:t>$288M</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2699437" y="4654380"/>
            <a:ext cx="3124093" cy="462927"/>
          </a:xfrm>
        </p:spPr>
        <p:txBody>
          <a:bodyPr/>
          <a:lstStyle/>
          <a:p>
            <a:r>
              <a:rPr lang="en-US" dirty="0"/>
              <a:t>Extreme competition</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2699437" y="5110955"/>
            <a:ext cx="3124093" cy="462927"/>
          </a:xfrm>
        </p:spPr>
        <p:txBody>
          <a:bodyPr>
            <a:normAutofit/>
          </a:bodyPr>
          <a:lstStyle/>
          <a:p>
            <a:r>
              <a:rPr lang="en-US" dirty="0"/>
              <a:t>10% of TAM.</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6096000" y="4654380"/>
            <a:ext cx="3139479" cy="462927"/>
          </a:xfrm>
        </p:spPr>
        <p:txBody>
          <a:bodyPr/>
          <a:lstStyle/>
          <a:p>
            <a:r>
              <a:rPr lang="en-US" dirty="0"/>
              <a:t>expansion</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6096000" y="5110955"/>
            <a:ext cx="3139479" cy="462927"/>
          </a:xfrm>
        </p:spPr>
        <p:txBody>
          <a:bodyPr>
            <a:normAutofit/>
          </a:bodyPr>
          <a:lstStyle/>
          <a:p>
            <a:r>
              <a:rPr lang="en-US" dirty="0"/>
              <a:t>Wildly successful. Gain 50% of TAM.</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19960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err="1"/>
              <a:t>DecarbX</a:t>
            </a:r>
            <a:endParaRPr lang="en-ZA"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Ease of use and fast data collection are the main draws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Continue AI</a:t>
            </a:r>
          </a:p>
          <a:p>
            <a:r>
              <a:rPr lang="en-ZA" b="1" noProof="1"/>
              <a:t>ChatGPT</a:t>
            </a:r>
            <a:br>
              <a:rPr lang="en-ZA" noProof="1"/>
            </a:br>
            <a:endParaRPr lang="en-ZA" noProof="1"/>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4712-7F92-8298-9924-9DCC4ACD68F5}"/>
              </a:ext>
            </a:extLst>
          </p:cNvPr>
          <p:cNvSpPr>
            <a:spLocks noGrp="1"/>
          </p:cNvSpPr>
          <p:nvPr>
            <p:ph type="title"/>
          </p:nvPr>
        </p:nvSpPr>
        <p:spPr>
          <a:xfrm>
            <a:off x="1743645" y="-24270"/>
            <a:ext cx="9610155" cy="1325563"/>
          </a:xfrm>
        </p:spPr>
        <p:txBody>
          <a:bodyPr/>
          <a:lstStyle/>
          <a:p>
            <a:r>
              <a:rPr lang="en-US" dirty="0"/>
              <a:t>Start with individual process, enabling Expansion into enterprise solutions</a:t>
            </a:r>
          </a:p>
        </p:txBody>
      </p:sp>
      <p:sp>
        <p:nvSpPr>
          <p:cNvPr id="9" name="Date Placeholder 8">
            <a:extLst>
              <a:ext uri="{FF2B5EF4-FFF2-40B4-BE49-F238E27FC236}">
                <a16:creationId xmlns:a16="http://schemas.microsoft.com/office/drawing/2014/main" id="{43394185-94C1-6EB4-6696-9B06B72BBB0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AFDF301A-ACD3-BEC0-7902-52B7706D9340}"/>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7CF4A51F-9D01-40F9-BC00-B14DB0EDCB8D}"/>
              </a:ext>
            </a:extLst>
          </p:cNvPr>
          <p:cNvSpPr>
            <a:spLocks noGrp="1"/>
          </p:cNvSpPr>
          <p:nvPr>
            <p:ph type="sldNum" sz="quarter" idx="12"/>
          </p:nvPr>
        </p:nvSpPr>
        <p:spPr/>
        <p:txBody>
          <a:bodyPr/>
          <a:lstStyle/>
          <a:p>
            <a:fld id="{B5CEABB6-07DC-46E8-9B57-56EC44A396E5}" type="slidenum">
              <a:rPr lang="en-US" smtClean="0"/>
              <a:t>24</a:t>
            </a:fld>
            <a:endParaRPr lang="en-US" dirty="0"/>
          </a:p>
        </p:txBody>
      </p:sp>
      <p:sp>
        <p:nvSpPr>
          <p:cNvPr id="12" name="Oval 11">
            <a:extLst>
              <a:ext uri="{FF2B5EF4-FFF2-40B4-BE49-F238E27FC236}">
                <a16:creationId xmlns:a16="http://schemas.microsoft.com/office/drawing/2014/main" id="{DFE815C6-8551-5866-D129-79C3596F8628}"/>
              </a:ext>
            </a:extLst>
          </p:cNvPr>
          <p:cNvSpPr/>
          <p:nvPr/>
        </p:nvSpPr>
        <p:spPr>
          <a:xfrm>
            <a:off x="3385457" y="4659710"/>
            <a:ext cx="1055915" cy="9349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C6BBEFC-4496-84D1-3E3B-339CB1F89FB4}"/>
              </a:ext>
            </a:extLst>
          </p:cNvPr>
          <p:cNvSpPr/>
          <p:nvPr/>
        </p:nvSpPr>
        <p:spPr>
          <a:xfrm>
            <a:off x="7547315" y="1221694"/>
            <a:ext cx="2639786" cy="2428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370D775-79E3-2593-2FF6-62A13D7CBC94}"/>
              </a:ext>
            </a:extLst>
          </p:cNvPr>
          <p:cNvSpPr/>
          <p:nvPr/>
        </p:nvSpPr>
        <p:spPr>
          <a:xfrm>
            <a:off x="3897086" y="2242457"/>
            <a:ext cx="4996535" cy="2950026"/>
          </a:xfrm>
          <a:custGeom>
            <a:avLst/>
            <a:gdLst>
              <a:gd name="connsiteX0" fmla="*/ 0 w 4234543"/>
              <a:gd name="connsiteY0" fmla="*/ 2623457 h 2623457"/>
              <a:gd name="connsiteX1" fmla="*/ 1513115 w 4234543"/>
              <a:gd name="connsiteY1" fmla="*/ 2079172 h 2623457"/>
              <a:gd name="connsiteX2" fmla="*/ 4234543 w 4234543"/>
              <a:gd name="connsiteY2" fmla="*/ 0 h 2623457"/>
              <a:gd name="connsiteX0" fmla="*/ 0 w 4234543"/>
              <a:gd name="connsiteY0" fmla="*/ 2623457 h 2623457"/>
              <a:gd name="connsiteX1" fmla="*/ 2582803 w 4234543"/>
              <a:gd name="connsiteY1" fmla="*/ 2154745 h 2623457"/>
              <a:gd name="connsiteX2" fmla="*/ 4234543 w 4234543"/>
              <a:gd name="connsiteY2" fmla="*/ 0 h 2623457"/>
              <a:gd name="connsiteX0" fmla="*/ 0 w 4057735"/>
              <a:gd name="connsiteY0" fmla="*/ 2925749 h 2925749"/>
              <a:gd name="connsiteX1" fmla="*/ 2582803 w 4057735"/>
              <a:gd name="connsiteY1" fmla="*/ 2457037 h 2925749"/>
              <a:gd name="connsiteX2" fmla="*/ 4057735 w 4057735"/>
              <a:gd name="connsiteY2" fmla="*/ 0 h 2925749"/>
              <a:gd name="connsiteX0" fmla="*/ 0 w 4057735"/>
              <a:gd name="connsiteY0" fmla="*/ 2925749 h 2925749"/>
              <a:gd name="connsiteX1" fmla="*/ 2582803 w 4057735"/>
              <a:gd name="connsiteY1" fmla="*/ 2457037 h 2925749"/>
              <a:gd name="connsiteX2" fmla="*/ 4057735 w 4057735"/>
              <a:gd name="connsiteY2" fmla="*/ 0 h 2925749"/>
              <a:gd name="connsiteX0" fmla="*/ 0 w 4057735"/>
              <a:gd name="connsiteY0" fmla="*/ 2925749 h 2925749"/>
              <a:gd name="connsiteX1" fmla="*/ 1937454 w 4057735"/>
              <a:gd name="connsiteY1" fmla="*/ 2316688 h 2925749"/>
              <a:gd name="connsiteX2" fmla="*/ 4057735 w 4057735"/>
              <a:gd name="connsiteY2" fmla="*/ 0 h 2925749"/>
            </a:gdLst>
            <a:ahLst/>
            <a:cxnLst>
              <a:cxn ang="0">
                <a:pos x="connsiteX0" y="connsiteY0"/>
              </a:cxn>
              <a:cxn ang="0">
                <a:pos x="connsiteX1" y="connsiteY1"/>
              </a:cxn>
              <a:cxn ang="0">
                <a:pos x="connsiteX2" y="connsiteY2"/>
              </a:cxn>
            </a:cxnLst>
            <a:rect l="l" t="t" r="r" b="b"/>
            <a:pathLst>
              <a:path w="4057735" h="2925749">
                <a:moveTo>
                  <a:pt x="0" y="2925749"/>
                </a:moveTo>
                <a:cubicBezTo>
                  <a:pt x="403679" y="2872228"/>
                  <a:pt x="1231697" y="2753931"/>
                  <a:pt x="1937454" y="2316688"/>
                </a:cubicBezTo>
                <a:cubicBezTo>
                  <a:pt x="2643211" y="1879445"/>
                  <a:pt x="3474238" y="1231217"/>
                  <a:pt x="4057735" y="0"/>
                </a:cubicBezTo>
              </a:path>
            </a:pathLst>
          </a:custGeom>
          <a:noFill/>
          <a:ln w="31750">
            <a:headEnd type="diamond"/>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8A4960-655B-4CE1-C347-0AD16D639EFC}"/>
              </a:ext>
            </a:extLst>
          </p:cNvPr>
          <p:cNvCxnSpPr/>
          <p:nvPr/>
        </p:nvCxnSpPr>
        <p:spPr>
          <a:xfrm>
            <a:off x="2645228" y="5693229"/>
            <a:ext cx="79248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87084C-CAEB-E0F3-C06A-F913950CC4E8}"/>
              </a:ext>
            </a:extLst>
          </p:cNvPr>
          <p:cNvCxnSpPr>
            <a:cxnSpLocks/>
          </p:cNvCxnSpPr>
          <p:nvPr/>
        </p:nvCxnSpPr>
        <p:spPr>
          <a:xfrm flipV="1">
            <a:off x="2797628" y="1785257"/>
            <a:ext cx="0" cy="406037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83EA2F1-8689-C4E5-7C8E-4D288261BE23}"/>
              </a:ext>
            </a:extLst>
          </p:cNvPr>
          <p:cNvSpPr txBox="1"/>
          <p:nvPr/>
        </p:nvSpPr>
        <p:spPr>
          <a:xfrm>
            <a:off x="4441372" y="5070393"/>
            <a:ext cx="3483429" cy="646331"/>
          </a:xfrm>
          <a:prstGeom prst="rect">
            <a:avLst/>
          </a:prstGeom>
          <a:noFill/>
        </p:spPr>
        <p:txBody>
          <a:bodyPr wrap="square" rtlCol="0">
            <a:spAutoFit/>
          </a:bodyPr>
          <a:lstStyle/>
          <a:p>
            <a:r>
              <a:rPr lang="en-US" dirty="0"/>
              <a:t>Foundation has been built with  best-in-class knowledge</a:t>
            </a:r>
          </a:p>
        </p:txBody>
      </p:sp>
      <p:sp>
        <p:nvSpPr>
          <p:cNvPr id="23" name="TextBox 22">
            <a:extLst>
              <a:ext uri="{FF2B5EF4-FFF2-40B4-BE49-F238E27FC236}">
                <a16:creationId xmlns:a16="http://schemas.microsoft.com/office/drawing/2014/main" id="{5F973CBC-1888-1664-0A78-DC03D2215E70}"/>
              </a:ext>
            </a:extLst>
          </p:cNvPr>
          <p:cNvSpPr txBox="1"/>
          <p:nvPr/>
        </p:nvSpPr>
        <p:spPr>
          <a:xfrm>
            <a:off x="4441372" y="1605767"/>
            <a:ext cx="3483429" cy="923330"/>
          </a:xfrm>
          <a:prstGeom prst="rect">
            <a:avLst/>
          </a:prstGeom>
          <a:noFill/>
        </p:spPr>
        <p:txBody>
          <a:bodyPr wrap="square" rtlCol="0">
            <a:spAutoFit/>
          </a:bodyPr>
          <a:lstStyle/>
          <a:p>
            <a:r>
              <a:rPr lang="en-US" dirty="0"/>
              <a:t>Integrate this knowledge into enterprise-wide, integrated solutions</a:t>
            </a:r>
          </a:p>
        </p:txBody>
      </p:sp>
      <p:sp>
        <p:nvSpPr>
          <p:cNvPr id="24" name="Oval 23">
            <a:extLst>
              <a:ext uri="{FF2B5EF4-FFF2-40B4-BE49-F238E27FC236}">
                <a16:creationId xmlns:a16="http://schemas.microsoft.com/office/drawing/2014/main" id="{76A92930-C966-BA39-D1EA-95B027E4AC26}"/>
              </a:ext>
            </a:extLst>
          </p:cNvPr>
          <p:cNvSpPr/>
          <p:nvPr/>
        </p:nvSpPr>
        <p:spPr>
          <a:xfrm>
            <a:off x="936169" y="4659710"/>
            <a:ext cx="685799" cy="5987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B77D989-3409-BB38-4DC2-43E960B0DE68}"/>
              </a:ext>
            </a:extLst>
          </p:cNvPr>
          <p:cNvSpPr txBox="1"/>
          <p:nvPr/>
        </p:nvSpPr>
        <p:spPr>
          <a:xfrm>
            <a:off x="152401" y="5276483"/>
            <a:ext cx="2198921" cy="369332"/>
          </a:xfrm>
          <a:prstGeom prst="rect">
            <a:avLst/>
          </a:prstGeom>
          <a:noFill/>
        </p:spPr>
        <p:txBody>
          <a:bodyPr wrap="square" rtlCol="0">
            <a:spAutoFit/>
          </a:bodyPr>
          <a:lstStyle/>
          <a:p>
            <a:r>
              <a:rPr lang="en-US" dirty="0"/>
              <a:t>Relative market size</a:t>
            </a:r>
          </a:p>
        </p:txBody>
      </p:sp>
      <p:sp>
        <p:nvSpPr>
          <p:cNvPr id="26" name="TextBox 25">
            <a:extLst>
              <a:ext uri="{FF2B5EF4-FFF2-40B4-BE49-F238E27FC236}">
                <a16:creationId xmlns:a16="http://schemas.microsoft.com/office/drawing/2014/main" id="{56BD9DF8-B75A-F53E-5EE3-55D1E5E942F1}"/>
              </a:ext>
            </a:extLst>
          </p:cNvPr>
          <p:cNvSpPr txBox="1"/>
          <p:nvPr/>
        </p:nvSpPr>
        <p:spPr>
          <a:xfrm>
            <a:off x="10141006" y="5715784"/>
            <a:ext cx="858043" cy="369332"/>
          </a:xfrm>
          <a:prstGeom prst="rect">
            <a:avLst/>
          </a:prstGeom>
          <a:noFill/>
        </p:spPr>
        <p:txBody>
          <a:bodyPr wrap="square" rtlCol="0">
            <a:spAutoFit/>
          </a:bodyPr>
          <a:lstStyle/>
          <a:p>
            <a:r>
              <a:rPr lang="en-US" dirty="0"/>
              <a:t>time</a:t>
            </a:r>
          </a:p>
        </p:txBody>
      </p:sp>
      <p:sp>
        <p:nvSpPr>
          <p:cNvPr id="27" name="TextBox 26">
            <a:extLst>
              <a:ext uri="{FF2B5EF4-FFF2-40B4-BE49-F238E27FC236}">
                <a16:creationId xmlns:a16="http://schemas.microsoft.com/office/drawing/2014/main" id="{590025EC-479A-F9AC-BAA6-FB78206605FB}"/>
              </a:ext>
            </a:extLst>
          </p:cNvPr>
          <p:cNvSpPr txBox="1"/>
          <p:nvPr/>
        </p:nvSpPr>
        <p:spPr>
          <a:xfrm rot="16200000">
            <a:off x="2129121" y="1891199"/>
            <a:ext cx="858043" cy="369332"/>
          </a:xfrm>
          <a:prstGeom prst="rect">
            <a:avLst/>
          </a:prstGeom>
          <a:noFill/>
        </p:spPr>
        <p:txBody>
          <a:bodyPr wrap="square" rtlCol="0">
            <a:spAutoFit/>
          </a:bodyPr>
          <a:lstStyle/>
          <a:p>
            <a:r>
              <a:rPr lang="en-US" dirty="0"/>
              <a:t>value</a:t>
            </a:r>
          </a:p>
        </p:txBody>
      </p:sp>
    </p:spTree>
    <p:extLst>
      <p:ext uri="{BB962C8B-B14F-4D97-AF65-F5344CB8AC3E}">
        <p14:creationId xmlns:p14="http://schemas.microsoft.com/office/powerpoint/2010/main" val="116399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Clarity AI</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1933168" y="1967511"/>
            <a:ext cx="1706965" cy="1048575"/>
          </a:xfrm>
        </p:spPr>
        <p:txBody>
          <a:bodyPr/>
          <a:lstStyle/>
          <a:p>
            <a:r>
              <a:rPr lang="en-US" dirty="0" err="1"/>
              <a:t>DecarbX</a:t>
            </a:r>
            <a:endParaRPr lang="en-US" dirty="0"/>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6173427" y="2351956"/>
            <a:ext cx="1183179" cy="492025"/>
          </a:xfrm>
        </p:spPr>
        <p:txBody>
          <a:bodyPr/>
          <a:lstStyle/>
          <a:p>
            <a:r>
              <a:rPr lang="en-US" dirty="0"/>
              <a:t>Continue AI</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7561810" y="5097434"/>
            <a:ext cx="1183179" cy="492025"/>
          </a:xfrm>
        </p:spPr>
        <p:txBody>
          <a:bodyPr/>
          <a:lstStyle/>
          <a:p>
            <a:r>
              <a:rPr lang="en-US" dirty="0" err="1"/>
              <a:t>Sustainlytics</a:t>
            </a:r>
            <a:r>
              <a:rPr lang="en-US" dirty="0"/>
              <a:t> / MSCI / Morningstar</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25</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8077200" y="492998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6700135" y="23134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1990606" y="1893915"/>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Y0M6 – After seed round</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beta to select number of invited users</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Y0m12</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MVP to the general pubic</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y1m6</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Conclude gathering of feedback and start next iteration process of refinement</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59193958"/>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Year 1</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-$1,852,000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Year 3</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800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$1,440,000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Year 5</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1,600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$7,680,000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Year 7</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4,800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9,600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$23,040,000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$17,820,000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4280716229"/>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3135007" y="2422179"/>
            <a:ext cx="2057804" cy="39256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SEED FUNDING</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8306395" y="5326357"/>
            <a:ext cx="2057804" cy="45338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BUILD MMP</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2024</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2025</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48" idx="0"/>
          </p:cNvCxnSpPr>
          <p:nvPr/>
        </p:nvCxnSpPr>
        <p:spPr>
          <a:xfrm>
            <a:off x="2642186" y="2385309"/>
            <a:ext cx="0" cy="94316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p:cNvCxnSpPr>
          <p:nvPr/>
        </p:nvCxnSpPr>
        <p:spPr>
          <a:xfrm>
            <a:off x="4164455" y="2856563"/>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stCxn id="35" idx="0"/>
            <a:endCxn id="59" idx="2"/>
          </p:cNvCxnSpPr>
          <p:nvPr/>
        </p:nvCxnSpPr>
        <p:spPr>
          <a:xfrm flipV="1">
            <a:off x="9737165" y="2338027"/>
            <a:ext cx="0" cy="9712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2153920" y="3404712"/>
            <a:ext cx="3878432" cy="34883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8350716" y="3309313"/>
            <a:ext cx="2772898" cy="457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483995" y="1907125"/>
            <a:ext cx="2097403" cy="5619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p>
          <a:p>
            <a:pPr marL="0" indent="0" algn="ctr">
              <a:lnSpc>
                <a:spcPct val="150000"/>
              </a:lnSpc>
              <a:buFont typeface="Arial" panose="020B0604020202020204" pitchFamily="34" charset="0"/>
              <a:buNone/>
            </a:pPr>
            <a:r>
              <a:rPr lang="en-ZA" sz="1400" spc="150" dirty="0">
                <a:latin typeface="+mj-lt"/>
                <a:ea typeface="+mj-ea"/>
                <a:cs typeface="+mj-cs"/>
              </a:rPr>
              <a:t>(can start before this)</a:t>
            </a:r>
            <a:endParaRPr lang="en-ZA" sz="1100" dirty="0"/>
          </a:p>
        </p:txBody>
      </p: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8708263" y="1776052"/>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BUILD / TEST PROTOTYPE</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flipH="1">
            <a:off x="-3402652" y="6158773"/>
            <a:ext cx="355098" cy="54030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1249612" y="5661418"/>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MVP</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a:endCxn id="63" idx="0"/>
          </p:cNvCxnSpPr>
          <p:nvPr/>
        </p:nvCxnSpPr>
        <p:spPr>
          <a:xfrm flipH="1">
            <a:off x="2278514" y="4736723"/>
            <a:ext cx="1" cy="9246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64056" y="3328478"/>
            <a:ext cx="1156259" cy="457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3667376" y="5886266"/>
            <a:ext cx="1239644" cy="27250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1979428" y="4343110"/>
            <a:ext cx="598173" cy="39361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28</a:t>
            </a:fld>
            <a:endParaRPr lang="en-ZA" dirty="0"/>
          </a:p>
        </p:txBody>
      </p:sp>
      <p:sp>
        <p:nvSpPr>
          <p:cNvPr id="5" name="Rectangle 4">
            <a:extLst>
              <a:ext uri="{FF2B5EF4-FFF2-40B4-BE49-F238E27FC236}">
                <a16:creationId xmlns:a16="http://schemas.microsoft.com/office/drawing/2014/main" id="{D678E2D5-660A-6A83-21A1-332CEFE00C34}"/>
              </a:ext>
              <a:ext uri="{C183D7F6-B498-43B3-948B-1728B52AA6E4}">
                <adec:decorative xmlns:adec="http://schemas.microsoft.com/office/drawing/2017/decorative" val="1"/>
              </a:ext>
            </a:extLst>
          </p:cNvPr>
          <p:cNvSpPr/>
          <p:nvPr/>
        </p:nvSpPr>
        <p:spPr>
          <a:xfrm>
            <a:off x="5282854" y="3354712"/>
            <a:ext cx="3501852" cy="4571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1">
            <a:extLst>
              <a:ext uri="{FF2B5EF4-FFF2-40B4-BE49-F238E27FC236}">
                <a16:creationId xmlns:a16="http://schemas.microsoft.com/office/drawing/2014/main" id="{3948A12E-55C0-1FDD-4421-3447292D8AA7}"/>
              </a:ext>
            </a:extLst>
          </p:cNvPr>
          <p:cNvSpPr txBox="1">
            <a:spLocks/>
          </p:cNvSpPr>
          <p:nvPr/>
        </p:nvSpPr>
        <p:spPr>
          <a:xfrm>
            <a:off x="5993642" y="1240335"/>
            <a:ext cx="2057804" cy="39256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Hiring</a:t>
            </a:r>
            <a:endParaRPr lang="en-ZA" sz="1100" dirty="0"/>
          </a:p>
        </p:txBody>
      </p:sp>
      <p:cxnSp>
        <p:nvCxnSpPr>
          <p:cNvPr id="40" name="Straight Connector 39">
            <a:extLst>
              <a:ext uri="{FF2B5EF4-FFF2-40B4-BE49-F238E27FC236}">
                <a16:creationId xmlns:a16="http://schemas.microsoft.com/office/drawing/2014/main" id="{2EE251BC-2FDD-9EE9-97CE-1E136DBCBC81}"/>
              </a:ext>
              <a:ext uri="{C183D7F6-B498-43B3-948B-1728B52AA6E4}">
                <adec:decorative xmlns:adec="http://schemas.microsoft.com/office/drawing/2017/decorative" val="1"/>
              </a:ext>
            </a:extLst>
          </p:cNvPr>
          <p:cNvCxnSpPr>
            <a:cxnSpLocks/>
            <a:stCxn id="39" idx="2"/>
            <a:endCxn id="5" idx="0"/>
          </p:cNvCxnSpPr>
          <p:nvPr/>
        </p:nvCxnSpPr>
        <p:spPr>
          <a:xfrm>
            <a:off x="7022544" y="1632895"/>
            <a:ext cx="11236" cy="17218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72644ABF-8D3E-D855-1FE6-4C52FCB064C9}"/>
              </a:ext>
              <a:ext uri="{C183D7F6-B498-43B3-948B-1728B52AA6E4}">
                <adec:decorative xmlns:adec="http://schemas.microsoft.com/office/drawing/2017/decorative" val="1"/>
              </a:ext>
            </a:extLst>
          </p:cNvPr>
          <p:cNvSpPr/>
          <p:nvPr/>
        </p:nvSpPr>
        <p:spPr>
          <a:xfrm>
            <a:off x="5856414" y="4286298"/>
            <a:ext cx="2195032" cy="339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1">
            <a:extLst>
              <a:ext uri="{FF2B5EF4-FFF2-40B4-BE49-F238E27FC236}">
                <a16:creationId xmlns:a16="http://schemas.microsoft.com/office/drawing/2014/main" id="{C8AF3185-F7AA-BBF2-E526-2800FDB8A88B}"/>
              </a:ext>
            </a:extLst>
          </p:cNvPr>
          <p:cNvSpPr txBox="1">
            <a:spLocks/>
          </p:cNvSpPr>
          <p:nvPr/>
        </p:nvSpPr>
        <p:spPr>
          <a:xfrm>
            <a:off x="5940544" y="5465641"/>
            <a:ext cx="2057804" cy="927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REFINE / </a:t>
            </a:r>
          </a:p>
          <a:p>
            <a:pPr marL="0" indent="0" algn="ctr">
              <a:lnSpc>
                <a:spcPct val="150000"/>
              </a:lnSpc>
              <a:buFont typeface="Arial" panose="020B0604020202020204" pitchFamily="34" charset="0"/>
              <a:buNone/>
            </a:pPr>
            <a:r>
              <a:rPr lang="en-ZA" sz="1400" spc="150" dirty="0">
                <a:latin typeface="+mj-lt"/>
                <a:ea typeface="+mj-ea"/>
                <a:cs typeface="+mj-cs"/>
              </a:rPr>
              <a:t>SERIES A FUNDING</a:t>
            </a:r>
            <a:endParaRPr lang="en-ZA" sz="1100" dirty="0"/>
          </a:p>
        </p:txBody>
      </p:sp>
      <p:cxnSp>
        <p:nvCxnSpPr>
          <p:cNvPr id="70" name="Straight Connector 69">
            <a:extLst>
              <a:ext uri="{FF2B5EF4-FFF2-40B4-BE49-F238E27FC236}">
                <a16:creationId xmlns:a16="http://schemas.microsoft.com/office/drawing/2014/main" id="{FEF40E75-630E-CC9A-24E4-1FE484E877C8}"/>
              </a:ext>
              <a:ext uri="{C183D7F6-B498-43B3-948B-1728B52AA6E4}">
                <adec:decorative xmlns:adec="http://schemas.microsoft.com/office/drawing/2017/decorative" val="1"/>
              </a:ext>
            </a:extLst>
          </p:cNvPr>
          <p:cNvCxnSpPr>
            <a:cxnSpLocks/>
            <a:stCxn id="68" idx="2"/>
            <a:endCxn id="69" idx="0"/>
          </p:cNvCxnSpPr>
          <p:nvPr/>
        </p:nvCxnSpPr>
        <p:spPr>
          <a:xfrm>
            <a:off x="6953930" y="4625606"/>
            <a:ext cx="15516" cy="84003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6562CF2-69AA-54C9-BAD2-D5A8338C3D56}"/>
              </a:ext>
              <a:ext uri="{C183D7F6-B498-43B3-948B-1728B52AA6E4}">
                <adec:decorative xmlns:adec="http://schemas.microsoft.com/office/drawing/2017/decorative" val="1"/>
              </a:ext>
            </a:extLst>
          </p:cNvPr>
          <p:cNvSpPr/>
          <p:nvPr/>
        </p:nvSpPr>
        <p:spPr>
          <a:xfrm>
            <a:off x="8199053" y="4286297"/>
            <a:ext cx="2286187" cy="4381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5AD61C1D-8CDD-9D75-E3AC-A8FF8D1E1451}"/>
              </a:ext>
              <a:ext uri="{C183D7F6-B498-43B3-948B-1728B52AA6E4}">
                <adec:decorative xmlns:adec="http://schemas.microsoft.com/office/drawing/2017/decorative" val="1"/>
              </a:ext>
            </a:extLst>
          </p:cNvPr>
          <p:cNvCxnSpPr>
            <a:cxnSpLocks/>
            <a:stCxn id="74" idx="2"/>
            <a:endCxn id="54" idx="0"/>
          </p:cNvCxnSpPr>
          <p:nvPr/>
        </p:nvCxnSpPr>
        <p:spPr>
          <a:xfrm flipH="1">
            <a:off x="9335297" y="4724487"/>
            <a:ext cx="6850" cy="6018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8277E662-4BC1-011C-C0AE-B6375D128359}"/>
              </a:ext>
              <a:ext uri="{C183D7F6-B498-43B3-948B-1728B52AA6E4}">
                <adec:decorative xmlns:adec="http://schemas.microsoft.com/office/drawing/2017/decorative" val="1"/>
              </a:ext>
            </a:extLst>
          </p:cNvPr>
          <p:cNvSpPr/>
          <p:nvPr/>
        </p:nvSpPr>
        <p:spPr>
          <a:xfrm>
            <a:off x="10557599" y="4274879"/>
            <a:ext cx="720002" cy="43507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 Placeholder 31">
            <a:extLst>
              <a:ext uri="{FF2B5EF4-FFF2-40B4-BE49-F238E27FC236}">
                <a16:creationId xmlns:a16="http://schemas.microsoft.com/office/drawing/2014/main" id="{C6B5EA92-6F28-9BE5-277D-5161B6DABE3D}"/>
              </a:ext>
            </a:extLst>
          </p:cNvPr>
          <p:cNvSpPr txBox="1">
            <a:spLocks/>
          </p:cNvSpPr>
          <p:nvPr/>
        </p:nvSpPr>
        <p:spPr>
          <a:xfrm>
            <a:off x="9888698" y="5901633"/>
            <a:ext cx="2057804" cy="45338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MMP</a:t>
            </a:r>
            <a:endParaRPr lang="en-ZA" sz="1100" dirty="0"/>
          </a:p>
        </p:txBody>
      </p:sp>
      <p:cxnSp>
        <p:nvCxnSpPr>
          <p:cNvPr id="87" name="Straight Connector 86">
            <a:extLst>
              <a:ext uri="{FF2B5EF4-FFF2-40B4-BE49-F238E27FC236}">
                <a16:creationId xmlns:a16="http://schemas.microsoft.com/office/drawing/2014/main" id="{0BEC4DFB-B61F-E922-A7E7-22B223E70C9D}"/>
              </a:ext>
              <a:ext uri="{C183D7F6-B498-43B3-948B-1728B52AA6E4}">
                <adec:decorative xmlns:adec="http://schemas.microsoft.com/office/drawing/2017/decorative" val="1"/>
              </a:ext>
            </a:extLst>
          </p:cNvPr>
          <p:cNvCxnSpPr>
            <a:cxnSpLocks/>
            <a:stCxn id="85" idx="2"/>
            <a:endCxn id="86" idx="0"/>
          </p:cNvCxnSpPr>
          <p:nvPr/>
        </p:nvCxnSpPr>
        <p:spPr>
          <a:xfrm>
            <a:off x="10917600" y="4709954"/>
            <a:ext cx="0" cy="1191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31">
            <a:extLst>
              <a:ext uri="{FF2B5EF4-FFF2-40B4-BE49-F238E27FC236}">
                <a16:creationId xmlns:a16="http://schemas.microsoft.com/office/drawing/2014/main" id="{559D4DF3-409D-ABEB-8BCC-AAACA53314C0}"/>
              </a:ext>
            </a:extLst>
          </p:cNvPr>
          <p:cNvSpPr txBox="1">
            <a:spLocks/>
          </p:cNvSpPr>
          <p:nvPr/>
        </p:nvSpPr>
        <p:spPr>
          <a:xfrm>
            <a:off x="5269520" y="1731601"/>
            <a:ext cx="2057804" cy="931468"/>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Plan Review </a:t>
            </a:r>
          </a:p>
          <a:p>
            <a:pPr marL="0" indent="0" algn="ctr">
              <a:lnSpc>
                <a:spcPct val="150000"/>
              </a:lnSpc>
              <a:buFont typeface="Arial" panose="020B0604020202020204" pitchFamily="34" charset="0"/>
              <a:buNone/>
            </a:pPr>
            <a:r>
              <a:rPr lang="en-ZA" sz="1400" spc="150" dirty="0">
                <a:latin typeface="+mj-lt"/>
                <a:ea typeface="+mj-ea"/>
                <a:cs typeface="+mj-cs"/>
              </a:rPr>
              <a:t>by Advisors</a:t>
            </a:r>
            <a:endParaRPr lang="en-ZA" sz="1400" dirty="0"/>
          </a:p>
        </p:txBody>
      </p:sp>
      <p:cxnSp>
        <p:nvCxnSpPr>
          <p:cNvPr id="44" name="Straight Connector 43">
            <a:extLst>
              <a:ext uri="{FF2B5EF4-FFF2-40B4-BE49-F238E27FC236}">
                <a16:creationId xmlns:a16="http://schemas.microsoft.com/office/drawing/2014/main" id="{1333462A-4C76-5070-D2E9-F362BB0EC6C7}"/>
              </a:ext>
              <a:ext uri="{C183D7F6-B498-43B3-948B-1728B52AA6E4}">
                <adec:decorative xmlns:adec="http://schemas.microsoft.com/office/drawing/2017/decorative" val="1"/>
              </a:ext>
            </a:extLst>
          </p:cNvPr>
          <p:cNvCxnSpPr>
            <a:cxnSpLocks/>
            <a:stCxn id="43" idx="2"/>
          </p:cNvCxnSpPr>
          <p:nvPr/>
        </p:nvCxnSpPr>
        <p:spPr>
          <a:xfrm>
            <a:off x="6298422" y="2663069"/>
            <a:ext cx="6667" cy="5823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A383A4E-A52F-0339-617E-C938844F510C}"/>
              </a:ext>
              <a:ext uri="{C183D7F6-B498-43B3-948B-1728B52AA6E4}">
                <adec:decorative xmlns:adec="http://schemas.microsoft.com/office/drawing/2017/decorative" val="1"/>
              </a:ext>
            </a:extLst>
          </p:cNvPr>
          <p:cNvSpPr/>
          <p:nvPr/>
        </p:nvSpPr>
        <p:spPr>
          <a:xfrm>
            <a:off x="5772881" y="3287254"/>
            <a:ext cx="911978" cy="5657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897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Problem definition</a:t>
            </a:r>
          </a:p>
        </p:txBody>
      </p:sp>
    </p:spTree>
    <p:extLst>
      <p:ext uri="{BB962C8B-B14F-4D97-AF65-F5344CB8AC3E}">
        <p14:creationId xmlns:p14="http://schemas.microsoft.com/office/powerpoint/2010/main" val="336525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Mark Chung​</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 / CEO</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err="1"/>
              <a:t>Hongtai</a:t>
            </a:r>
            <a:r>
              <a:rPr lang="en-US" dirty="0"/>
              <a:t> Huang</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Technology Officer</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XXX</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Financial Officer</a:t>
            </a:r>
          </a:p>
          <a:p>
            <a:endParaRPr lang="en-US" dirty="0"/>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XXX​</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
        <p:nvSpPr>
          <p:cNvPr id="7" name="Picture Placeholder 6">
            <a:extLst>
              <a:ext uri="{FF2B5EF4-FFF2-40B4-BE49-F238E27FC236}">
                <a16:creationId xmlns:a16="http://schemas.microsoft.com/office/drawing/2014/main" id="{D8EDF1CF-0473-E0BE-3816-E4294F7B0730}"/>
              </a:ext>
            </a:extLst>
          </p:cNvPr>
          <p:cNvSpPr>
            <a:spLocks noGrp="1"/>
          </p:cNvSpPr>
          <p:nvPr>
            <p:ph type="pic" sz="quarter" idx="14"/>
          </p:nvPr>
        </p:nvSpPr>
        <p:spPr/>
        <p:txBody>
          <a:bodyPr/>
          <a:lstStyle/>
          <a:p>
            <a:endParaRPr lang="en-US" dirty="0"/>
          </a:p>
        </p:txBody>
      </p:sp>
      <p:pic>
        <p:nvPicPr>
          <p:cNvPr id="9" name="Picture 8">
            <a:extLst>
              <a:ext uri="{FF2B5EF4-FFF2-40B4-BE49-F238E27FC236}">
                <a16:creationId xmlns:a16="http://schemas.microsoft.com/office/drawing/2014/main" id="{4A8DBB2C-43E1-29DD-E505-25E2FE1FFCDC}"/>
              </a:ext>
            </a:extLst>
          </p:cNvPr>
          <p:cNvPicPr>
            <a:picLocks noChangeAspect="1"/>
          </p:cNvPicPr>
          <p:nvPr/>
        </p:nvPicPr>
        <p:blipFill>
          <a:blip r:embed="rId2"/>
          <a:stretch>
            <a:fillRect/>
          </a:stretch>
        </p:blipFill>
        <p:spPr>
          <a:xfrm>
            <a:off x="1487181" y="2886074"/>
            <a:ext cx="1909850" cy="1945885"/>
          </a:xfrm>
          <a:prstGeom prst="rect">
            <a:avLst/>
          </a:prstGeom>
        </p:spPr>
      </p:pic>
      <p:sp>
        <p:nvSpPr>
          <p:cNvPr id="11" name="Picture Placeholder 10">
            <a:extLst>
              <a:ext uri="{FF2B5EF4-FFF2-40B4-BE49-F238E27FC236}">
                <a16:creationId xmlns:a16="http://schemas.microsoft.com/office/drawing/2014/main" id="{AD7EFED4-2C39-E7EB-D355-645F8D91217B}"/>
              </a:ext>
            </a:extLst>
          </p:cNvPr>
          <p:cNvSpPr>
            <a:spLocks noGrp="1"/>
          </p:cNvSpPr>
          <p:nvPr>
            <p:ph type="pic" sz="quarter" idx="15"/>
          </p:nvPr>
        </p:nvSpPr>
        <p:spPr/>
        <p:txBody>
          <a:bodyPr/>
          <a:lstStyle/>
          <a:p>
            <a:endParaRPr lang="en-US"/>
          </a:p>
        </p:txBody>
      </p:sp>
      <p:sp>
        <p:nvSpPr>
          <p:cNvPr id="13" name="Picture Placeholder 12">
            <a:extLst>
              <a:ext uri="{FF2B5EF4-FFF2-40B4-BE49-F238E27FC236}">
                <a16:creationId xmlns:a16="http://schemas.microsoft.com/office/drawing/2014/main" id="{7A31E5EA-BBC9-F171-21B2-82FF068D18A9}"/>
              </a:ext>
            </a:extLst>
          </p:cNvPr>
          <p:cNvSpPr>
            <a:spLocks noGrp="1"/>
          </p:cNvSpPr>
          <p:nvPr>
            <p:ph type="pic" sz="quarter" idx="16"/>
          </p:nvPr>
        </p:nvSpPr>
        <p:spPr/>
        <p:txBody>
          <a:bodyPr/>
          <a:lstStyle/>
          <a:p>
            <a:endParaRPr lang="en-US"/>
          </a:p>
        </p:txBody>
      </p:sp>
      <p:sp>
        <p:nvSpPr>
          <p:cNvPr id="15" name="Picture Placeholder 14">
            <a:extLst>
              <a:ext uri="{FF2B5EF4-FFF2-40B4-BE49-F238E27FC236}">
                <a16:creationId xmlns:a16="http://schemas.microsoft.com/office/drawing/2014/main" id="{0C27756E-71CB-AFA9-D41E-51D910A6C0B5}"/>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347745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31</a:t>
            </a:fld>
            <a:endParaRPr lang="en-US" dirty="0"/>
          </a:p>
        </p:txBody>
      </p:sp>
      <p:sp>
        <p:nvSpPr>
          <p:cNvPr id="7" name="Picture Placeholder 6">
            <a:extLst>
              <a:ext uri="{FF2B5EF4-FFF2-40B4-BE49-F238E27FC236}">
                <a16:creationId xmlns:a16="http://schemas.microsoft.com/office/drawing/2014/main" id="{1BCBE078-93F7-7EDD-3BBB-AD5DE972D123}"/>
              </a:ext>
            </a:extLst>
          </p:cNvPr>
          <p:cNvSpPr>
            <a:spLocks noGrp="1"/>
          </p:cNvSpPr>
          <p:nvPr>
            <p:ph type="pic" sz="quarter" idx="14"/>
          </p:nvPr>
        </p:nvSpPr>
        <p:spPr/>
        <p:txBody>
          <a:bodyPr/>
          <a:lstStyle/>
          <a:p>
            <a:endParaRPr lang="en-US"/>
          </a:p>
        </p:txBody>
      </p:sp>
      <p:sp>
        <p:nvSpPr>
          <p:cNvPr id="9" name="Picture Placeholder 8">
            <a:extLst>
              <a:ext uri="{FF2B5EF4-FFF2-40B4-BE49-F238E27FC236}">
                <a16:creationId xmlns:a16="http://schemas.microsoft.com/office/drawing/2014/main" id="{C8EB09D8-B233-0A4F-2F9F-1262CCFC8C69}"/>
              </a:ext>
            </a:extLst>
          </p:cNvPr>
          <p:cNvSpPr>
            <a:spLocks noGrp="1"/>
          </p:cNvSpPr>
          <p:nvPr>
            <p:ph type="pic" sz="quarter" idx="15"/>
          </p:nvPr>
        </p:nvSpPr>
        <p:spPr/>
        <p:txBody>
          <a:bodyPr/>
          <a:lstStyle/>
          <a:p>
            <a:endParaRPr lang="en-US"/>
          </a:p>
        </p:txBody>
      </p:sp>
      <p:sp>
        <p:nvSpPr>
          <p:cNvPr id="11" name="Picture Placeholder 10">
            <a:extLst>
              <a:ext uri="{FF2B5EF4-FFF2-40B4-BE49-F238E27FC236}">
                <a16:creationId xmlns:a16="http://schemas.microsoft.com/office/drawing/2014/main" id="{A79C00C6-D98D-0365-7971-047F336FF42E}"/>
              </a:ext>
            </a:extLst>
          </p:cNvPr>
          <p:cNvSpPr>
            <a:spLocks noGrp="1"/>
          </p:cNvSpPr>
          <p:nvPr>
            <p:ph type="pic" sz="quarter" idx="16"/>
          </p:nvPr>
        </p:nvSpPr>
        <p:spPr/>
        <p:txBody>
          <a:bodyPr/>
          <a:lstStyle/>
          <a:p>
            <a:endParaRPr lang="en-US"/>
          </a:p>
        </p:txBody>
      </p:sp>
      <p:sp>
        <p:nvSpPr>
          <p:cNvPr id="13" name="Picture Placeholder 12">
            <a:extLst>
              <a:ext uri="{FF2B5EF4-FFF2-40B4-BE49-F238E27FC236}">
                <a16:creationId xmlns:a16="http://schemas.microsoft.com/office/drawing/2014/main" id="{CCFF3609-B2BD-9117-7041-33260081D28E}"/>
              </a:ext>
            </a:extLst>
          </p:cNvPr>
          <p:cNvSpPr>
            <a:spLocks noGrp="1"/>
          </p:cNvSpPr>
          <p:nvPr>
            <p:ph type="pic" sz="quarter" idx="17"/>
          </p:nvPr>
        </p:nvSpPr>
        <p:spPr/>
        <p:txBody>
          <a:bodyPr/>
          <a:lstStyle/>
          <a:p>
            <a:endParaRPr lang="en-US"/>
          </a:p>
        </p:txBody>
      </p:sp>
      <p:sp>
        <p:nvSpPr>
          <p:cNvPr id="15" name="Picture Placeholder 14">
            <a:extLst>
              <a:ext uri="{FF2B5EF4-FFF2-40B4-BE49-F238E27FC236}">
                <a16:creationId xmlns:a16="http://schemas.microsoft.com/office/drawing/2014/main" id="{514094B3-F5A0-EBD3-B81E-88952039E7C6}"/>
              </a:ext>
            </a:extLst>
          </p:cNvPr>
          <p:cNvSpPr>
            <a:spLocks noGrp="1"/>
          </p:cNvSpPr>
          <p:nvPr>
            <p:ph type="pic" sz="quarter" idx="29"/>
          </p:nvPr>
        </p:nvSpPr>
        <p:spPr/>
        <p:txBody>
          <a:bodyPr/>
          <a:lstStyle/>
          <a:p>
            <a:endParaRPr lang="en-US"/>
          </a:p>
        </p:txBody>
      </p:sp>
      <p:sp>
        <p:nvSpPr>
          <p:cNvPr id="17" name="Picture Placeholder 16">
            <a:extLst>
              <a:ext uri="{FF2B5EF4-FFF2-40B4-BE49-F238E27FC236}">
                <a16:creationId xmlns:a16="http://schemas.microsoft.com/office/drawing/2014/main" id="{834C7DAF-2973-C58F-8220-D7046AA1F7D6}"/>
              </a:ext>
            </a:extLst>
          </p:cNvPr>
          <p:cNvSpPr>
            <a:spLocks noGrp="1"/>
          </p:cNvSpPr>
          <p:nvPr>
            <p:ph type="pic" sz="quarter" idx="28"/>
          </p:nvPr>
        </p:nvSpPr>
        <p:spPr/>
        <p:txBody>
          <a:bodyPr/>
          <a:lstStyle/>
          <a:p>
            <a:endParaRPr lang="en-US"/>
          </a:p>
        </p:txBody>
      </p:sp>
      <p:sp>
        <p:nvSpPr>
          <p:cNvPr id="19" name="Picture Placeholder 18">
            <a:extLst>
              <a:ext uri="{FF2B5EF4-FFF2-40B4-BE49-F238E27FC236}">
                <a16:creationId xmlns:a16="http://schemas.microsoft.com/office/drawing/2014/main" id="{388C3E5B-5761-C7EC-37B3-592F0843DF6F}"/>
              </a:ext>
            </a:extLst>
          </p:cNvPr>
          <p:cNvSpPr>
            <a:spLocks noGrp="1"/>
          </p:cNvSpPr>
          <p:nvPr>
            <p:ph type="pic" sz="quarter" idx="27"/>
          </p:nvPr>
        </p:nvSpPr>
        <p:spPr/>
        <p:txBody>
          <a:bodyPr/>
          <a:lstStyle/>
          <a:p>
            <a:endParaRPr lang="en-US"/>
          </a:p>
        </p:txBody>
      </p:sp>
      <p:sp>
        <p:nvSpPr>
          <p:cNvPr id="21" name="Picture Placeholder 20">
            <a:extLst>
              <a:ext uri="{FF2B5EF4-FFF2-40B4-BE49-F238E27FC236}">
                <a16:creationId xmlns:a16="http://schemas.microsoft.com/office/drawing/2014/main" id="{477B45CD-7661-2C2F-2198-76E81CAB5BCF}"/>
              </a:ext>
            </a:extLst>
          </p:cNvPr>
          <p:cNvSpPr>
            <a:spLocks noGrp="1"/>
          </p:cNvSpPr>
          <p:nvPr>
            <p:ph type="pic" sz="quarter" idx="26"/>
          </p:nvPr>
        </p:nvSpPr>
        <p:spPr/>
        <p:txBody>
          <a:bodyPr/>
          <a:lstStyle/>
          <a:p>
            <a:endParaRPr lang="en-US"/>
          </a:p>
        </p:txBody>
      </p:sp>
    </p:spTree>
    <p:extLst>
      <p:ext uri="{BB962C8B-B14F-4D97-AF65-F5344CB8AC3E}">
        <p14:creationId xmlns:p14="http://schemas.microsoft.com/office/powerpoint/2010/main" val="3396266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33</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Mark Chung</a:t>
            </a:r>
          </a:p>
          <a:p>
            <a:r>
              <a:rPr lang="en-US" dirty="0"/>
              <a:t>303-803-8129</a:t>
            </a:r>
          </a:p>
          <a:p>
            <a:r>
              <a:rPr lang="en-US" dirty="0"/>
              <a:t>XXX@XXX.com</a:t>
            </a:r>
          </a:p>
          <a:p>
            <a:r>
              <a:rPr lang="en-US" dirty="0"/>
              <a:t>www.XXX.com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Supplemental</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35</a:t>
            </a:fld>
            <a:endParaRPr lang="en-US" dirty="0"/>
          </a:p>
        </p:txBody>
      </p:sp>
      <p:sp>
        <p:nvSpPr>
          <p:cNvPr id="10" name="Text Placeholder 9">
            <a:extLst>
              <a:ext uri="{FF2B5EF4-FFF2-40B4-BE49-F238E27FC236}">
                <a16:creationId xmlns:a16="http://schemas.microsoft.com/office/drawing/2014/main" id="{34446B1B-AC21-FCE1-3D63-FCC87F2679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077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1138773"/>
          </a:xfrm>
          <a:prstGeom prst="rect">
            <a:avLst/>
          </a:prstGeom>
          <a:noFill/>
        </p:spPr>
        <p:txBody>
          <a:bodyPr wrap="square" rtlCol="0">
            <a:spAutoFit/>
          </a:bodyPr>
          <a:lstStyle/>
          <a:p>
            <a:r>
              <a:rPr lang="en-US" sz="3400" dirty="0"/>
              <a:t>The FIRST step in ESG / Sustainability Reporting is collecting data</a:t>
            </a:r>
          </a:p>
        </p:txBody>
      </p:sp>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3" name="Oval 2">
            <a:extLst>
              <a:ext uri="{FF2B5EF4-FFF2-40B4-BE49-F238E27FC236}">
                <a16:creationId xmlns:a16="http://schemas.microsoft.com/office/drawing/2014/main" id="{B215A763-7066-8410-426E-F57E808BCDB5}"/>
              </a:ext>
            </a:extLst>
          </p:cNvPr>
          <p:cNvSpPr/>
          <p:nvPr/>
        </p:nvSpPr>
        <p:spPr>
          <a:xfrm>
            <a:off x="4733423" y="3302951"/>
            <a:ext cx="2636847" cy="1839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rPr>
              <a:t>ESSG Data</a:t>
            </a:r>
          </a:p>
        </p:txBody>
      </p:sp>
      <p:cxnSp>
        <p:nvCxnSpPr>
          <p:cNvPr id="5" name="Straight Arrow Connector 4">
            <a:extLst>
              <a:ext uri="{FF2B5EF4-FFF2-40B4-BE49-F238E27FC236}">
                <a16:creationId xmlns:a16="http://schemas.microsoft.com/office/drawing/2014/main" id="{77DEE4D3-9999-CDDA-4798-3C8236F14462}"/>
              </a:ext>
            </a:extLst>
          </p:cNvPr>
          <p:cNvCxnSpPr>
            <a:cxnSpLocks/>
          </p:cNvCxnSpPr>
          <p:nvPr/>
        </p:nvCxnSpPr>
        <p:spPr>
          <a:xfrm>
            <a:off x="3393902" y="20670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31E0555-50DE-BE3A-5168-B8CDEFA43A6E}"/>
              </a:ext>
            </a:extLst>
          </p:cNvPr>
          <p:cNvCxnSpPr/>
          <p:nvPr/>
        </p:nvCxnSpPr>
        <p:spPr>
          <a:xfrm>
            <a:off x="4186776" y="2693150"/>
            <a:ext cx="756458" cy="856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0AB597-ED32-88E4-CAB3-3B3B2739BC36}"/>
              </a:ext>
            </a:extLst>
          </p:cNvPr>
          <p:cNvCxnSpPr>
            <a:cxnSpLocks/>
          </p:cNvCxnSpPr>
          <p:nvPr/>
        </p:nvCxnSpPr>
        <p:spPr>
          <a:xfrm flipV="1">
            <a:off x="3622697" y="4600926"/>
            <a:ext cx="1110726" cy="703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9EA50E-B802-BAA5-8C3C-01D1B2B61937}"/>
              </a:ext>
            </a:extLst>
          </p:cNvPr>
          <p:cNvCxnSpPr>
            <a:cxnSpLocks/>
          </p:cNvCxnSpPr>
          <p:nvPr/>
        </p:nvCxnSpPr>
        <p:spPr>
          <a:xfrm flipH="1" flipV="1">
            <a:off x="6735097" y="5103695"/>
            <a:ext cx="426971" cy="909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0FF6E-9AF1-F839-B9C7-AAF705937F22}"/>
              </a:ext>
            </a:extLst>
          </p:cNvPr>
          <p:cNvCxnSpPr>
            <a:cxnSpLocks/>
          </p:cNvCxnSpPr>
          <p:nvPr/>
        </p:nvCxnSpPr>
        <p:spPr>
          <a:xfrm flipH="1" flipV="1">
            <a:off x="7545290" y="4394899"/>
            <a:ext cx="1071892" cy="191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B70B49-F1F4-D866-0AE0-CBD08027E6F8}"/>
              </a:ext>
            </a:extLst>
          </p:cNvPr>
          <p:cNvCxnSpPr>
            <a:cxnSpLocks/>
          </p:cNvCxnSpPr>
          <p:nvPr/>
        </p:nvCxnSpPr>
        <p:spPr>
          <a:xfrm flipH="1">
            <a:off x="7248768" y="2957274"/>
            <a:ext cx="1104695" cy="647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3A887A-1782-741C-7541-306254CCA89A}"/>
              </a:ext>
            </a:extLst>
          </p:cNvPr>
          <p:cNvCxnSpPr>
            <a:cxnSpLocks/>
          </p:cNvCxnSpPr>
          <p:nvPr/>
        </p:nvCxnSpPr>
        <p:spPr>
          <a:xfrm flipH="1">
            <a:off x="6093462" y="2236641"/>
            <a:ext cx="117399" cy="995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AAD5DF1-7C39-E4B5-64A5-1960F6FDAE3C}"/>
              </a:ext>
            </a:extLst>
          </p:cNvPr>
          <p:cNvSpPr txBox="1"/>
          <p:nvPr/>
        </p:nvSpPr>
        <p:spPr>
          <a:xfrm>
            <a:off x="5312805" y="1663505"/>
            <a:ext cx="3082241" cy="523220"/>
          </a:xfrm>
          <a:prstGeom prst="rect">
            <a:avLst/>
          </a:prstGeom>
          <a:noFill/>
        </p:spPr>
        <p:txBody>
          <a:bodyPr wrap="square" rtlCol="0">
            <a:spAutoFit/>
          </a:bodyPr>
          <a:lstStyle/>
          <a:p>
            <a:r>
              <a:rPr lang="en-US" sz="1400" dirty="0"/>
              <a:t>How are these metrics being calculated?</a:t>
            </a:r>
          </a:p>
        </p:txBody>
      </p:sp>
      <p:sp>
        <p:nvSpPr>
          <p:cNvPr id="45" name="TextBox 44">
            <a:extLst>
              <a:ext uri="{FF2B5EF4-FFF2-40B4-BE49-F238E27FC236}">
                <a16:creationId xmlns:a16="http://schemas.microsoft.com/office/drawing/2014/main" id="{61CA46A2-F60E-3183-94EE-342328FD3D41}"/>
              </a:ext>
            </a:extLst>
          </p:cNvPr>
          <p:cNvSpPr txBox="1"/>
          <p:nvPr/>
        </p:nvSpPr>
        <p:spPr>
          <a:xfrm>
            <a:off x="8336833" y="2449263"/>
            <a:ext cx="2882554" cy="523220"/>
          </a:xfrm>
          <a:prstGeom prst="rect">
            <a:avLst/>
          </a:prstGeom>
          <a:noFill/>
        </p:spPr>
        <p:txBody>
          <a:bodyPr wrap="square" rtlCol="0">
            <a:spAutoFit/>
          </a:bodyPr>
          <a:lstStyle/>
          <a:p>
            <a:r>
              <a:rPr lang="en-US" sz="1400" dirty="0"/>
              <a:t>How do I benchmark my organization against others?</a:t>
            </a:r>
          </a:p>
        </p:txBody>
      </p:sp>
      <p:sp>
        <p:nvSpPr>
          <p:cNvPr id="47" name="TextBox 46">
            <a:extLst>
              <a:ext uri="{FF2B5EF4-FFF2-40B4-BE49-F238E27FC236}">
                <a16:creationId xmlns:a16="http://schemas.microsoft.com/office/drawing/2014/main" id="{16F64802-F202-DBFC-3066-B33D1C81E652}"/>
              </a:ext>
            </a:extLst>
          </p:cNvPr>
          <p:cNvSpPr txBox="1"/>
          <p:nvPr/>
        </p:nvSpPr>
        <p:spPr>
          <a:xfrm>
            <a:off x="8756546" y="4365031"/>
            <a:ext cx="2349525" cy="738664"/>
          </a:xfrm>
          <a:prstGeom prst="rect">
            <a:avLst/>
          </a:prstGeom>
          <a:noFill/>
        </p:spPr>
        <p:txBody>
          <a:bodyPr wrap="square" rtlCol="0">
            <a:spAutoFit/>
          </a:bodyPr>
          <a:lstStyle/>
          <a:p>
            <a:r>
              <a:rPr lang="en-US" sz="1400" dirty="0"/>
              <a:t>How do I find internal and external data for my reporting?</a:t>
            </a:r>
          </a:p>
        </p:txBody>
      </p:sp>
      <p:sp>
        <p:nvSpPr>
          <p:cNvPr id="52" name="TextBox 51">
            <a:extLst>
              <a:ext uri="{FF2B5EF4-FFF2-40B4-BE49-F238E27FC236}">
                <a16:creationId xmlns:a16="http://schemas.microsoft.com/office/drawing/2014/main" id="{21C1BA03-8EC7-F75C-D1A5-F74EB83ACBF5}"/>
              </a:ext>
            </a:extLst>
          </p:cNvPr>
          <p:cNvSpPr txBox="1"/>
          <p:nvPr/>
        </p:nvSpPr>
        <p:spPr>
          <a:xfrm>
            <a:off x="7178700" y="5781800"/>
            <a:ext cx="2349525" cy="523220"/>
          </a:xfrm>
          <a:prstGeom prst="rect">
            <a:avLst/>
          </a:prstGeom>
          <a:noFill/>
        </p:spPr>
        <p:txBody>
          <a:bodyPr wrap="square" rtlCol="0">
            <a:spAutoFit/>
          </a:bodyPr>
          <a:lstStyle/>
          <a:p>
            <a:r>
              <a:rPr lang="en-US" sz="1400" dirty="0"/>
              <a:t>How do I know which companies to compare to?</a:t>
            </a:r>
          </a:p>
        </p:txBody>
      </p:sp>
      <p:sp>
        <p:nvSpPr>
          <p:cNvPr id="53" name="TextBox 52">
            <a:extLst>
              <a:ext uri="{FF2B5EF4-FFF2-40B4-BE49-F238E27FC236}">
                <a16:creationId xmlns:a16="http://schemas.microsoft.com/office/drawing/2014/main" id="{094B42A6-E9A6-A751-D268-3564B8DD2F50}"/>
              </a:ext>
            </a:extLst>
          </p:cNvPr>
          <p:cNvSpPr txBox="1"/>
          <p:nvPr/>
        </p:nvSpPr>
        <p:spPr>
          <a:xfrm>
            <a:off x="1400705" y="5060616"/>
            <a:ext cx="2349525" cy="523220"/>
          </a:xfrm>
          <a:prstGeom prst="rect">
            <a:avLst/>
          </a:prstGeom>
          <a:noFill/>
        </p:spPr>
        <p:txBody>
          <a:bodyPr wrap="square" rtlCol="0">
            <a:spAutoFit/>
          </a:bodyPr>
          <a:lstStyle/>
          <a:p>
            <a:r>
              <a:rPr lang="en-US" sz="1400" dirty="0"/>
              <a:t>Which metrics are relevant and which ones are not?</a:t>
            </a:r>
          </a:p>
        </p:txBody>
      </p:sp>
      <p:sp>
        <p:nvSpPr>
          <p:cNvPr id="56" name="TextBox 55">
            <a:extLst>
              <a:ext uri="{FF2B5EF4-FFF2-40B4-BE49-F238E27FC236}">
                <a16:creationId xmlns:a16="http://schemas.microsoft.com/office/drawing/2014/main" id="{96AD4CBA-42AE-B6D1-9F68-987549C2E07A}"/>
              </a:ext>
            </a:extLst>
          </p:cNvPr>
          <p:cNvSpPr txBox="1"/>
          <p:nvPr/>
        </p:nvSpPr>
        <p:spPr>
          <a:xfrm>
            <a:off x="2647819" y="2257779"/>
            <a:ext cx="2349525" cy="307777"/>
          </a:xfrm>
          <a:prstGeom prst="rect">
            <a:avLst/>
          </a:prstGeom>
          <a:noFill/>
        </p:spPr>
        <p:txBody>
          <a:bodyPr wrap="square" rtlCol="0">
            <a:spAutoFit/>
          </a:bodyPr>
          <a:lstStyle/>
          <a:p>
            <a:r>
              <a:rPr lang="en-US" sz="1400" dirty="0"/>
              <a:t>Where can I find peer data?</a:t>
            </a:r>
          </a:p>
        </p:txBody>
      </p:sp>
      <p:sp>
        <p:nvSpPr>
          <p:cNvPr id="2" name="TextBox 1">
            <a:extLst>
              <a:ext uri="{FF2B5EF4-FFF2-40B4-BE49-F238E27FC236}">
                <a16:creationId xmlns:a16="http://schemas.microsoft.com/office/drawing/2014/main" id="{D92E8B28-B5F1-716D-0558-5C04D06B204D}"/>
              </a:ext>
            </a:extLst>
          </p:cNvPr>
          <p:cNvSpPr txBox="1"/>
          <p:nvPr/>
        </p:nvSpPr>
        <p:spPr>
          <a:xfrm>
            <a:off x="207554" y="6079350"/>
            <a:ext cx="5105251" cy="276999"/>
          </a:xfrm>
          <a:prstGeom prst="rect">
            <a:avLst/>
          </a:prstGeom>
          <a:noFill/>
        </p:spPr>
        <p:txBody>
          <a:bodyPr wrap="square" rtlCol="0">
            <a:spAutoFit/>
          </a:bodyPr>
          <a:lstStyle/>
          <a:p>
            <a:r>
              <a:rPr lang="en-US" sz="1200" dirty="0"/>
              <a:t>*Note: ESSG = Environmental Sustainability Social and Governance</a:t>
            </a:r>
          </a:p>
        </p:txBody>
      </p:sp>
    </p:spTree>
    <p:extLst>
      <p:ext uri="{BB962C8B-B14F-4D97-AF65-F5344CB8AC3E}">
        <p14:creationId xmlns:p14="http://schemas.microsoft.com/office/powerpoint/2010/main" val="333039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F90F96B-F1E8-CD38-DAA7-E74C6286847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FA700888-F958-019C-AEDC-5B4077A6E83C}"/>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565C9669-5D56-C6AF-5A4F-2A16F13E9E59}"/>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12" name="TextBox 11">
            <a:extLst>
              <a:ext uri="{FF2B5EF4-FFF2-40B4-BE49-F238E27FC236}">
                <a16:creationId xmlns:a16="http://schemas.microsoft.com/office/drawing/2014/main" id="{02E0EA57-8344-3B93-AB40-826B8FC04140}"/>
              </a:ext>
            </a:extLst>
          </p:cNvPr>
          <p:cNvSpPr txBox="1"/>
          <p:nvPr/>
        </p:nvSpPr>
        <p:spPr>
          <a:xfrm>
            <a:off x="3047860" y="1926073"/>
            <a:ext cx="8971270" cy="4154984"/>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Data collection and research is cumbersome, consuming a significant amount of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because the data is not standardized and ESG reporting frameworks are numerous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Users spend too much time digging through reports to scrape data and reading through framework to understand calculations</a:t>
            </a:r>
          </a:p>
          <a:p>
            <a:pPr marL="342900" indent="-342900">
              <a:buFont typeface="Arial" panose="020B0604020202020204" pitchFamily="34" charset="0"/>
              <a:buChar char="•"/>
            </a:pPr>
            <a:endParaRPr lang="en-US" sz="2400" dirty="0"/>
          </a:p>
          <a:p>
            <a:endParaRPr lang="en-US" sz="2400" dirty="0"/>
          </a:p>
        </p:txBody>
      </p:sp>
      <p:sp>
        <p:nvSpPr>
          <p:cNvPr id="2" name="TextBox 1">
            <a:extLst>
              <a:ext uri="{FF2B5EF4-FFF2-40B4-BE49-F238E27FC236}">
                <a16:creationId xmlns:a16="http://schemas.microsoft.com/office/drawing/2014/main" id="{11E3EF36-F4BD-FE4B-5425-896E61D15821}"/>
              </a:ext>
            </a:extLst>
          </p:cNvPr>
          <p:cNvSpPr txBox="1"/>
          <p:nvPr/>
        </p:nvSpPr>
        <p:spPr>
          <a:xfrm>
            <a:off x="3220730" y="362901"/>
            <a:ext cx="8971270" cy="1138773"/>
          </a:xfrm>
          <a:prstGeom prst="rect">
            <a:avLst/>
          </a:prstGeom>
          <a:noFill/>
        </p:spPr>
        <p:txBody>
          <a:bodyPr wrap="square" rtlCol="0">
            <a:spAutoFit/>
          </a:bodyPr>
          <a:lstStyle/>
          <a:p>
            <a:r>
              <a:rPr lang="en-US" sz="2400" dirty="0"/>
              <a:t>Process is </a:t>
            </a:r>
            <a:r>
              <a:rPr lang="en-US" sz="3400" b="1" dirty="0"/>
              <a:t>ambiguous</a:t>
            </a:r>
            <a:r>
              <a:rPr lang="en-US" sz="2400" dirty="0"/>
              <a:t>, </a:t>
            </a:r>
            <a:r>
              <a:rPr lang="en-US" sz="3400" b="1" dirty="0"/>
              <a:t>time consuming </a:t>
            </a:r>
            <a:r>
              <a:rPr lang="en-US" sz="2400" dirty="0"/>
              <a:t>and </a:t>
            </a:r>
            <a:r>
              <a:rPr lang="en-US" sz="3400" b="1" dirty="0"/>
              <a:t>error prone</a:t>
            </a:r>
          </a:p>
        </p:txBody>
      </p:sp>
    </p:spTree>
    <p:extLst>
      <p:ext uri="{BB962C8B-B14F-4D97-AF65-F5344CB8AC3E}">
        <p14:creationId xmlns:p14="http://schemas.microsoft.com/office/powerpoint/2010/main" val="1826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fad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A</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5632311"/>
          </a:xfrm>
          <a:prstGeom prst="rect">
            <a:avLst/>
          </a:prstGeom>
          <a:noFill/>
        </p:spPr>
        <p:txBody>
          <a:bodyPr wrap="square" rtlCol="0">
            <a:spAutoFit/>
          </a:bodyPr>
          <a:lstStyle/>
          <a:p>
            <a:r>
              <a:rPr lang="en-US" b="1" dirty="0"/>
              <a:t>Who:  </a:t>
            </a:r>
            <a:r>
              <a:rPr lang="en-US" dirty="0"/>
              <a:t>		ESG Director or Analyst at publicly-traded company responsible for   		writing their annual ESG report</a:t>
            </a:r>
          </a:p>
          <a:p>
            <a:r>
              <a:rPr lang="en-US" b="1" dirty="0"/>
              <a:t>Objectives:</a:t>
            </a:r>
            <a:r>
              <a:rPr lang="en-US" dirty="0"/>
              <a:t>	(1) Collect competitor ESG data (2) Collect internal and external data 		needed to compare report ESG (3) Identify risks and opportunities (4) 		Create visuals and compelling story on how company compares. (5) 		Stay on top of all relevant news and developments. </a:t>
            </a:r>
          </a:p>
          <a:p>
            <a:r>
              <a:rPr lang="en-US" b="1" dirty="0"/>
              <a:t>Detailed Process:</a:t>
            </a:r>
          </a:p>
          <a:p>
            <a:pPr marL="342900" indent="-342900">
              <a:buAutoNum type="arabicParenBoth"/>
            </a:pPr>
            <a:r>
              <a:rPr lang="en-US" dirty="0"/>
              <a:t>Collect competitor/peer ESG data and understand metrics and methodologies used</a:t>
            </a:r>
          </a:p>
          <a:p>
            <a:pPr marL="342900" indent="-342900">
              <a:buAutoNum type="arabicParenBoth"/>
            </a:pPr>
            <a:r>
              <a:rPr lang="en-US" dirty="0"/>
              <a:t>Summarize this information so digestible to management</a:t>
            </a:r>
          </a:p>
          <a:p>
            <a:pPr marL="342900" indent="-342900">
              <a:buAutoNum type="arabicParenBoth"/>
            </a:pPr>
            <a:r>
              <a:rPr lang="en-US" dirty="0"/>
              <a:t>Choose metrics and frameworks to suggest in ESG report</a:t>
            </a:r>
          </a:p>
          <a:p>
            <a:pPr marL="342900" indent="-342900">
              <a:buAutoNum type="arabicParenBoth"/>
            </a:pPr>
            <a:r>
              <a:rPr lang="en-US" dirty="0"/>
              <a:t>Collect internal and external data needed to put report together</a:t>
            </a:r>
          </a:p>
          <a:p>
            <a:pPr marL="342900" indent="-342900">
              <a:buAutoNum type="arabicParenBoth"/>
            </a:pPr>
            <a:r>
              <a:rPr lang="en-US" dirty="0"/>
              <a:t>Monitor changes and updates in ESG news</a:t>
            </a:r>
          </a:p>
          <a:p>
            <a:pPr marL="800100" lvl="1" indent="-342900">
              <a:buAutoNum type="arabicParenBoth"/>
            </a:pPr>
            <a:r>
              <a:rPr lang="en-US" dirty="0"/>
              <a:t>Federal, state, and municipal ESG news</a:t>
            </a:r>
          </a:p>
          <a:p>
            <a:pPr marL="1257300" lvl="2" indent="-342900">
              <a:buAutoNum type="arabicParenBoth"/>
            </a:pPr>
            <a:r>
              <a:rPr lang="en-US" dirty="0"/>
              <a:t>Latest analysis or thought pieces on ESG</a:t>
            </a:r>
          </a:p>
          <a:p>
            <a:pPr marL="1257300" lvl="2" indent="-342900">
              <a:buAutoNum type="arabicParenBoth"/>
            </a:pPr>
            <a:r>
              <a:rPr lang="en-US" dirty="0"/>
              <a:t>Latest changes in regulation and attitudes</a:t>
            </a:r>
          </a:p>
          <a:p>
            <a:pPr marL="1257300" lvl="2" indent="-342900">
              <a:buAutoNum type="arabicParenBoth"/>
            </a:pPr>
            <a:r>
              <a:rPr lang="en-US" dirty="0"/>
              <a:t>Company announcements on their ESG plans and practices</a:t>
            </a:r>
          </a:p>
          <a:p>
            <a:pPr marL="1257300" lvl="2" indent="-342900">
              <a:buAutoNum type="arabicParenBoth"/>
            </a:pPr>
            <a:r>
              <a:rPr lang="en-US" dirty="0"/>
              <a:t>How climate change is impacting how finance and insurers think about lending and insuring</a:t>
            </a:r>
          </a:p>
          <a:p>
            <a:pPr marL="1257300" lvl="2" indent="-342900">
              <a:buAutoNum type="arabicParenBoth"/>
            </a:pPr>
            <a:r>
              <a:rPr lang="en-US" dirty="0"/>
              <a:t>What your climate and ESG risks are, how they’re involving, and how to get ahead of mitigating these risks.</a:t>
            </a:r>
          </a:p>
        </p:txBody>
      </p:sp>
    </p:spTree>
    <p:extLst>
      <p:ext uri="{BB962C8B-B14F-4D97-AF65-F5344CB8AC3E}">
        <p14:creationId xmlns:p14="http://schemas.microsoft.com/office/powerpoint/2010/main" val="126200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B</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4801314"/>
          </a:xfrm>
          <a:prstGeom prst="rect">
            <a:avLst/>
          </a:prstGeom>
          <a:noFill/>
        </p:spPr>
        <p:txBody>
          <a:bodyPr wrap="square" rtlCol="0">
            <a:spAutoFit/>
          </a:bodyPr>
          <a:lstStyle/>
          <a:p>
            <a:r>
              <a:rPr lang="en-US" b="1" dirty="0"/>
              <a:t>Who:  </a:t>
            </a:r>
            <a:r>
              <a:rPr lang="en-US" dirty="0"/>
              <a:t>		Small-to-mid sized </a:t>
            </a:r>
            <a:r>
              <a:rPr lang="en-US" i="1" dirty="0"/>
              <a:t>private</a:t>
            </a:r>
            <a:r>
              <a:rPr lang="en-US" dirty="0"/>
              <a:t> company executive who is aware of the 		importance of ESG, but doesn’t have a team of people dedicated to it 		but might, at the very least, have to benchmark themselves to peers. 		Ultimately may be obligated to report these.</a:t>
            </a:r>
          </a:p>
          <a:p>
            <a:r>
              <a:rPr lang="en-US" b="1" dirty="0"/>
              <a:t>Objectives:</a:t>
            </a:r>
            <a:r>
              <a:rPr lang="en-US" dirty="0"/>
              <a:t>	(1) Collect peer ESG data (2) Collect internal and external data 			needed to compare report ESG (3) Identify risks and opportunities (4) 		Create visuals and compelling story on how company compares. (5) 		Stay on top of all relevant news and developments. </a:t>
            </a:r>
          </a:p>
          <a:p>
            <a:endParaRPr lang="en-US" dirty="0"/>
          </a:p>
          <a:p>
            <a:r>
              <a:rPr lang="en-US" b="1" dirty="0"/>
              <a:t>Detailed Process:</a:t>
            </a:r>
          </a:p>
          <a:p>
            <a:pPr marL="342900" indent="-342900">
              <a:buAutoNum type="arabicParenBoth"/>
            </a:pPr>
            <a:r>
              <a:rPr lang="en-US" dirty="0"/>
              <a:t>Collect competitor/peer ESG data and understand metrics and methodologies used</a:t>
            </a:r>
          </a:p>
          <a:p>
            <a:pPr marL="342900" indent="-342900">
              <a:buAutoNum type="arabicParenBoth"/>
            </a:pPr>
            <a:r>
              <a:rPr lang="en-US" dirty="0"/>
              <a:t>Summarize this information so digestible to management</a:t>
            </a:r>
          </a:p>
          <a:p>
            <a:pPr marL="342900" indent="-342900">
              <a:buAutoNum type="arabicParenBoth"/>
            </a:pPr>
            <a:r>
              <a:rPr lang="en-US" dirty="0"/>
              <a:t>Choose metrics and frameworks to suggest in ESG report</a:t>
            </a:r>
          </a:p>
          <a:p>
            <a:pPr marL="342900" indent="-342900">
              <a:buAutoNum type="arabicParenBoth"/>
            </a:pPr>
            <a:r>
              <a:rPr lang="en-US" dirty="0"/>
              <a:t>Collect internal and external data needed to put report together</a:t>
            </a:r>
          </a:p>
          <a:p>
            <a:pPr marL="342900" indent="-342900">
              <a:buAutoNum type="arabicParenBoth"/>
            </a:pPr>
            <a:r>
              <a:rPr lang="en-US" dirty="0"/>
              <a:t>Monitor changes and updates in ESG news</a:t>
            </a:r>
          </a:p>
          <a:p>
            <a:pPr marL="800100" lvl="1" indent="-342900">
              <a:buAutoNum type="arabicParenBoth"/>
            </a:pPr>
            <a:r>
              <a:rPr lang="en-US" dirty="0"/>
              <a:t>Federal, state, and municipal ESG news</a:t>
            </a:r>
          </a:p>
          <a:p>
            <a:pPr marL="800100" lvl="1" indent="-342900">
              <a:buAutoNum type="arabicParenBoth"/>
            </a:pPr>
            <a:r>
              <a:rPr lang="en-US" dirty="0"/>
              <a:t>News and analysis</a:t>
            </a:r>
          </a:p>
        </p:txBody>
      </p:sp>
    </p:spTree>
    <p:extLst>
      <p:ext uri="{BB962C8B-B14F-4D97-AF65-F5344CB8AC3E}">
        <p14:creationId xmlns:p14="http://schemas.microsoft.com/office/powerpoint/2010/main" val="294898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220730" y="354274"/>
            <a:ext cx="8971270" cy="461665"/>
          </a:xfrm>
          <a:prstGeom prst="rect">
            <a:avLst/>
          </a:prstGeom>
          <a:noFill/>
        </p:spPr>
        <p:txBody>
          <a:bodyPr wrap="square" rtlCol="0">
            <a:spAutoFit/>
          </a:bodyPr>
          <a:lstStyle/>
          <a:p>
            <a:r>
              <a:rPr lang="en-US" sz="2400" dirty="0"/>
              <a:t>What the prospective customers say….</a:t>
            </a:r>
            <a:endParaRPr lang="en-US" sz="3400" b="1" dirty="0"/>
          </a:p>
        </p:txBody>
      </p:sp>
      <p:sp>
        <p:nvSpPr>
          <p:cNvPr id="2" name="TextBox 1">
            <a:extLst>
              <a:ext uri="{FF2B5EF4-FFF2-40B4-BE49-F238E27FC236}">
                <a16:creationId xmlns:a16="http://schemas.microsoft.com/office/drawing/2014/main" id="{D496CE62-99C8-013D-915B-28B578385DCC}"/>
              </a:ext>
            </a:extLst>
          </p:cNvPr>
          <p:cNvSpPr txBox="1"/>
          <p:nvPr/>
        </p:nvSpPr>
        <p:spPr>
          <a:xfrm>
            <a:off x="2838015" y="1943853"/>
            <a:ext cx="3926578" cy="646331"/>
          </a:xfrm>
          <a:prstGeom prst="rect">
            <a:avLst/>
          </a:prstGeom>
          <a:noFill/>
        </p:spPr>
        <p:txBody>
          <a:bodyPr wrap="square" rtlCol="0">
            <a:spAutoFit/>
          </a:bodyPr>
          <a:lstStyle/>
          <a:p>
            <a:r>
              <a:rPr lang="en-US" dirty="0"/>
              <a:t>75% say ESG reporting process takes at least 6-10 months</a:t>
            </a:r>
          </a:p>
        </p:txBody>
      </p:sp>
      <p:sp>
        <p:nvSpPr>
          <p:cNvPr id="3" name="TextBox 2">
            <a:extLst>
              <a:ext uri="{FF2B5EF4-FFF2-40B4-BE49-F238E27FC236}">
                <a16:creationId xmlns:a16="http://schemas.microsoft.com/office/drawing/2014/main" id="{6EFE4B88-0AAB-324E-01C6-17B54BCDA76E}"/>
              </a:ext>
            </a:extLst>
          </p:cNvPr>
          <p:cNvSpPr txBox="1"/>
          <p:nvPr/>
        </p:nvSpPr>
        <p:spPr>
          <a:xfrm>
            <a:off x="6883275" y="1049626"/>
            <a:ext cx="3609531" cy="369332"/>
          </a:xfrm>
          <a:prstGeom prst="rect">
            <a:avLst/>
          </a:prstGeom>
          <a:noFill/>
        </p:spPr>
        <p:txBody>
          <a:bodyPr wrap="square" rtlCol="0">
            <a:spAutoFit/>
          </a:bodyPr>
          <a:lstStyle/>
          <a:p>
            <a:r>
              <a:rPr lang="en-US" dirty="0"/>
              <a:t>Data collection is cumbersome</a:t>
            </a:r>
          </a:p>
        </p:txBody>
      </p:sp>
      <p:sp>
        <p:nvSpPr>
          <p:cNvPr id="4" name="TextBox 3">
            <a:extLst>
              <a:ext uri="{FF2B5EF4-FFF2-40B4-BE49-F238E27FC236}">
                <a16:creationId xmlns:a16="http://schemas.microsoft.com/office/drawing/2014/main" id="{3254DE64-5543-8B33-94FC-C8CE8BAE6BB3}"/>
              </a:ext>
            </a:extLst>
          </p:cNvPr>
          <p:cNvSpPr txBox="1"/>
          <p:nvPr/>
        </p:nvSpPr>
        <p:spPr>
          <a:xfrm>
            <a:off x="2209800" y="3302445"/>
            <a:ext cx="4998857" cy="646331"/>
          </a:xfrm>
          <a:prstGeom prst="rect">
            <a:avLst/>
          </a:prstGeom>
          <a:noFill/>
        </p:spPr>
        <p:txBody>
          <a:bodyPr wrap="square" rtlCol="0">
            <a:spAutoFit/>
          </a:bodyPr>
          <a:lstStyle/>
          <a:p>
            <a:r>
              <a:rPr lang="en-US" dirty="0"/>
              <a:t>Comparative analysis must be done, but data difficult to find</a:t>
            </a:r>
          </a:p>
        </p:txBody>
      </p:sp>
      <p:sp>
        <p:nvSpPr>
          <p:cNvPr id="10" name="TextBox 9">
            <a:extLst>
              <a:ext uri="{FF2B5EF4-FFF2-40B4-BE49-F238E27FC236}">
                <a16:creationId xmlns:a16="http://schemas.microsoft.com/office/drawing/2014/main" id="{E37C01E2-A269-AB64-475A-707515CA25E3}"/>
              </a:ext>
            </a:extLst>
          </p:cNvPr>
          <p:cNvSpPr txBox="1"/>
          <p:nvPr/>
        </p:nvSpPr>
        <p:spPr>
          <a:xfrm>
            <a:off x="7532204" y="2058030"/>
            <a:ext cx="4485635" cy="923330"/>
          </a:xfrm>
          <a:prstGeom prst="rect">
            <a:avLst/>
          </a:prstGeom>
          <a:noFill/>
        </p:spPr>
        <p:txBody>
          <a:bodyPr wrap="square" rtlCol="0">
            <a:spAutoFit/>
          </a:bodyPr>
          <a:lstStyle/>
          <a:p>
            <a:r>
              <a:rPr lang="en-US" dirty="0"/>
              <a:t>Too much time consumed in data collection (from numerous third-party sources) and processing</a:t>
            </a:r>
          </a:p>
        </p:txBody>
      </p:sp>
      <p:sp>
        <p:nvSpPr>
          <p:cNvPr id="11" name="TextBox 10">
            <a:extLst>
              <a:ext uri="{FF2B5EF4-FFF2-40B4-BE49-F238E27FC236}">
                <a16:creationId xmlns:a16="http://schemas.microsoft.com/office/drawing/2014/main" id="{CC798BDF-E412-2A26-C690-BF642C592911}"/>
              </a:ext>
            </a:extLst>
          </p:cNvPr>
          <p:cNvSpPr txBox="1"/>
          <p:nvPr/>
        </p:nvSpPr>
        <p:spPr>
          <a:xfrm>
            <a:off x="995913" y="4785482"/>
            <a:ext cx="6085374" cy="923330"/>
          </a:xfrm>
          <a:prstGeom prst="rect">
            <a:avLst/>
          </a:prstGeom>
          <a:noFill/>
        </p:spPr>
        <p:txBody>
          <a:bodyPr wrap="square" rtlCol="0">
            <a:spAutoFit/>
          </a:bodyPr>
          <a:lstStyle/>
          <a:p>
            <a:r>
              <a:rPr lang="en-US" dirty="0"/>
              <a:t>Need to quickly find information. (e.g. latest on regulation, relevant news and headlines). Filter out essential information from the noise.</a:t>
            </a:r>
          </a:p>
        </p:txBody>
      </p:sp>
      <p:sp>
        <p:nvSpPr>
          <p:cNvPr id="12" name="TextBox 11">
            <a:extLst>
              <a:ext uri="{FF2B5EF4-FFF2-40B4-BE49-F238E27FC236}">
                <a16:creationId xmlns:a16="http://schemas.microsoft.com/office/drawing/2014/main" id="{0E96A96A-359E-E044-9AAD-81C0D841D1AA}"/>
              </a:ext>
            </a:extLst>
          </p:cNvPr>
          <p:cNvSpPr txBox="1"/>
          <p:nvPr/>
        </p:nvSpPr>
        <p:spPr>
          <a:xfrm>
            <a:off x="7315152" y="4114857"/>
            <a:ext cx="5518844" cy="369332"/>
          </a:xfrm>
          <a:prstGeom prst="rect">
            <a:avLst/>
          </a:prstGeom>
          <a:noFill/>
        </p:spPr>
        <p:txBody>
          <a:bodyPr wrap="square" rtlCol="0">
            <a:spAutoFit/>
          </a:bodyPr>
          <a:lstStyle/>
          <a:p>
            <a:r>
              <a:rPr lang="en-US" dirty="0"/>
              <a:t>Need to quickly summarize reports</a:t>
            </a:r>
          </a:p>
        </p:txBody>
      </p:sp>
    </p:spTree>
    <p:extLst>
      <p:ext uri="{BB962C8B-B14F-4D97-AF65-F5344CB8AC3E}">
        <p14:creationId xmlns:p14="http://schemas.microsoft.com/office/powerpoint/2010/main" val="3112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solution</a:t>
            </a:r>
          </a:p>
        </p:txBody>
      </p:sp>
    </p:spTree>
    <p:extLst>
      <p:ext uri="{BB962C8B-B14F-4D97-AF65-F5344CB8AC3E}">
        <p14:creationId xmlns:p14="http://schemas.microsoft.com/office/powerpoint/2010/main" val="2195379631"/>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8483</TotalTime>
  <Words>2106</Words>
  <Application>Microsoft Office PowerPoint</Application>
  <PresentationFormat>Widescreen</PresentationFormat>
  <Paragraphs>488</Paragraphs>
  <Slides>35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Tenorite</vt:lpstr>
      <vt:lpstr>Monoline</vt:lpstr>
      <vt:lpstr>Pitch deck</vt:lpstr>
      <vt:lpstr>ABOUT US</vt:lpstr>
      <vt:lpstr>Problem definition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lpstr>PROBLEM DEFINITION recap</vt:lpstr>
      <vt:lpstr>SOLUTION recap</vt:lpstr>
      <vt:lpstr>Business strategy</vt:lpstr>
      <vt:lpstr>Business strategy</vt:lpstr>
      <vt:lpstr>COMPANY OVERVIEW</vt:lpstr>
      <vt:lpstr>BUSINESS MODEL subscription basis by user type</vt:lpstr>
      <vt:lpstr>MARKET OVERVIEW</vt:lpstr>
      <vt:lpstr>Market comparison</vt:lpstr>
      <vt:lpstr>Market comparison</vt:lpstr>
      <vt:lpstr>Market comparison</vt:lpstr>
      <vt:lpstr>Market comparison</vt:lpstr>
      <vt:lpstr>OUR COMPETITION</vt:lpstr>
      <vt:lpstr>Start with individual process, enabling Expansion into enterprise solutions</vt:lpstr>
      <vt:lpstr>Our competition  </vt:lpstr>
      <vt:lpstr>Growth strategy</vt:lpstr>
      <vt:lpstr>TRACTION</vt:lpstr>
      <vt:lpstr>TWO-YEAR ACTION PLAN</vt:lpstr>
      <vt:lpstr>FINANCIALS</vt:lpstr>
      <vt:lpstr>MEET THE TEAM</vt:lpstr>
      <vt:lpstr>MEET THE TEAM </vt:lpstr>
      <vt:lpstr>FUNDING</vt:lpstr>
      <vt:lpstr>SUMMARY</vt:lpstr>
      <vt:lpstr>THANK YOU</vt:lpstr>
      <vt:lpstr>Supplemental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Mark Chung</dc:creator>
  <cp:lastModifiedBy>Mark Chung</cp:lastModifiedBy>
  <cp:revision>84</cp:revision>
  <dcterms:created xsi:type="dcterms:W3CDTF">2023-07-16T19:43:30Z</dcterms:created>
  <dcterms:modified xsi:type="dcterms:W3CDTF">2023-11-26T05:11:20Z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