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52"/>
  </p:notesMasterIdLst>
  <p:handoutMasterIdLst>
    <p:handoutMasterId r:id="rId53"/>
  </p:handoutMasterIdLst>
  <p:sldIdLst>
    <p:sldId id="256" r:id="rId5"/>
    <p:sldId id="277" r:id="rId6"/>
    <p:sldId id="335" r:id="rId7"/>
    <p:sldId id="327" r:id="rId8"/>
    <p:sldId id="315" r:id="rId9"/>
    <p:sldId id="345" r:id="rId10"/>
    <p:sldId id="346" r:id="rId11"/>
    <p:sldId id="313" r:id="rId12"/>
    <p:sldId id="336" r:id="rId13"/>
    <p:sldId id="329" r:id="rId14"/>
    <p:sldId id="347" r:id="rId15"/>
    <p:sldId id="295" r:id="rId16"/>
    <p:sldId id="262" r:id="rId17"/>
    <p:sldId id="258" r:id="rId18"/>
    <p:sldId id="278" r:id="rId19"/>
    <p:sldId id="266" r:id="rId20"/>
    <p:sldId id="292" r:id="rId21"/>
    <p:sldId id="293" r:id="rId22"/>
    <p:sldId id="301" r:id="rId23"/>
    <p:sldId id="280" r:id="rId24"/>
    <p:sldId id="270" r:id="rId25"/>
    <p:sldId id="271" r:id="rId26"/>
    <p:sldId id="287" r:id="rId27"/>
    <p:sldId id="260" r:id="rId28"/>
    <p:sldId id="282" r:id="rId29"/>
    <p:sldId id="283" r:id="rId30"/>
    <p:sldId id="290" r:id="rId31"/>
    <p:sldId id="275" r:id="rId32"/>
    <p:sldId id="276" r:id="rId33"/>
    <p:sldId id="311" r:id="rId34"/>
    <p:sldId id="302" r:id="rId35"/>
    <p:sldId id="303" r:id="rId36"/>
    <p:sldId id="317" r:id="rId37"/>
    <p:sldId id="319" r:id="rId38"/>
    <p:sldId id="320" r:id="rId39"/>
    <p:sldId id="321" r:id="rId40"/>
    <p:sldId id="322" r:id="rId41"/>
    <p:sldId id="323" r:id="rId42"/>
    <p:sldId id="324" r:id="rId43"/>
    <p:sldId id="325" r:id="rId44"/>
    <p:sldId id="326" r:id="rId45"/>
    <p:sldId id="305" r:id="rId46"/>
    <p:sldId id="296" r:id="rId47"/>
    <p:sldId id="309" r:id="rId48"/>
    <p:sldId id="297" r:id="rId49"/>
    <p:sldId id="339"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autoAdjust="0"/>
    <p:restoredTop sz="88686" autoAdjust="0"/>
  </p:normalViewPr>
  <p:slideViewPr>
    <p:cSldViewPr snapToGrid="0">
      <p:cViewPr varScale="1">
        <p:scale>
          <a:sx n="99" d="100"/>
          <a:sy n="99" d="100"/>
        </p:scale>
        <p:origin x="136" y="89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Year 1</c:v>
                </c:pt>
                <c:pt idx="1">
                  <c:v>Year 3</c:v>
                </c:pt>
                <c:pt idx="2">
                  <c:v>Year 5</c:v>
                </c:pt>
                <c:pt idx="3">
                  <c:v>Year 7</c:v>
                </c:pt>
              </c:strCache>
            </c:strRef>
          </c:cat>
          <c:val>
            <c:numRef>
              <c:f>Sheet1!$B$2:$B$5</c:f>
              <c:numCache>
                <c:formatCode>[$$-409]#,##0</c:formatCode>
                <c:ptCount val="4"/>
                <c:pt idx="0">
                  <c:v>240000</c:v>
                </c:pt>
                <c:pt idx="1">
                  <c:v>1440000</c:v>
                </c:pt>
                <c:pt idx="2">
                  <c:v>7680000</c:v>
                </c:pt>
                <c:pt idx="3">
                  <c:v>23040000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2500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20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01C92-F3FE-453B-B20F-9CD82025881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83AD30A-6177-4113-8684-91A46807D3AC}">
      <dgm:prSet phldrT="[Text]" custT="1"/>
      <dgm:spPr>
        <a:ln>
          <a:solidFill>
            <a:schemeClr val="bg1">
              <a:lumMod val="50000"/>
            </a:schemeClr>
          </a:solidFill>
        </a:ln>
      </dgm:spPr>
      <dgm:t>
        <a:bodyPr/>
        <a:lstStyle/>
        <a:p>
          <a:r>
            <a:rPr lang="en-US" sz="2400" dirty="0">
              <a:solidFill>
                <a:schemeClr val="tx1"/>
              </a:solidFill>
            </a:rPr>
            <a:t>General Research / Data Collection</a:t>
          </a:r>
        </a:p>
      </dgm:t>
    </dgm:pt>
    <dgm:pt modelId="{57C284BD-FD70-4231-A43F-4C5251BE996F}" type="parTrans" cxnId="{8FE2330C-5FA0-4E24-9F44-A7ADF73EC7BD}">
      <dgm:prSet/>
      <dgm:spPr/>
      <dgm:t>
        <a:bodyPr/>
        <a:lstStyle/>
        <a:p>
          <a:endParaRPr lang="en-US"/>
        </a:p>
      </dgm:t>
    </dgm:pt>
    <dgm:pt modelId="{92A1023D-1D2D-4549-9B1D-4E74650D2035}" type="sibTrans" cxnId="{8FE2330C-5FA0-4E24-9F44-A7ADF73EC7BD}">
      <dgm:prSet/>
      <dgm:spPr/>
      <dgm:t>
        <a:bodyPr/>
        <a:lstStyle/>
        <a:p>
          <a:endParaRPr lang="en-US"/>
        </a:p>
      </dgm:t>
    </dgm:pt>
    <dgm:pt modelId="{45167A50-598E-4A4F-BC00-7F8BD9549E2E}">
      <dgm:prSet phldrT="[Text]" custT="1"/>
      <dgm:spPr/>
      <dgm:t>
        <a:bodyPr/>
        <a:lstStyle/>
        <a:p>
          <a:r>
            <a:rPr lang="en-US" sz="1600" dirty="0">
              <a:solidFill>
                <a:schemeClr val="bg1">
                  <a:lumMod val="50000"/>
                </a:schemeClr>
              </a:solidFill>
            </a:rPr>
            <a:t>Knowledge Building</a:t>
          </a:r>
        </a:p>
      </dgm:t>
    </dgm:pt>
    <dgm:pt modelId="{63E54E68-F4FC-4D6C-91F7-B5D39B331DD9}" type="parTrans" cxnId="{8C2BFAF0-8136-44E9-B531-3F40EE01AAD9}">
      <dgm:prSet/>
      <dgm:spPr/>
      <dgm:t>
        <a:bodyPr/>
        <a:lstStyle/>
        <a:p>
          <a:endParaRPr lang="en-US"/>
        </a:p>
      </dgm:t>
    </dgm:pt>
    <dgm:pt modelId="{EB54EEEE-196D-4324-AA2A-A83F24A0D2AE}" type="sibTrans" cxnId="{8C2BFAF0-8136-44E9-B531-3F40EE01AAD9}">
      <dgm:prSet/>
      <dgm:spPr/>
      <dgm:t>
        <a:bodyPr/>
        <a:lstStyle/>
        <a:p>
          <a:endParaRPr lang="en-US"/>
        </a:p>
      </dgm:t>
    </dgm:pt>
    <dgm:pt modelId="{60AA4442-CD6D-4640-B716-91A668F101D9}">
      <dgm:prSet phldrT="[Text]"/>
      <dgm:spPr/>
      <dgm:t>
        <a:bodyPr/>
        <a:lstStyle/>
        <a:p>
          <a:r>
            <a:rPr lang="en-US" dirty="0">
              <a:solidFill>
                <a:schemeClr val="bg1">
                  <a:lumMod val="50000"/>
                </a:schemeClr>
              </a:solidFill>
            </a:rPr>
            <a:t>Knowledge Recall</a:t>
          </a:r>
        </a:p>
      </dgm:t>
    </dgm:pt>
    <dgm:pt modelId="{7BCAAC48-EFEE-499A-A8E0-F2198FD0D81B}" type="parTrans" cxnId="{8C1C8A78-C851-4793-843B-8A518AFDB495}">
      <dgm:prSet/>
      <dgm:spPr/>
      <dgm:t>
        <a:bodyPr/>
        <a:lstStyle/>
        <a:p>
          <a:endParaRPr lang="en-US"/>
        </a:p>
      </dgm:t>
    </dgm:pt>
    <dgm:pt modelId="{2B07F2D1-BB5A-451F-8FB2-87EC4EB1CD5B}" type="sibTrans" cxnId="{8C1C8A78-C851-4793-843B-8A518AFDB495}">
      <dgm:prSet/>
      <dgm:spPr/>
      <dgm:t>
        <a:bodyPr/>
        <a:lstStyle/>
        <a:p>
          <a:endParaRPr lang="en-US"/>
        </a:p>
      </dgm:t>
    </dgm:pt>
    <dgm:pt modelId="{D5979710-0F44-4CD1-A33E-8AAF84864B66}">
      <dgm:prSet phldrT="[Text]" custT="1"/>
      <dgm:spPr>
        <a:ln>
          <a:solidFill>
            <a:schemeClr val="bg1">
              <a:lumMod val="50000"/>
            </a:schemeClr>
          </a:solidFill>
        </a:ln>
      </dgm:spPr>
      <dgm:t>
        <a:bodyPr/>
        <a:lstStyle/>
        <a:p>
          <a:r>
            <a:rPr lang="en-US" sz="2400" dirty="0">
              <a:solidFill>
                <a:schemeClr val="tx1"/>
              </a:solidFill>
            </a:rPr>
            <a:t>Models / Calculations</a:t>
          </a:r>
        </a:p>
      </dgm:t>
    </dgm:pt>
    <dgm:pt modelId="{7C5030AF-EFB1-4789-8BFF-3C6A187D9992}" type="parTrans" cxnId="{06A4D09A-6AD7-4289-945E-21509A1DE2EF}">
      <dgm:prSet/>
      <dgm:spPr/>
      <dgm:t>
        <a:bodyPr/>
        <a:lstStyle/>
        <a:p>
          <a:endParaRPr lang="en-US"/>
        </a:p>
      </dgm:t>
    </dgm:pt>
    <dgm:pt modelId="{88A85959-E462-46B2-AA1C-C8875D1048FE}" type="sibTrans" cxnId="{06A4D09A-6AD7-4289-945E-21509A1DE2EF}">
      <dgm:prSet/>
      <dgm:spPr/>
      <dgm:t>
        <a:bodyPr/>
        <a:lstStyle/>
        <a:p>
          <a:endParaRPr lang="en-US"/>
        </a:p>
      </dgm:t>
    </dgm:pt>
    <dgm:pt modelId="{515E281C-77F5-4041-B41C-CB2E66CE9FE5}">
      <dgm:prSet phldrT="[Text]"/>
      <dgm:spPr/>
      <dgm:t>
        <a:bodyPr/>
        <a:lstStyle/>
        <a:p>
          <a:r>
            <a:rPr lang="en-US" dirty="0">
              <a:solidFill>
                <a:schemeClr val="bg1">
                  <a:lumMod val="50000"/>
                </a:schemeClr>
              </a:solidFill>
            </a:rPr>
            <a:t>Cost / valuation</a:t>
          </a:r>
        </a:p>
      </dgm:t>
    </dgm:pt>
    <dgm:pt modelId="{220D1A90-736F-4BFF-A685-F96F885FC46F}" type="parTrans" cxnId="{807B0BC8-4D7C-42C2-AEEA-346D8FBAFBB7}">
      <dgm:prSet/>
      <dgm:spPr/>
      <dgm:t>
        <a:bodyPr/>
        <a:lstStyle/>
        <a:p>
          <a:endParaRPr lang="en-US"/>
        </a:p>
      </dgm:t>
    </dgm:pt>
    <dgm:pt modelId="{C85F4CB0-C220-45AD-AB1C-1D37DAB388D1}" type="sibTrans" cxnId="{807B0BC8-4D7C-42C2-AEEA-346D8FBAFBB7}">
      <dgm:prSet/>
      <dgm:spPr/>
      <dgm:t>
        <a:bodyPr/>
        <a:lstStyle/>
        <a:p>
          <a:endParaRPr lang="en-US"/>
        </a:p>
      </dgm:t>
    </dgm:pt>
    <dgm:pt modelId="{9BA3CD5B-AB21-4413-9CA6-0E1D7393F374}">
      <dgm:prSet phldrT="[Text]"/>
      <dgm:spPr/>
      <dgm:t>
        <a:bodyPr/>
        <a:lstStyle/>
        <a:p>
          <a:r>
            <a:rPr lang="en-US" dirty="0">
              <a:solidFill>
                <a:schemeClr val="bg1">
                  <a:lumMod val="50000"/>
                </a:schemeClr>
              </a:solidFill>
            </a:rPr>
            <a:t>Efficiency / time</a:t>
          </a:r>
        </a:p>
      </dgm:t>
    </dgm:pt>
    <dgm:pt modelId="{0141CFAE-A5D9-4EA7-B8D7-9BACC09D3C8D}" type="parTrans" cxnId="{748777E2-0634-44FE-A991-8249CD06324C}">
      <dgm:prSet/>
      <dgm:spPr/>
      <dgm:t>
        <a:bodyPr/>
        <a:lstStyle/>
        <a:p>
          <a:endParaRPr lang="en-US"/>
        </a:p>
      </dgm:t>
    </dgm:pt>
    <dgm:pt modelId="{6E3F4D89-EB22-4C1C-A8ED-B853B5AE44C3}" type="sibTrans" cxnId="{748777E2-0634-44FE-A991-8249CD06324C}">
      <dgm:prSet/>
      <dgm:spPr/>
      <dgm:t>
        <a:bodyPr/>
        <a:lstStyle/>
        <a:p>
          <a:endParaRPr lang="en-US"/>
        </a:p>
      </dgm:t>
    </dgm:pt>
    <dgm:pt modelId="{E5716C33-AD0A-4BDD-9BAB-09B5914C3759}">
      <dgm:prSet phldrT="[Text]" custT="1"/>
      <dgm:spPr>
        <a:ln>
          <a:solidFill>
            <a:schemeClr val="bg1">
              <a:lumMod val="50000"/>
            </a:schemeClr>
          </a:solidFill>
        </a:ln>
      </dgm:spPr>
      <dgm:t>
        <a:bodyPr/>
        <a:lstStyle/>
        <a:p>
          <a:r>
            <a:rPr lang="en-US" sz="2400" dirty="0">
              <a:solidFill>
                <a:schemeClr val="tx1"/>
              </a:solidFill>
            </a:rPr>
            <a:t>Risk Assessment</a:t>
          </a:r>
        </a:p>
      </dgm:t>
    </dgm:pt>
    <dgm:pt modelId="{90C826D6-6C6C-46B5-AF6F-13DC82308CFF}" type="parTrans" cxnId="{8336350A-7A0E-496B-AEBE-D3F187CFE01A}">
      <dgm:prSet/>
      <dgm:spPr/>
      <dgm:t>
        <a:bodyPr/>
        <a:lstStyle/>
        <a:p>
          <a:endParaRPr lang="en-US"/>
        </a:p>
      </dgm:t>
    </dgm:pt>
    <dgm:pt modelId="{9F88ACD0-4D0F-4ADD-98DB-86B9CAC179D0}" type="sibTrans" cxnId="{8336350A-7A0E-496B-AEBE-D3F187CFE01A}">
      <dgm:prSet/>
      <dgm:spPr/>
      <dgm:t>
        <a:bodyPr/>
        <a:lstStyle/>
        <a:p>
          <a:endParaRPr lang="en-US"/>
        </a:p>
      </dgm:t>
    </dgm:pt>
    <dgm:pt modelId="{42CA2FAA-E3EF-49A6-AD50-7A99BC6B664A}">
      <dgm:prSet phldrT="[Text]"/>
      <dgm:spPr/>
      <dgm:t>
        <a:bodyPr/>
        <a:lstStyle/>
        <a:p>
          <a:r>
            <a:rPr lang="en-US" dirty="0">
              <a:solidFill>
                <a:schemeClr val="bg1">
                  <a:lumMod val="50000"/>
                </a:schemeClr>
              </a:solidFill>
            </a:rPr>
            <a:t>Operational / Technical / Safety</a:t>
          </a:r>
        </a:p>
      </dgm:t>
    </dgm:pt>
    <dgm:pt modelId="{BC642C84-022E-4424-A7B5-00FE6C7A8E48}" type="parTrans" cxnId="{1ACCE928-C526-48C0-B25D-273041EA2D4B}">
      <dgm:prSet/>
      <dgm:spPr/>
      <dgm:t>
        <a:bodyPr/>
        <a:lstStyle/>
        <a:p>
          <a:endParaRPr lang="en-US"/>
        </a:p>
      </dgm:t>
    </dgm:pt>
    <dgm:pt modelId="{0E5B18D7-33B0-4456-8BA1-3300FCCB986D}" type="sibTrans" cxnId="{1ACCE928-C526-48C0-B25D-273041EA2D4B}">
      <dgm:prSet/>
      <dgm:spPr/>
      <dgm:t>
        <a:bodyPr/>
        <a:lstStyle/>
        <a:p>
          <a:endParaRPr lang="en-US"/>
        </a:p>
      </dgm:t>
    </dgm:pt>
    <dgm:pt modelId="{5C306E23-2238-411E-82C4-BC192477F078}">
      <dgm:prSet phldrT="[Text]"/>
      <dgm:spPr/>
      <dgm:t>
        <a:bodyPr/>
        <a:lstStyle/>
        <a:p>
          <a:r>
            <a:rPr lang="en-US" dirty="0">
              <a:solidFill>
                <a:schemeClr val="bg1">
                  <a:lumMod val="50000"/>
                </a:schemeClr>
              </a:solidFill>
            </a:rPr>
            <a:t>Financial / Competition / Suppliers</a:t>
          </a:r>
        </a:p>
      </dgm:t>
    </dgm:pt>
    <dgm:pt modelId="{ED78F132-B7C5-4711-8415-E914727ED07D}" type="parTrans" cxnId="{0F28D595-C573-4C2B-88E7-7C2DCEEA544C}">
      <dgm:prSet/>
      <dgm:spPr/>
      <dgm:t>
        <a:bodyPr/>
        <a:lstStyle/>
        <a:p>
          <a:endParaRPr lang="en-US"/>
        </a:p>
      </dgm:t>
    </dgm:pt>
    <dgm:pt modelId="{6F6E611E-EF07-410F-8826-A51729B317AE}" type="sibTrans" cxnId="{0F28D595-C573-4C2B-88E7-7C2DCEEA544C}">
      <dgm:prSet/>
      <dgm:spPr/>
      <dgm:t>
        <a:bodyPr/>
        <a:lstStyle/>
        <a:p>
          <a:endParaRPr lang="en-US"/>
        </a:p>
      </dgm:t>
    </dgm:pt>
    <dgm:pt modelId="{D042396E-05A8-4F25-B3B1-4388757929C8}">
      <dgm:prSet phldrT="[Text]" custT="1"/>
      <dgm:spPr>
        <a:ln>
          <a:solidFill>
            <a:schemeClr val="bg1">
              <a:lumMod val="50000"/>
            </a:schemeClr>
          </a:solidFill>
        </a:ln>
      </dgm:spPr>
      <dgm:t>
        <a:bodyPr/>
        <a:lstStyle/>
        <a:p>
          <a:r>
            <a:rPr lang="en-US" sz="2400" dirty="0">
              <a:solidFill>
                <a:schemeClr val="tx1"/>
              </a:solidFill>
            </a:rPr>
            <a:t>Final Product / Recommendations</a:t>
          </a:r>
        </a:p>
      </dgm:t>
    </dgm:pt>
    <dgm:pt modelId="{0CE50617-FBC5-4B81-92C6-EF5861F36639}" type="parTrans" cxnId="{C7EBDC22-DB73-4D7F-8B29-A17BD9AC61C5}">
      <dgm:prSet/>
      <dgm:spPr/>
      <dgm:t>
        <a:bodyPr/>
        <a:lstStyle/>
        <a:p>
          <a:endParaRPr lang="en-US"/>
        </a:p>
      </dgm:t>
    </dgm:pt>
    <dgm:pt modelId="{5D3EFF20-2839-4F51-A2BE-E1D825F44917}" type="sibTrans" cxnId="{C7EBDC22-DB73-4D7F-8B29-A17BD9AC61C5}">
      <dgm:prSet/>
      <dgm:spPr/>
      <dgm:t>
        <a:bodyPr/>
        <a:lstStyle/>
        <a:p>
          <a:endParaRPr lang="en-US"/>
        </a:p>
      </dgm:t>
    </dgm:pt>
    <dgm:pt modelId="{01898614-C374-400D-A445-8C5297E814DA}">
      <dgm:prSet phldrT="[Text]"/>
      <dgm:spPr/>
      <dgm:t>
        <a:bodyPr/>
        <a:lstStyle/>
        <a:p>
          <a:r>
            <a:rPr lang="en-US" dirty="0">
              <a:solidFill>
                <a:schemeClr val="bg1">
                  <a:lumMod val="50000"/>
                </a:schemeClr>
              </a:solidFill>
            </a:rPr>
            <a:t>Presentation</a:t>
          </a:r>
        </a:p>
      </dgm:t>
    </dgm:pt>
    <dgm:pt modelId="{89321EEB-52CB-44BA-BA39-B9FA71CC2796}" type="parTrans" cxnId="{201CBBBF-F74A-4899-BE9C-2A8AFD3E75BB}">
      <dgm:prSet/>
      <dgm:spPr/>
      <dgm:t>
        <a:bodyPr/>
        <a:lstStyle/>
        <a:p>
          <a:endParaRPr lang="en-US"/>
        </a:p>
      </dgm:t>
    </dgm:pt>
    <dgm:pt modelId="{FEBABABF-342F-4FD4-9A96-B7169650B711}" type="sibTrans" cxnId="{201CBBBF-F74A-4899-BE9C-2A8AFD3E75BB}">
      <dgm:prSet/>
      <dgm:spPr/>
      <dgm:t>
        <a:bodyPr/>
        <a:lstStyle/>
        <a:p>
          <a:endParaRPr lang="en-US"/>
        </a:p>
      </dgm:t>
    </dgm:pt>
    <dgm:pt modelId="{229020C1-2748-4721-A016-FF4E9F4614B9}">
      <dgm:prSet phldrT="[Text]"/>
      <dgm:spPr/>
      <dgm:t>
        <a:bodyPr/>
        <a:lstStyle/>
        <a:p>
          <a:r>
            <a:rPr lang="en-US" dirty="0">
              <a:solidFill>
                <a:schemeClr val="bg1">
                  <a:lumMod val="50000"/>
                </a:schemeClr>
              </a:solidFill>
            </a:rPr>
            <a:t>Written Report</a:t>
          </a:r>
        </a:p>
      </dgm:t>
    </dgm:pt>
    <dgm:pt modelId="{4F5BD6A3-183F-45CF-A5FD-5C807DA2F64C}" type="parTrans" cxnId="{E1186788-DA83-4516-89D7-A3D215D24F63}">
      <dgm:prSet/>
      <dgm:spPr/>
      <dgm:t>
        <a:bodyPr/>
        <a:lstStyle/>
        <a:p>
          <a:endParaRPr lang="en-US"/>
        </a:p>
      </dgm:t>
    </dgm:pt>
    <dgm:pt modelId="{305DFCE3-FC8F-4AA6-BE44-2148C3661E06}" type="sibTrans" cxnId="{E1186788-DA83-4516-89D7-A3D215D24F63}">
      <dgm:prSet/>
      <dgm:spPr/>
      <dgm:t>
        <a:bodyPr/>
        <a:lstStyle/>
        <a:p>
          <a:endParaRPr lang="en-US"/>
        </a:p>
      </dgm:t>
    </dgm:pt>
    <dgm:pt modelId="{1A4A825C-5AFE-4D78-8B21-92AB5F4E5DB8}" type="pres">
      <dgm:prSet presAssocID="{41601C92-F3FE-453B-B20F-9CD820258815}" presName="Name0" presStyleCnt="0">
        <dgm:presLayoutVars>
          <dgm:dir/>
          <dgm:animLvl val="lvl"/>
          <dgm:resizeHandles val="exact"/>
        </dgm:presLayoutVars>
      </dgm:prSet>
      <dgm:spPr/>
    </dgm:pt>
    <dgm:pt modelId="{FE053F31-CCDE-46AB-A1DD-5B951541DA4D}" type="pres">
      <dgm:prSet presAssocID="{D042396E-05A8-4F25-B3B1-4388757929C8}" presName="boxAndChildren" presStyleCnt="0"/>
      <dgm:spPr/>
    </dgm:pt>
    <dgm:pt modelId="{D50F4E10-698A-497F-A7D7-A02A9FF5DB8C}" type="pres">
      <dgm:prSet presAssocID="{D042396E-05A8-4F25-B3B1-4388757929C8}" presName="parentTextBox" presStyleLbl="node1" presStyleIdx="0" presStyleCnt="4"/>
      <dgm:spPr/>
    </dgm:pt>
    <dgm:pt modelId="{322A7856-FDB9-439D-94BD-7678E227C9EA}" type="pres">
      <dgm:prSet presAssocID="{D042396E-05A8-4F25-B3B1-4388757929C8}" presName="entireBox" presStyleLbl="node1" presStyleIdx="0" presStyleCnt="4"/>
      <dgm:spPr/>
    </dgm:pt>
    <dgm:pt modelId="{81720937-78E5-4B85-B62E-0AEDEB0C0403}" type="pres">
      <dgm:prSet presAssocID="{D042396E-05A8-4F25-B3B1-4388757929C8}" presName="descendantBox" presStyleCnt="0"/>
      <dgm:spPr/>
    </dgm:pt>
    <dgm:pt modelId="{C1F2197A-C2F8-4FF3-A5AD-B3AD9BB12199}" type="pres">
      <dgm:prSet presAssocID="{229020C1-2748-4721-A016-FF4E9F4614B9}" presName="childTextBox" presStyleLbl="fgAccFollowNode1" presStyleIdx="0" presStyleCnt="8">
        <dgm:presLayoutVars>
          <dgm:bulletEnabled val="1"/>
        </dgm:presLayoutVars>
      </dgm:prSet>
      <dgm:spPr/>
    </dgm:pt>
    <dgm:pt modelId="{125F59ED-35DE-4346-BC79-A41FD70699EA}" type="pres">
      <dgm:prSet presAssocID="{01898614-C374-400D-A445-8C5297E814DA}" presName="childTextBox" presStyleLbl="fgAccFollowNode1" presStyleIdx="1" presStyleCnt="8">
        <dgm:presLayoutVars>
          <dgm:bulletEnabled val="1"/>
        </dgm:presLayoutVars>
      </dgm:prSet>
      <dgm:spPr/>
    </dgm:pt>
    <dgm:pt modelId="{0519F13F-1C94-4494-ABCA-9781E85AFC6D}" type="pres">
      <dgm:prSet presAssocID="{9F88ACD0-4D0F-4ADD-98DB-86B9CAC179D0}" presName="sp" presStyleCnt="0"/>
      <dgm:spPr/>
    </dgm:pt>
    <dgm:pt modelId="{E6DD4904-3FA7-4729-9B7D-B427F2E056E0}" type="pres">
      <dgm:prSet presAssocID="{E5716C33-AD0A-4BDD-9BAB-09B5914C3759}" presName="arrowAndChildren" presStyleCnt="0"/>
      <dgm:spPr/>
    </dgm:pt>
    <dgm:pt modelId="{05BA80DA-7BF2-4A50-AA56-B0C12EF048BC}" type="pres">
      <dgm:prSet presAssocID="{E5716C33-AD0A-4BDD-9BAB-09B5914C3759}" presName="parentTextArrow" presStyleLbl="node1" presStyleIdx="0" presStyleCnt="4"/>
      <dgm:spPr/>
    </dgm:pt>
    <dgm:pt modelId="{ECB83ABA-93D7-4041-B6F5-BAF2C0853F32}" type="pres">
      <dgm:prSet presAssocID="{E5716C33-AD0A-4BDD-9BAB-09B5914C3759}" presName="arrow" presStyleLbl="node1" presStyleIdx="1" presStyleCnt="4"/>
      <dgm:spPr/>
    </dgm:pt>
    <dgm:pt modelId="{7A039E99-FBA7-453A-A9A8-268AE6DCD703}" type="pres">
      <dgm:prSet presAssocID="{E5716C33-AD0A-4BDD-9BAB-09B5914C3759}" presName="descendantArrow" presStyleCnt="0"/>
      <dgm:spPr/>
    </dgm:pt>
    <dgm:pt modelId="{3B612EA5-3470-4049-8EB0-991D8746A134}" type="pres">
      <dgm:prSet presAssocID="{42CA2FAA-E3EF-49A6-AD50-7A99BC6B664A}" presName="childTextArrow" presStyleLbl="fgAccFollowNode1" presStyleIdx="2" presStyleCnt="8">
        <dgm:presLayoutVars>
          <dgm:bulletEnabled val="1"/>
        </dgm:presLayoutVars>
      </dgm:prSet>
      <dgm:spPr/>
    </dgm:pt>
    <dgm:pt modelId="{945916FA-8BC2-441F-83BE-C37AFE7567FC}" type="pres">
      <dgm:prSet presAssocID="{5C306E23-2238-411E-82C4-BC192477F078}" presName="childTextArrow" presStyleLbl="fgAccFollowNode1" presStyleIdx="3" presStyleCnt="8">
        <dgm:presLayoutVars>
          <dgm:bulletEnabled val="1"/>
        </dgm:presLayoutVars>
      </dgm:prSet>
      <dgm:spPr/>
    </dgm:pt>
    <dgm:pt modelId="{AF1FF344-6013-461A-8C37-4703A6A7E1F3}" type="pres">
      <dgm:prSet presAssocID="{88A85959-E462-46B2-AA1C-C8875D1048FE}" presName="sp" presStyleCnt="0"/>
      <dgm:spPr/>
    </dgm:pt>
    <dgm:pt modelId="{5C6EFD3C-1165-4686-A59E-1FEF00778DB8}" type="pres">
      <dgm:prSet presAssocID="{D5979710-0F44-4CD1-A33E-8AAF84864B66}" presName="arrowAndChildren" presStyleCnt="0"/>
      <dgm:spPr/>
    </dgm:pt>
    <dgm:pt modelId="{81345190-07D6-4963-AF4A-F6C4FBF06713}" type="pres">
      <dgm:prSet presAssocID="{D5979710-0F44-4CD1-A33E-8AAF84864B66}" presName="parentTextArrow" presStyleLbl="node1" presStyleIdx="1" presStyleCnt="4"/>
      <dgm:spPr/>
    </dgm:pt>
    <dgm:pt modelId="{3400BB57-F0F9-40FD-AF5C-7CF6D4B548CD}" type="pres">
      <dgm:prSet presAssocID="{D5979710-0F44-4CD1-A33E-8AAF84864B66}" presName="arrow" presStyleLbl="node1" presStyleIdx="2" presStyleCnt="4"/>
      <dgm:spPr/>
    </dgm:pt>
    <dgm:pt modelId="{414E0593-3196-40C7-9E9D-72620871A355}" type="pres">
      <dgm:prSet presAssocID="{D5979710-0F44-4CD1-A33E-8AAF84864B66}" presName="descendantArrow" presStyleCnt="0"/>
      <dgm:spPr/>
    </dgm:pt>
    <dgm:pt modelId="{7A37E05E-16CA-41F3-93C9-4A60B564EA2D}" type="pres">
      <dgm:prSet presAssocID="{515E281C-77F5-4041-B41C-CB2E66CE9FE5}" presName="childTextArrow" presStyleLbl="fgAccFollowNode1" presStyleIdx="4" presStyleCnt="8">
        <dgm:presLayoutVars>
          <dgm:bulletEnabled val="1"/>
        </dgm:presLayoutVars>
      </dgm:prSet>
      <dgm:spPr/>
    </dgm:pt>
    <dgm:pt modelId="{1EC4CEDB-DC82-442D-B10C-8A4FC2A12281}" type="pres">
      <dgm:prSet presAssocID="{9BA3CD5B-AB21-4413-9CA6-0E1D7393F374}" presName="childTextArrow" presStyleLbl="fgAccFollowNode1" presStyleIdx="5" presStyleCnt="8">
        <dgm:presLayoutVars>
          <dgm:bulletEnabled val="1"/>
        </dgm:presLayoutVars>
      </dgm:prSet>
      <dgm:spPr/>
    </dgm:pt>
    <dgm:pt modelId="{F94C4D8C-F70A-49EF-9C1F-0C28C8B3585D}" type="pres">
      <dgm:prSet presAssocID="{92A1023D-1D2D-4549-9B1D-4E74650D2035}" presName="sp" presStyleCnt="0"/>
      <dgm:spPr/>
    </dgm:pt>
    <dgm:pt modelId="{A367E277-721C-490E-BCA8-545D23B9AA83}" type="pres">
      <dgm:prSet presAssocID="{B83AD30A-6177-4113-8684-91A46807D3AC}" presName="arrowAndChildren" presStyleCnt="0"/>
      <dgm:spPr/>
    </dgm:pt>
    <dgm:pt modelId="{5F4BEFD7-AD74-494B-AB19-4BD3DC63795D}" type="pres">
      <dgm:prSet presAssocID="{B83AD30A-6177-4113-8684-91A46807D3AC}" presName="parentTextArrow" presStyleLbl="node1" presStyleIdx="2" presStyleCnt="4"/>
      <dgm:spPr/>
    </dgm:pt>
    <dgm:pt modelId="{DDF5B27C-3226-4F39-BAA3-33A67138DFF1}" type="pres">
      <dgm:prSet presAssocID="{B83AD30A-6177-4113-8684-91A46807D3AC}" presName="arrow" presStyleLbl="node1" presStyleIdx="3" presStyleCnt="4" custLinFactY="-3348" custLinFactNeighborX="22642" custLinFactNeighborY="-100000"/>
      <dgm:spPr/>
    </dgm:pt>
    <dgm:pt modelId="{9183C1DC-B262-44DB-9BB2-1DB0A3F48DAD}" type="pres">
      <dgm:prSet presAssocID="{B83AD30A-6177-4113-8684-91A46807D3AC}" presName="descendantArrow" presStyleCnt="0"/>
      <dgm:spPr/>
    </dgm:pt>
    <dgm:pt modelId="{7CF16FDC-8377-4E6B-8625-5759712D7C5E}" type="pres">
      <dgm:prSet presAssocID="{45167A50-598E-4A4F-BC00-7F8BD9549E2E}" presName="childTextArrow" presStyleLbl="fgAccFollowNode1" presStyleIdx="6" presStyleCnt="8">
        <dgm:presLayoutVars>
          <dgm:bulletEnabled val="1"/>
        </dgm:presLayoutVars>
      </dgm:prSet>
      <dgm:spPr/>
    </dgm:pt>
    <dgm:pt modelId="{C7D2B15D-DBF0-4519-BD04-13576731A974}" type="pres">
      <dgm:prSet presAssocID="{60AA4442-CD6D-4640-B716-91A668F101D9}" presName="childTextArrow" presStyleLbl="fgAccFollowNode1" presStyleIdx="7" presStyleCnt="8">
        <dgm:presLayoutVars>
          <dgm:bulletEnabled val="1"/>
        </dgm:presLayoutVars>
      </dgm:prSet>
      <dgm:spPr/>
    </dgm:pt>
  </dgm:ptLst>
  <dgm:cxnLst>
    <dgm:cxn modelId="{1E045D04-E414-4EAA-A7F7-0EAE5844CA6B}" type="presOf" srcId="{42CA2FAA-E3EF-49A6-AD50-7A99BC6B664A}" destId="{3B612EA5-3470-4049-8EB0-991D8746A134}" srcOrd="0" destOrd="0" presId="urn:microsoft.com/office/officeart/2005/8/layout/process4"/>
    <dgm:cxn modelId="{8336350A-7A0E-496B-AEBE-D3F187CFE01A}" srcId="{41601C92-F3FE-453B-B20F-9CD820258815}" destId="{E5716C33-AD0A-4BDD-9BAB-09B5914C3759}" srcOrd="2" destOrd="0" parTransId="{90C826D6-6C6C-46B5-AF6F-13DC82308CFF}" sibTransId="{9F88ACD0-4D0F-4ADD-98DB-86B9CAC179D0}"/>
    <dgm:cxn modelId="{8FE2330C-5FA0-4E24-9F44-A7ADF73EC7BD}" srcId="{41601C92-F3FE-453B-B20F-9CD820258815}" destId="{B83AD30A-6177-4113-8684-91A46807D3AC}" srcOrd="0" destOrd="0" parTransId="{57C284BD-FD70-4231-A43F-4C5251BE996F}" sibTransId="{92A1023D-1D2D-4549-9B1D-4E74650D2035}"/>
    <dgm:cxn modelId="{0624C112-F29C-4D61-BA0A-45CF36212CBE}" type="presOf" srcId="{D5979710-0F44-4CD1-A33E-8AAF84864B66}" destId="{3400BB57-F0F9-40FD-AF5C-7CF6D4B548CD}" srcOrd="1" destOrd="0" presId="urn:microsoft.com/office/officeart/2005/8/layout/process4"/>
    <dgm:cxn modelId="{C7EBDC22-DB73-4D7F-8B29-A17BD9AC61C5}" srcId="{41601C92-F3FE-453B-B20F-9CD820258815}" destId="{D042396E-05A8-4F25-B3B1-4388757929C8}" srcOrd="3" destOrd="0" parTransId="{0CE50617-FBC5-4B81-92C6-EF5861F36639}" sibTransId="{5D3EFF20-2839-4F51-A2BE-E1D825F44917}"/>
    <dgm:cxn modelId="{1ACCE928-C526-48C0-B25D-273041EA2D4B}" srcId="{E5716C33-AD0A-4BDD-9BAB-09B5914C3759}" destId="{42CA2FAA-E3EF-49A6-AD50-7A99BC6B664A}" srcOrd="0" destOrd="0" parTransId="{BC642C84-022E-4424-A7B5-00FE6C7A8E48}" sibTransId="{0E5B18D7-33B0-4456-8BA1-3300FCCB986D}"/>
    <dgm:cxn modelId="{CEF4D93C-BC0C-4209-AAB5-7CABB0B742A5}" type="presOf" srcId="{5C306E23-2238-411E-82C4-BC192477F078}" destId="{945916FA-8BC2-441F-83BE-C37AFE7567FC}" srcOrd="0" destOrd="0" presId="urn:microsoft.com/office/officeart/2005/8/layout/process4"/>
    <dgm:cxn modelId="{32F62D3D-481A-4AB3-8945-DB2975559DA8}" type="presOf" srcId="{60AA4442-CD6D-4640-B716-91A668F101D9}" destId="{C7D2B15D-DBF0-4519-BD04-13576731A974}" srcOrd="0" destOrd="0" presId="urn:microsoft.com/office/officeart/2005/8/layout/process4"/>
    <dgm:cxn modelId="{2C8B483F-6981-4948-ADCB-E09D4FE09F67}" type="presOf" srcId="{229020C1-2748-4721-A016-FF4E9F4614B9}" destId="{C1F2197A-C2F8-4FF3-A5AD-B3AD9BB12199}" srcOrd="0" destOrd="0" presId="urn:microsoft.com/office/officeart/2005/8/layout/process4"/>
    <dgm:cxn modelId="{8777E45B-4E17-49A9-83F6-B7BE03CD8D4C}" type="presOf" srcId="{D5979710-0F44-4CD1-A33E-8AAF84864B66}" destId="{81345190-07D6-4963-AF4A-F6C4FBF06713}" srcOrd="0" destOrd="0" presId="urn:microsoft.com/office/officeart/2005/8/layout/process4"/>
    <dgm:cxn modelId="{5EE7D26B-98AA-4DA6-B883-2780FD9D7284}" type="presOf" srcId="{B83AD30A-6177-4113-8684-91A46807D3AC}" destId="{5F4BEFD7-AD74-494B-AB19-4BD3DC63795D}" srcOrd="0" destOrd="0" presId="urn:microsoft.com/office/officeart/2005/8/layout/process4"/>
    <dgm:cxn modelId="{8C1C8A78-C851-4793-843B-8A518AFDB495}" srcId="{B83AD30A-6177-4113-8684-91A46807D3AC}" destId="{60AA4442-CD6D-4640-B716-91A668F101D9}" srcOrd="1" destOrd="0" parTransId="{7BCAAC48-EFEE-499A-A8E0-F2198FD0D81B}" sibTransId="{2B07F2D1-BB5A-451F-8FB2-87EC4EB1CD5B}"/>
    <dgm:cxn modelId="{F90FBE59-AE56-4FFA-8EAE-1B1C70428DE0}" type="presOf" srcId="{45167A50-598E-4A4F-BC00-7F8BD9549E2E}" destId="{7CF16FDC-8377-4E6B-8625-5759712D7C5E}" srcOrd="0" destOrd="0" presId="urn:microsoft.com/office/officeart/2005/8/layout/process4"/>
    <dgm:cxn modelId="{E1186788-DA83-4516-89D7-A3D215D24F63}" srcId="{D042396E-05A8-4F25-B3B1-4388757929C8}" destId="{229020C1-2748-4721-A016-FF4E9F4614B9}" srcOrd="0" destOrd="0" parTransId="{4F5BD6A3-183F-45CF-A5FD-5C807DA2F64C}" sibTransId="{305DFCE3-FC8F-4AA6-BE44-2148C3661E06}"/>
    <dgm:cxn modelId="{040B0095-543E-4256-8263-8D95F31F9CA7}" type="presOf" srcId="{B83AD30A-6177-4113-8684-91A46807D3AC}" destId="{DDF5B27C-3226-4F39-BAA3-33A67138DFF1}" srcOrd="1" destOrd="0" presId="urn:microsoft.com/office/officeart/2005/8/layout/process4"/>
    <dgm:cxn modelId="{0F28D595-C573-4C2B-88E7-7C2DCEEA544C}" srcId="{E5716C33-AD0A-4BDD-9BAB-09B5914C3759}" destId="{5C306E23-2238-411E-82C4-BC192477F078}" srcOrd="1" destOrd="0" parTransId="{ED78F132-B7C5-4711-8415-E914727ED07D}" sibTransId="{6F6E611E-EF07-410F-8826-A51729B317AE}"/>
    <dgm:cxn modelId="{06A4D09A-6AD7-4289-945E-21509A1DE2EF}" srcId="{41601C92-F3FE-453B-B20F-9CD820258815}" destId="{D5979710-0F44-4CD1-A33E-8AAF84864B66}" srcOrd="1" destOrd="0" parTransId="{7C5030AF-EFB1-4789-8BFF-3C6A187D9992}" sibTransId="{88A85959-E462-46B2-AA1C-C8875D1048FE}"/>
    <dgm:cxn modelId="{9B915EAD-3DE8-4C02-A261-40D9349A1F56}" type="presOf" srcId="{D042396E-05A8-4F25-B3B1-4388757929C8}" destId="{D50F4E10-698A-497F-A7D7-A02A9FF5DB8C}" srcOrd="0" destOrd="0" presId="urn:microsoft.com/office/officeart/2005/8/layout/process4"/>
    <dgm:cxn modelId="{EB1BF2AE-7485-4D9B-899A-57FBF92B36CA}" type="presOf" srcId="{E5716C33-AD0A-4BDD-9BAB-09B5914C3759}" destId="{ECB83ABA-93D7-4041-B6F5-BAF2C0853F32}" srcOrd="1" destOrd="0" presId="urn:microsoft.com/office/officeart/2005/8/layout/process4"/>
    <dgm:cxn modelId="{B73610B5-92D5-4EE8-A53A-E474CB2C19BC}" type="presOf" srcId="{E5716C33-AD0A-4BDD-9BAB-09B5914C3759}" destId="{05BA80DA-7BF2-4A50-AA56-B0C12EF048BC}" srcOrd="0" destOrd="0" presId="urn:microsoft.com/office/officeart/2005/8/layout/process4"/>
    <dgm:cxn modelId="{201CBBBF-F74A-4899-BE9C-2A8AFD3E75BB}" srcId="{D042396E-05A8-4F25-B3B1-4388757929C8}" destId="{01898614-C374-400D-A445-8C5297E814DA}" srcOrd="1" destOrd="0" parTransId="{89321EEB-52CB-44BA-BA39-B9FA71CC2796}" sibTransId="{FEBABABF-342F-4FD4-9A96-B7169650B711}"/>
    <dgm:cxn modelId="{807B0BC8-4D7C-42C2-AEEA-346D8FBAFBB7}" srcId="{D5979710-0F44-4CD1-A33E-8AAF84864B66}" destId="{515E281C-77F5-4041-B41C-CB2E66CE9FE5}" srcOrd="0" destOrd="0" parTransId="{220D1A90-736F-4BFF-A685-F96F885FC46F}" sibTransId="{C85F4CB0-C220-45AD-AB1C-1D37DAB388D1}"/>
    <dgm:cxn modelId="{44055CCC-8658-44BB-9E69-690FD91463BB}" type="presOf" srcId="{41601C92-F3FE-453B-B20F-9CD820258815}" destId="{1A4A825C-5AFE-4D78-8B21-92AB5F4E5DB8}" srcOrd="0" destOrd="0" presId="urn:microsoft.com/office/officeart/2005/8/layout/process4"/>
    <dgm:cxn modelId="{090CF1D6-4042-4099-A0A5-3A7131F6A9A6}" type="presOf" srcId="{9BA3CD5B-AB21-4413-9CA6-0E1D7393F374}" destId="{1EC4CEDB-DC82-442D-B10C-8A4FC2A12281}" srcOrd="0" destOrd="0" presId="urn:microsoft.com/office/officeart/2005/8/layout/process4"/>
    <dgm:cxn modelId="{748777E2-0634-44FE-A991-8249CD06324C}" srcId="{D5979710-0F44-4CD1-A33E-8AAF84864B66}" destId="{9BA3CD5B-AB21-4413-9CA6-0E1D7393F374}" srcOrd="1" destOrd="0" parTransId="{0141CFAE-A5D9-4EA7-B8D7-9BACC09D3C8D}" sibTransId="{6E3F4D89-EB22-4C1C-A8ED-B853B5AE44C3}"/>
    <dgm:cxn modelId="{881BFAE5-DFFE-4911-A326-E16AD97AA9EA}" type="presOf" srcId="{01898614-C374-400D-A445-8C5297E814DA}" destId="{125F59ED-35DE-4346-BC79-A41FD70699EA}" srcOrd="0" destOrd="0" presId="urn:microsoft.com/office/officeart/2005/8/layout/process4"/>
    <dgm:cxn modelId="{8C2BFAF0-8136-44E9-B531-3F40EE01AAD9}" srcId="{B83AD30A-6177-4113-8684-91A46807D3AC}" destId="{45167A50-598E-4A4F-BC00-7F8BD9549E2E}" srcOrd="0" destOrd="0" parTransId="{63E54E68-F4FC-4D6C-91F7-B5D39B331DD9}" sibTransId="{EB54EEEE-196D-4324-AA2A-A83F24A0D2AE}"/>
    <dgm:cxn modelId="{A0410DF4-8252-426F-B7FD-12FB230E19E5}" type="presOf" srcId="{D042396E-05A8-4F25-B3B1-4388757929C8}" destId="{322A7856-FDB9-439D-94BD-7678E227C9EA}" srcOrd="1" destOrd="0" presId="urn:microsoft.com/office/officeart/2005/8/layout/process4"/>
    <dgm:cxn modelId="{CC5CBEFD-AC15-4880-838E-EFA981CFC074}" type="presOf" srcId="{515E281C-77F5-4041-B41C-CB2E66CE9FE5}" destId="{7A37E05E-16CA-41F3-93C9-4A60B564EA2D}" srcOrd="0" destOrd="0" presId="urn:microsoft.com/office/officeart/2005/8/layout/process4"/>
    <dgm:cxn modelId="{89DB2ADF-8E95-4BA4-B6D2-1F46BB67C77E}" type="presParOf" srcId="{1A4A825C-5AFE-4D78-8B21-92AB5F4E5DB8}" destId="{FE053F31-CCDE-46AB-A1DD-5B951541DA4D}" srcOrd="0" destOrd="0" presId="urn:microsoft.com/office/officeart/2005/8/layout/process4"/>
    <dgm:cxn modelId="{CBC6C82E-E658-40B7-B747-D8321767CD89}" type="presParOf" srcId="{FE053F31-CCDE-46AB-A1DD-5B951541DA4D}" destId="{D50F4E10-698A-497F-A7D7-A02A9FF5DB8C}" srcOrd="0" destOrd="0" presId="urn:microsoft.com/office/officeart/2005/8/layout/process4"/>
    <dgm:cxn modelId="{A6C7FEAA-811C-4927-80F9-65450D7AA083}" type="presParOf" srcId="{FE053F31-CCDE-46AB-A1DD-5B951541DA4D}" destId="{322A7856-FDB9-439D-94BD-7678E227C9EA}" srcOrd="1" destOrd="0" presId="urn:microsoft.com/office/officeart/2005/8/layout/process4"/>
    <dgm:cxn modelId="{AA91EF67-1A34-4180-8D1F-B32F973D0178}" type="presParOf" srcId="{FE053F31-CCDE-46AB-A1DD-5B951541DA4D}" destId="{81720937-78E5-4B85-B62E-0AEDEB0C0403}" srcOrd="2" destOrd="0" presId="urn:microsoft.com/office/officeart/2005/8/layout/process4"/>
    <dgm:cxn modelId="{C12A7BBA-E2E8-4CB6-8BAB-0B0E650E8AA9}" type="presParOf" srcId="{81720937-78E5-4B85-B62E-0AEDEB0C0403}" destId="{C1F2197A-C2F8-4FF3-A5AD-B3AD9BB12199}" srcOrd="0" destOrd="0" presId="urn:microsoft.com/office/officeart/2005/8/layout/process4"/>
    <dgm:cxn modelId="{7C54CCBA-007F-45D9-B7C6-31617EAF6B2D}" type="presParOf" srcId="{81720937-78E5-4B85-B62E-0AEDEB0C0403}" destId="{125F59ED-35DE-4346-BC79-A41FD70699EA}" srcOrd="1" destOrd="0" presId="urn:microsoft.com/office/officeart/2005/8/layout/process4"/>
    <dgm:cxn modelId="{0C9B0F1C-B83A-483E-83FF-D7A1C0E50A64}" type="presParOf" srcId="{1A4A825C-5AFE-4D78-8B21-92AB5F4E5DB8}" destId="{0519F13F-1C94-4494-ABCA-9781E85AFC6D}" srcOrd="1" destOrd="0" presId="urn:microsoft.com/office/officeart/2005/8/layout/process4"/>
    <dgm:cxn modelId="{EBE08D9A-63DC-449C-8AE7-E540F3321B0C}" type="presParOf" srcId="{1A4A825C-5AFE-4D78-8B21-92AB5F4E5DB8}" destId="{E6DD4904-3FA7-4729-9B7D-B427F2E056E0}" srcOrd="2" destOrd="0" presId="urn:microsoft.com/office/officeart/2005/8/layout/process4"/>
    <dgm:cxn modelId="{9DFF3E45-7C22-46F9-9724-DA055A31F8F9}" type="presParOf" srcId="{E6DD4904-3FA7-4729-9B7D-B427F2E056E0}" destId="{05BA80DA-7BF2-4A50-AA56-B0C12EF048BC}" srcOrd="0" destOrd="0" presId="urn:microsoft.com/office/officeart/2005/8/layout/process4"/>
    <dgm:cxn modelId="{4731C47B-CE6D-4804-8D86-A3113DC2D2D0}" type="presParOf" srcId="{E6DD4904-3FA7-4729-9B7D-B427F2E056E0}" destId="{ECB83ABA-93D7-4041-B6F5-BAF2C0853F32}" srcOrd="1" destOrd="0" presId="urn:microsoft.com/office/officeart/2005/8/layout/process4"/>
    <dgm:cxn modelId="{0312F45A-E5D8-4251-A331-A28C64E24CAD}" type="presParOf" srcId="{E6DD4904-3FA7-4729-9B7D-B427F2E056E0}" destId="{7A039E99-FBA7-453A-A9A8-268AE6DCD703}" srcOrd="2" destOrd="0" presId="urn:microsoft.com/office/officeart/2005/8/layout/process4"/>
    <dgm:cxn modelId="{5584B773-BD77-45DA-BF98-74ABF26B1C06}" type="presParOf" srcId="{7A039E99-FBA7-453A-A9A8-268AE6DCD703}" destId="{3B612EA5-3470-4049-8EB0-991D8746A134}" srcOrd="0" destOrd="0" presId="urn:microsoft.com/office/officeart/2005/8/layout/process4"/>
    <dgm:cxn modelId="{95BD16FE-3EEB-4701-94F0-79E1750FA9D5}" type="presParOf" srcId="{7A039E99-FBA7-453A-A9A8-268AE6DCD703}" destId="{945916FA-8BC2-441F-83BE-C37AFE7567FC}" srcOrd="1" destOrd="0" presId="urn:microsoft.com/office/officeart/2005/8/layout/process4"/>
    <dgm:cxn modelId="{A52C6859-857B-4A07-9381-599FBDE07523}" type="presParOf" srcId="{1A4A825C-5AFE-4D78-8B21-92AB5F4E5DB8}" destId="{AF1FF344-6013-461A-8C37-4703A6A7E1F3}" srcOrd="3" destOrd="0" presId="urn:microsoft.com/office/officeart/2005/8/layout/process4"/>
    <dgm:cxn modelId="{0490DFA5-6CAB-44C6-B055-C48836D925E5}" type="presParOf" srcId="{1A4A825C-5AFE-4D78-8B21-92AB5F4E5DB8}" destId="{5C6EFD3C-1165-4686-A59E-1FEF00778DB8}" srcOrd="4" destOrd="0" presId="urn:microsoft.com/office/officeart/2005/8/layout/process4"/>
    <dgm:cxn modelId="{A141E5C1-29EF-4E90-8D84-1063FF887F90}" type="presParOf" srcId="{5C6EFD3C-1165-4686-A59E-1FEF00778DB8}" destId="{81345190-07D6-4963-AF4A-F6C4FBF06713}" srcOrd="0" destOrd="0" presId="urn:microsoft.com/office/officeart/2005/8/layout/process4"/>
    <dgm:cxn modelId="{B72F4C00-E8A8-4B73-8607-DF41EC58C354}" type="presParOf" srcId="{5C6EFD3C-1165-4686-A59E-1FEF00778DB8}" destId="{3400BB57-F0F9-40FD-AF5C-7CF6D4B548CD}" srcOrd="1" destOrd="0" presId="urn:microsoft.com/office/officeart/2005/8/layout/process4"/>
    <dgm:cxn modelId="{0873FC4E-D610-45FE-9584-89DFB9309577}" type="presParOf" srcId="{5C6EFD3C-1165-4686-A59E-1FEF00778DB8}" destId="{414E0593-3196-40C7-9E9D-72620871A355}" srcOrd="2" destOrd="0" presId="urn:microsoft.com/office/officeart/2005/8/layout/process4"/>
    <dgm:cxn modelId="{AB24B936-62DB-4E96-9991-8E882194789D}" type="presParOf" srcId="{414E0593-3196-40C7-9E9D-72620871A355}" destId="{7A37E05E-16CA-41F3-93C9-4A60B564EA2D}" srcOrd="0" destOrd="0" presId="urn:microsoft.com/office/officeart/2005/8/layout/process4"/>
    <dgm:cxn modelId="{59123295-8925-494F-922E-472666109C53}" type="presParOf" srcId="{414E0593-3196-40C7-9E9D-72620871A355}" destId="{1EC4CEDB-DC82-442D-B10C-8A4FC2A12281}" srcOrd="1" destOrd="0" presId="urn:microsoft.com/office/officeart/2005/8/layout/process4"/>
    <dgm:cxn modelId="{DBBEDCD4-FF3E-4F49-AEA7-787651D3E956}" type="presParOf" srcId="{1A4A825C-5AFE-4D78-8B21-92AB5F4E5DB8}" destId="{F94C4D8C-F70A-49EF-9C1F-0C28C8B3585D}" srcOrd="5" destOrd="0" presId="urn:microsoft.com/office/officeart/2005/8/layout/process4"/>
    <dgm:cxn modelId="{71E73254-F5DB-40C9-832A-87AC353A07EA}" type="presParOf" srcId="{1A4A825C-5AFE-4D78-8B21-92AB5F4E5DB8}" destId="{A367E277-721C-490E-BCA8-545D23B9AA83}" srcOrd="6" destOrd="0" presId="urn:microsoft.com/office/officeart/2005/8/layout/process4"/>
    <dgm:cxn modelId="{B2EF2AA8-AD21-4ABC-8FCF-3DDC5B45A97E}" type="presParOf" srcId="{A367E277-721C-490E-BCA8-545D23B9AA83}" destId="{5F4BEFD7-AD74-494B-AB19-4BD3DC63795D}" srcOrd="0" destOrd="0" presId="urn:microsoft.com/office/officeart/2005/8/layout/process4"/>
    <dgm:cxn modelId="{321F3A1D-3680-42A7-BDF9-B3182AAA2E0E}" type="presParOf" srcId="{A367E277-721C-490E-BCA8-545D23B9AA83}" destId="{DDF5B27C-3226-4F39-BAA3-33A67138DFF1}" srcOrd="1" destOrd="0" presId="urn:microsoft.com/office/officeart/2005/8/layout/process4"/>
    <dgm:cxn modelId="{FB96F28D-1E3D-4BF6-B15C-D23FF699C134}" type="presParOf" srcId="{A367E277-721C-490E-BCA8-545D23B9AA83}" destId="{9183C1DC-B262-44DB-9BB2-1DB0A3F48DAD}" srcOrd="2" destOrd="0" presId="urn:microsoft.com/office/officeart/2005/8/layout/process4"/>
    <dgm:cxn modelId="{4695E50A-C193-4237-9655-977F6164A610}" type="presParOf" srcId="{9183C1DC-B262-44DB-9BB2-1DB0A3F48DAD}" destId="{7CF16FDC-8377-4E6B-8625-5759712D7C5E}" srcOrd="0" destOrd="0" presId="urn:microsoft.com/office/officeart/2005/8/layout/process4"/>
    <dgm:cxn modelId="{942165D8-2CA4-450C-B768-B297502D9B1B}" type="presParOf" srcId="{9183C1DC-B262-44DB-9BB2-1DB0A3F48DAD}" destId="{C7D2B15D-DBF0-4519-BD04-13576731A97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601C92-F3FE-453B-B20F-9CD82025881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83AD30A-6177-4113-8684-91A46807D3AC}">
      <dgm:prSet phldrT="[Text]" custT="1"/>
      <dgm:spPr/>
      <dgm:t>
        <a:bodyPr/>
        <a:lstStyle/>
        <a:p>
          <a:r>
            <a:rPr lang="en-US" sz="2400" dirty="0"/>
            <a:t>General Research</a:t>
          </a:r>
        </a:p>
      </dgm:t>
    </dgm:pt>
    <dgm:pt modelId="{57C284BD-FD70-4231-A43F-4C5251BE996F}" type="parTrans" cxnId="{8FE2330C-5FA0-4E24-9F44-A7ADF73EC7BD}">
      <dgm:prSet/>
      <dgm:spPr/>
      <dgm:t>
        <a:bodyPr/>
        <a:lstStyle/>
        <a:p>
          <a:endParaRPr lang="en-US"/>
        </a:p>
      </dgm:t>
    </dgm:pt>
    <dgm:pt modelId="{92A1023D-1D2D-4549-9B1D-4E74650D2035}" type="sibTrans" cxnId="{8FE2330C-5FA0-4E24-9F44-A7ADF73EC7BD}">
      <dgm:prSet/>
      <dgm:spPr/>
      <dgm:t>
        <a:bodyPr/>
        <a:lstStyle/>
        <a:p>
          <a:endParaRPr lang="en-US"/>
        </a:p>
      </dgm:t>
    </dgm:pt>
    <dgm:pt modelId="{45167A50-598E-4A4F-BC00-7F8BD9549E2E}">
      <dgm:prSet phldrT="[Text]" custT="1"/>
      <dgm:spPr/>
      <dgm:t>
        <a:bodyPr/>
        <a:lstStyle/>
        <a:p>
          <a:r>
            <a:rPr lang="en-US" sz="1600" dirty="0"/>
            <a:t>Knowledge Building</a:t>
          </a:r>
        </a:p>
      </dgm:t>
    </dgm:pt>
    <dgm:pt modelId="{63E54E68-F4FC-4D6C-91F7-B5D39B331DD9}" type="parTrans" cxnId="{8C2BFAF0-8136-44E9-B531-3F40EE01AAD9}">
      <dgm:prSet/>
      <dgm:spPr/>
      <dgm:t>
        <a:bodyPr/>
        <a:lstStyle/>
        <a:p>
          <a:endParaRPr lang="en-US"/>
        </a:p>
      </dgm:t>
    </dgm:pt>
    <dgm:pt modelId="{EB54EEEE-196D-4324-AA2A-A83F24A0D2AE}" type="sibTrans" cxnId="{8C2BFAF0-8136-44E9-B531-3F40EE01AAD9}">
      <dgm:prSet/>
      <dgm:spPr/>
      <dgm:t>
        <a:bodyPr/>
        <a:lstStyle/>
        <a:p>
          <a:endParaRPr lang="en-US"/>
        </a:p>
      </dgm:t>
    </dgm:pt>
    <dgm:pt modelId="{60AA4442-CD6D-4640-B716-91A668F101D9}">
      <dgm:prSet phldrT="[Text]"/>
      <dgm:spPr/>
      <dgm:t>
        <a:bodyPr/>
        <a:lstStyle/>
        <a:p>
          <a:r>
            <a:rPr lang="en-US" dirty="0"/>
            <a:t>Knowledge Recall</a:t>
          </a:r>
        </a:p>
      </dgm:t>
    </dgm:pt>
    <dgm:pt modelId="{7BCAAC48-EFEE-499A-A8E0-F2198FD0D81B}" type="parTrans" cxnId="{8C1C8A78-C851-4793-843B-8A518AFDB495}">
      <dgm:prSet/>
      <dgm:spPr/>
      <dgm:t>
        <a:bodyPr/>
        <a:lstStyle/>
        <a:p>
          <a:endParaRPr lang="en-US"/>
        </a:p>
      </dgm:t>
    </dgm:pt>
    <dgm:pt modelId="{2B07F2D1-BB5A-451F-8FB2-87EC4EB1CD5B}" type="sibTrans" cxnId="{8C1C8A78-C851-4793-843B-8A518AFDB495}">
      <dgm:prSet/>
      <dgm:spPr/>
      <dgm:t>
        <a:bodyPr/>
        <a:lstStyle/>
        <a:p>
          <a:endParaRPr lang="en-US"/>
        </a:p>
      </dgm:t>
    </dgm:pt>
    <dgm:pt modelId="{D5979710-0F44-4CD1-A33E-8AAF84864B66}">
      <dgm:prSet phldrT="[Text]" custT="1"/>
      <dgm:spPr/>
      <dgm:t>
        <a:bodyPr/>
        <a:lstStyle/>
        <a:p>
          <a:r>
            <a:rPr lang="en-US" sz="2400" dirty="0"/>
            <a:t>Calculations</a:t>
          </a:r>
        </a:p>
      </dgm:t>
    </dgm:pt>
    <dgm:pt modelId="{7C5030AF-EFB1-4789-8BFF-3C6A187D9992}" type="parTrans" cxnId="{06A4D09A-6AD7-4289-945E-21509A1DE2EF}">
      <dgm:prSet/>
      <dgm:spPr/>
      <dgm:t>
        <a:bodyPr/>
        <a:lstStyle/>
        <a:p>
          <a:endParaRPr lang="en-US"/>
        </a:p>
      </dgm:t>
    </dgm:pt>
    <dgm:pt modelId="{88A85959-E462-46B2-AA1C-C8875D1048FE}" type="sibTrans" cxnId="{06A4D09A-6AD7-4289-945E-21509A1DE2EF}">
      <dgm:prSet/>
      <dgm:spPr/>
      <dgm:t>
        <a:bodyPr/>
        <a:lstStyle/>
        <a:p>
          <a:endParaRPr lang="en-US"/>
        </a:p>
      </dgm:t>
    </dgm:pt>
    <dgm:pt modelId="{515E281C-77F5-4041-B41C-CB2E66CE9FE5}">
      <dgm:prSet phldrT="[Text]"/>
      <dgm:spPr/>
      <dgm:t>
        <a:bodyPr/>
        <a:lstStyle/>
        <a:p>
          <a:r>
            <a:rPr lang="en-US" dirty="0"/>
            <a:t>Cost</a:t>
          </a:r>
        </a:p>
      </dgm:t>
    </dgm:pt>
    <dgm:pt modelId="{220D1A90-736F-4BFF-A685-F96F885FC46F}" type="parTrans" cxnId="{807B0BC8-4D7C-42C2-AEEA-346D8FBAFBB7}">
      <dgm:prSet/>
      <dgm:spPr/>
      <dgm:t>
        <a:bodyPr/>
        <a:lstStyle/>
        <a:p>
          <a:endParaRPr lang="en-US"/>
        </a:p>
      </dgm:t>
    </dgm:pt>
    <dgm:pt modelId="{C85F4CB0-C220-45AD-AB1C-1D37DAB388D1}" type="sibTrans" cxnId="{807B0BC8-4D7C-42C2-AEEA-346D8FBAFBB7}">
      <dgm:prSet/>
      <dgm:spPr/>
      <dgm:t>
        <a:bodyPr/>
        <a:lstStyle/>
        <a:p>
          <a:endParaRPr lang="en-US"/>
        </a:p>
      </dgm:t>
    </dgm:pt>
    <dgm:pt modelId="{9BA3CD5B-AB21-4413-9CA6-0E1D7393F374}">
      <dgm:prSet phldrT="[Text]"/>
      <dgm:spPr/>
      <dgm:t>
        <a:bodyPr/>
        <a:lstStyle/>
        <a:p>
          <a:r>
            <a:rPr lang="en-US" dirty="0"/>
            <a:t>Valuation</a:t>
          </a:r>
        </a:p>
      </dgm:t>
    </dgm:pt>
    <dgm:pt modelId="{0141CFAE-A5D9-4EA7-B8D7-9BACC09D3C8D}" type="parTrans" cxnId="{748777E2-0634-44FE-A991-8249CD06324C}">
      <dgm:prSet/>
      <dgm:spPr/>
      <dgm:t>
        <a:bodyPr/>
        <a:lstStyle/>
        <a:p>
          <a:endParaRPr lang="en-US"/>
        </a:p>
      </dgm:t>
    </dgm:pt>
    <dgm:pt modelId="{6E3F4D89-EB22-4C1C-A8ED-B853B5AE44C3}" type="sibTrans" cxnId="{748777E2-0634-44FE-A991-8249CD06324C}">
      <dgm:prSet/>
      <dgm:spPr/>
      <dgm:t>
        <a:bodyPr/>
        <a:lstStyle/>
        <a:p>
          <a:endParaRPr lang="en-US"/>
        </a:p>
      </dgm:t>
    </dgm:pt>
    <dgm:pt modelId="{E5716C33-AD0A-4BDD-9BAB-09B5914C3759}">
      <dgm:prSet phldrT="[Text]" custT="1"/>
      <dgm:spPr/>
      <dgm:t>
        <a:bodyPr/>
        <a:lstStyle/>
        <a:p>
          <a:r>
            <a:rPr lang="en-US" sz="2400" dirty="0"/>
            <a:t>Risk Assessment</a:t>
          </a:r>
        </a:p>
      </dgm:t>
    </dgm:pt>
    <dgm:pt modelId="{90C826D6-6C6C-46B5-AF6F-13DC82308CFF}" type="parTrans" cxnId="{8336350A-7A0E-496B-AEBE-D3F187CFE01A}">
      <dgm:prSet/>
      <dgm:spPr/>
      <dgm:t>
        <a:bodyPr/>
        <a:lstStyle/>
        <a:p>
          <a:endParaRPr lang="en-US"/>
        </a:p>
      </dgm:t>
    </dgm:pt>
    <dgm:pt modelId="{9F88ACD0-4D0F-4ADD-98DB-86B9CAC179D0}" type="sibTrans" cxnId="{8336350A-7A0E-496B-AEBE-D3F187CFE01A}">
      <dgm:prSet/>
      <dgm:spPr/>
      <dgm:t>
        <a:bodyPr/>
        <a:lstStyle/>
        <a:p>
          <a:endParaRPr lang="en-US"/>
        </a:p>
      </dgm:t>
    </dgm:pt>
    <dgm:pt modelId="{42CA2FAA-E3EF-49A6-AD50-7A99BC6B664A}">
      <dgm:prSet phldrT="[Text]"/>
      <dgm:spPr/>
      <dgm:t>
        <a:bodyPr/>
        <a:lstStyle/>
        <a:p>
          <a:r>
            <a:rPr lang="en-US" dirty="0"/>
            <a:t>Operational / Technical / Safety</a:t>
          </a:r>
        </a:p>
      </dgm:t>
    </dgm:pt>
    <dgm:pt modelId="{BC642C84-022E-4424-A7B5-00FE6C7A8E48}" type="parTrans" cxnId="{1ACCE928-C526-48C0-B25D-273041EA2D4B}">
      <dgm:prSet/>
      <dgm:spPr/>
      <dgm:t>
        <a:bodyPr/>
        <a:lstStyle/>
        <a:p>
          <a:endParaRPr lang="en-US"/>
        </a:p>
      </dgm:t>
    </dgm:pt>
    <dgm:pt modelId="{0E5B18D7-33B0-4456-8BA1-3300FCCB986D}" type="sibTrans" cxnId="{1ACCE928-C526-48C0-B25D-273041EA2D4B}">
      <dgm:prSet/>
      <dgm:spPr/>
      <dgm:t>
        <a:bodyPr/>
        <a:lstStyle/>
        <a:p>
          <a:endParaRPr lang="en-US"/>
        </a:p>
      </dgm:t>
    </dgm:pt>
    <dgm:pt modelId="{5C306E23-2238-411E-82C4-BC192477F078}">
      <dgm:prSet phldrT="[Text]"/>
      <dgm:spPr/>
      <dgm:t>
        <a:bodyPr/>
        <a:lstStyle/>
        <a:p>
          <a:r>
            <a:rPr lang="en-US" dirty="0"/>
            <a:t>Financial / Competition / Suppliers</a:t>
          </a:r>
        </a:p>
      </dgm:t>
    </dgm:pt>
    <dgm:pt modelId="{ED78F132-B7C5-4711-8415-E914727ED07D}" type="parTrans" cxnId="{0F28D595-C573-4C2B-88E7-7C2DCEEA544C}">
      <dgm:prSet/>
      <dgm:spPr/>
      <dgm:t>
        <a:bodyPr/>
        <a:lstStyle/>
        <a:p>
          <a:endParaRPr lang="en-US"/>
        </a:p>
      </dgm:t>
    </dgm:pt>
    <dgm:pt modelId="{6F6E611E-EF07-410F-8826-A51729B317AE}" type="sibTrans" cxnId="{0F28D595-C573-4C2B-88E7-7C2DCEEA544C}">
      <dgm:prSet/>
      <dgm:spPr/>
      <dgm:t>
        <a:bodyPr/>
        <a:lstStyle/>
        <a:p>
          <a:endParaRPr lang="en-US"/>
        </a:p>
      </dgm:t>
    </dgm:pt>
    <dgm:pt modelId="{D042396E-05A8-4F25-B3B1-4388757929C8}">
      <dgm:prSet phldrT="[Text]" custT="1"/>
      <dgm:spPr/>
      <dgm:t>
        <a:bodyPr/>
        <a:lstStyle/>
        <a:p>
          <a:r>
            <a:rPr lang="en-US" sz="2400" dirty="0"/>
            <a:t>Conclusion/Recommendations</a:t>
          </a:r>
        </a:p>
      </dgm:t>
    </dgm:pt>
    <dgm:pt modelId="{0CE50617-FBC5-4B81-92C6-EF5861F36639}" type="parTrans" cxnId="{C7EBDC22-DB73-4D7F-8B29-A17BD9AC61C5}">
      <dgm:prSet/>
      <dgm:spPr/>
      <dgm:t>
        <a:bodyPr/>
        <a:lstStyle/>
        <a:p>
          <a:endParaRPr lang="en-US"/>
        </a:p>
      </dgm:t>
    </dgm:pt>
    <dgm:pt modelId="{5D3EFF20-2839-4F51-A2BE-E1D825F44917}" type="sibTrans" cxnId="{C7EBDC22-DB73-4D7F-8B29-A17BD9AC61C5}">
      <dgm:prSet/>
      <dgm:spPr/>
      <dgm:t>
        <a:bodyPr/>
        <a:lstStyle/>
        <a:p>
          <a:endParaRPr lang="en-US"/>
        </a:p>
      </dgm:t>
    </dgm:pt>
    <dgm:pt modelId="{01898614-C374-400D-A445-8C5297E814DA}">
      <dgm:prSet phldrT="[Text]"/>
      <dgm:spPr/>
      <dgm:t>
        <a:bodyPr/>
        <a:lstStyle/>
        <a:p>
          <a:r>
            <a:rPr lang="en-US" dirty="0"/>
            <a:t>Presentation</a:t>
          </a:r>
        </a:p>
      </dgm:t>
    </dgm:pt>
    <dgm:pt modelId="{89321EEB-52CB-44BA-BA39-B9FA71CC2796}" type="parTrans" cxnId="{201CBBBF-F74A-4899-BE9C-2A8AFD3E75BB}">
      <dgm:prSet/>
      <dgm:spPr/>
      <dgm:t>
        <a:bodyPr/>
        <a:lstStyle/>
        <a:p>
          <a:endParaRPr lang="en-US"/>
        </a:p>
      </dgm:t>
    </dgm:pt>
    <dgm:pt modelId="{FEBABABF-342F-4FD4-9A96-B7169650B711}" type="sibTrans" cxnId="{201CBBBF-F74A-4899-BE9C-2A8AFD3E75BB}">
      <dgm:prSet/>
      <dgm:spPr/>
      <dgm:t>
        <a:bodyPr/>
        <a:lstStyle/>
        <a:p>
          <a:endParaRPr lang="en-US"/>
        </a:p>
      </dgm:t>
    </dgm:pt>
    <dgm:pt modelId="{229020C1-2748-4721-A016-FF4E9F4614B9}">
      <dgm:prSet phldrT="[Text]"/>
      <dgm:spPr/>
      <dgm:t>
        <a:bodyPr/>
        <a:lstStyle/>
        <a:p>
          <a:r>
            <a:rPr lang="en-US" dirty="0"/>
            <a:t>Written Report</a:t>
          </a:r>
        </a:p>
      </dgm:t>
    </dgm:pt>
    <dgm:pt modelId="{4F5BD6A3-183F-45CF-A5FD-5C807DA2F64C}" type="parTrans" cxnId="{E1186788-DA83-4516-89D7-A3D215D24F63}">
      <dgm:prSet/>
      <dgm:spPr/>
      <dgm:t>
        <a:bodyPr/>
        <a:lstStyle/>
        <a:p>
          <a:endParaRPr lang="en-US"/>
        </a:p>
      </dgm:t>
    </dgm:pt>
    <dgm:pt modelId="{305DFCE3-FC8F-4AA6-BE44-2148C3661E06}" type="sibTrans" cxnId="{E1186788-DA83-4516-89D7-A3D215D24F63}">
      <dgm:prSet/>
      <dgm:spPr/>
      <dgm:t>
        <a:bodyPr/>
        <a:lstStyle/>
        <a:p>
          <a:endParaRPr lang="en-US"/>
        </a:p>
      </dgm:t>
    </dgm:pt>
    <dgm:pt modelId="{1A4A825C-5AFE-4D78-8B21-92AB5F4E5DB8}" type="pres">
      <dgm:prSet presAssocID="{41601C92-F3FE-453B-B20F-9CD820258815}" presName="Name0" presStyleCnt="0">
        <dgm:presLayoutVars>
          <dgm:dir/>
          <dgm:animLvl val="lvl"/>
          <dgm:resizeHandles val="exact"/>
        </dgm:presLayoutVars>
      </dgm:prSet>
      <dgm:spPr/>
    </dgm:pt>
    <dgm:pt modelId="{FE053F31-CCDE-46AB-A1DD-5B951541DA4D}" type="pres">
      <dgm:prSet presAssocID="{D042396E-05A8-4F25-B3B1-4388757929C8}" presName="boxAndChildren" presStyleCnt="0"/>
      <dgm:spPr/>
    </dgm:pt>
    <dgm:pt modelId="{D50F4E10-698A-497F-A7D7-A02A9FF5DB8C}" type="pres">
      <dgm:prSet presAssocID="{D042396E-05A8-4F25-B3B1-4388757929C8}" presName="parentTextBox" presStyleLbl="node1" presStyleIdx="0" presStyleCnt="4"/>
      <dgm:spPr/>
    </dgm:pt>
    <dgm:pt modelId="{322A7856-FDB9-439D-94BD-7678E227C9EA}" type="pres">
      <dgm:prSet presAssocID="{D042396E-05A8-4F25-B3B1-4388757929C8}" presName="entireBox" presStyleLbl="node1" presStyleIdx="0" presStyleCnt="4"/>
      <dgm:spPr/>
    </dgm:pt>
    <dgm:pt modelId="{81720937-78E5-4B85-B62E-0AEDEB0C0403}" type="pres">
      <dgm:prSet presAssocID="{D042396E-05A8-4F25-B3B1-4388757929C8}" presName="descendantBox" presStyleCnt="0"/>
      <dgm:spPr/>
    </dgm:pt>
    <dgm:pt modelId="{C1F2197A-C2F8-4FF3-A5AD-B3AD9BB12199}" type="pres">
      <dgm:prSet presAssocID="{229020C1-2748-4721-A016-FF4E9F4614B9}" presName="childTextBox" presStyleLbl="fgAccFollowNode1" presStyleIdx="0" presStyleCnt="8">
        <dgm:presLayoutVars>
          <dgm:bulletEnabled val="1"/>
        </dgm:presLayoutVars>
      </dgm:prSet>
      <dgm:spPr/>
    </dgm:pt>
    <dgm:pt modelId="{125F59ED-35DE-4346-BC79-A41FD70699EA}" type="pres">
      <dgm:prSet presAssocID="{01898614-C374-400D-A445-8C5297E814DA}" presName="childTextBox" presStyleLbl="fgAccFollowNode1" presStyleIdx="1" presStyleCnt="8">
        <dgm:presLayoutVars>
          <dgm:bulletEnabled val="1"/>
        </dgm:presLayoutVars>
      </dgm:prSet>
      <dgm:spPr/>
    </dgm:pt>
    <dgm:pt modelId="{0519F13F-1C94-4494-ABCA-9781E85AFC6D}" type="pres">
      <dgm:prSet presAssocID="{9F88ACD0-4D0F-4ADD-98DB-86B9CAC179D0}" presName="sp" presStyleCnt="0"/>
      <dgm:spPr/>
    </dgm:pt>
    <dgm:pt modelId="{E6DD4904-3FA7-4729-9B7D-B427F2E056E0}" type="pres">
      <dgm:prSet presAssocID="{E5716C33-AD0A-4BDD-9BAB-09B5914C3759}" presName="arrowAndChildren" presStyleCnt="0"/>
      <dgm:spPr/>
    </dgm:pt>
    <dgm:pt modelId="{05BA80DA-7BF2-4A50-AA56-B0C12EF048BC}" type="pres">
      <dgm:prSet presAssocID="{E5716C33-AD0A-4BDD-9BAB-09B5914C3759}" presName="parentTextArrow" presStyleLbl="node1" presStyleIdx="0" presStyleCnt="4"/>
      <dgm:spPr/>
    </dgm:pt>
    <dgm:pt modelId="{ECB83ABA-93D7-4041-B6F5-BAF2C0853F32}" type="pres">
      <dgm:prSet presAssocID="{E5716C33-AD0A-4BDD-9BAB-09B5914C3759}" presName="arrow" presStyleLbl="node1" presStyleIdx="1" presStyleCnt="4"/>
      <dgm:spPr/>
    </dgm:pt>
    <dgm:pt modelId="{7A039E99-FBA7-453A-A9A8-268AE6DCD703}" type="pres">
      <dgm:prSet presAssocID="{E5716C33-AD0A-4BDD-9BAB-09B5914C3759}" presName="descendantArrow" presStyleCnt="0"/>
      <dgm:spPr/>
    </dgm:pt>
    <dgm:pt modelId="{3B612EA5-3470-4049-8EB0-991D8746A134}" type="pres">
      <dgm:prSet presAssocID="{42CA2FAA-E3EF-49A6-AD50-7A99BC6B664A}" presName="childTextArrow" presStyleLbl="fgAccFollowNode1" presStyleIdx="2" presStyleCnt="8">
        <dgm:presLayoutVars>
          <dgm:bulletEnabled val="1"/>
        </dgm:presLayoutVars>
      </dgm:prSet>
      <dgm:spPr/>
    </dgm:pt>
    <dgm:pt modelId="{945916FA-8BC2-441F-83BE-C37AFE7567FC}" type="pres">
      <dgm:prSet presAssocID="{5C306E23-2238-411E-82C4-BC192477F078}" presName="childTextArrow" presStyleLbl="fgAccFollowNode1" presStyleIdx="3" presStyleCnt="8">
        <dgm:presLayoutVars>
          <dgm:bulletEnabled val="1"/>
        </dgm:presLayoutVars>
      </dgm:prSet>
      <dgm:spPr/>
    </dgm:pt>
    <dgm:pt modelId="{AF1FF344-6013-461A-8C37-4703A6A7E1F3}" type="pres">
      <dgm:prSet presAssocID="{88A85959-E462-46B2-AA1C-C8875D1048FE}" presName="sp" presStyleCnt="0"/>
      <dgm:spPr/>
    </dgm:pt>
    <dgm:pt modelId="{5C6EFD3C-1165-4686-A59E-1FEF00778DB8}" type="pres">
      <dgm:prSet presAssocID="{D5979710-0F44-4CD1-A33E-8AAF84864B66}" presName="arrowAndChildren" presStyleCnt="0"/>
      <dgm:spPr/>
    </dgm:pt>
    <dgm:pt modelId="{81345190-07D6-4963-AF4A-F6C4FBF06713}" type="pres">
      <dgm:prSet presAssocID="{D5979710-0F44-4CD1-A33E-8AAF84864B66}" presName="parentTextArrow" presStyleLbl="node1" presStyleIdx="1" presStyleCnt="4"/>
      <dgm:spPr/>
    </dgm:pt>
    <dgm:pt modelId="{3400BB57-F0F9-40FD-AF5C-7CF6D4B548CD}" type="pres">
      <dgm:prSet presAssocID="{D5979710-0F44-4CD1-A33E-8AAF84864B66}" presName="arrow" presStyleLbl="node1" presStyleIdx="2" presStyleCnt="4"/>
      <dgm:spPr/>
    </dgm:pt>
    <dgm:pt modelId="{414E0593-3196-40C7-9E9D-72620871A355}" type="pres">
      <dgm:prSet presAssocID="{D5979710-0F44-4CD1-A33E-8AAF84864B66}" presName="descendantArrow" presStyleCnt="0"/>
      <dgm:spPr/>
    </dgm:pt>
    <dgm:pt modelId="{7A37E05E-16CA-41F3-93C9-4A60B564EA2D}" type="pres">
      <dgm:prSet presAssocID="{515E281C-77F5-4041-B41C-CB2E66CE9FE5}" presName="childTextArrow" presStyleLbl="fgAccFollowNode1" presStyleIdx="4" presStyleCnt="8">
        <dgm:presLayoutVars>
          <dgm:bulletEnabled val="1"/>
        </dgm:presLayoutVars>
      </dgm:prSet>
      <dgm:spPr/>
    </dgm:pt>
    <dgm:pt modelId="{1EC4CEDB-DC82-442D-B10C-8A4FC2A12281}" type="pres">
      <dgm:prSet presAssocID="{9BA3CD5B-AB21-4413-9CA6-0E1D7393F374}" presName="childTextArrow" presStyleLbl="fgAccFollowNode1" presStyleIdx="5" presStyleCnt="8">
        <dgm:presLayoutVars>
          <dgm:bulletEnabled val="1"/>
        </dgm:presLayoutVars>
      </dgm:prSet>
      <dgm:spPr/>
    </dgm:pt>
    <dgm:pt modelId="{F94C4D8C-F70A-49EF-9C1F-0C28C8B3585D}" type="pres">
      <dgm:prSet presAssocID="{92A1023D-1D2D-4549-9B1D-4E74650D2035}" presName="sp" presStyleCnt="0"/>
      <dgm:spPr/>
    </dgm:pt>
    <dgm:pt modelId="{A367E277-721C-490E-BCA8-545D23B9AA83}" type="pres">
      <dgm:prSet presAssocID="{B83AD30A-6177-4113-8684-91A46807D3AC}" presName="arrowAndChildren" presStyleCnt="0"/>
      <dgm:spPr/>
    </dgm:pt>
    <dgm:pt modelId="{5F4BEFD7-AD74-494B-AB19-4BD3DC63795D}" type="pres">
      <dgm:prSet presAssocID="{B83AD30A-6177-4113-8684-91A46807D3AC}" presName="parentTextArrow" presStyleLbl="node1" presStyleIdx="2" presStyleCnt="4"/>
      <dgm:spPr/>
    </dgm:pt>
    <dgm:pt modelId="{DDF5B27C-3226-4F39-BAA3-33A67138DFF1}" type="pres">
      <dgm:prSet presAssocID="{B83AD30A-6177-4113-8684-91A46807D3AC}" presName="arrow" presStyleLbl="node1" presStyleIdx="3" presStyleCnt="4" custLinFactY="-3348" custLinFactNeighborX="22642" custLinFactNeighborY="-100000"/>
      <dgm:spPr/>
    </dgm:pt>
    <dgm:pt modelId="{9183C1DC-B262-44DB-9BB2-1DB0A3F48DAD}" type="pres">
      <dgm:prSet presAssocID="{B83AD30A-6177-4113-8684-91A46807D3AC}" presName="descendantArrow" presStyleCnt="0"/>
      <dgm:spPr/>
    </dgm:pt>
    <dgm:pt modelId="{7CF16FDC-8377-4E6B-8625-5759712D7C5E}" type="pres">
      <dgm:prSet presAssocID="{45167A50-598E-4A4F-BC00-7F8BD9549E2E}" presName="childTextArrow" presStyleLbl="fgAccFollowNode1" presStyleIdx="6" presStyleCnt="8">
        <dgm:presLayoutVars>
          <dgm:bulletEnabled val="1"/>
        </dgm:presLayoutVars>
      </dgm:prSet>
      <dgm:spPr/>
    </dgm:pt>
    <dgm:pt modelId="{C7D2B15D-DBF0-4519-BD04-13576731A974}" type="pres">
      <dgm:prSet presAssocID="{60AA4442-CD6D-4640-B716-91A668F101D9}" presName="childTextArrow" presStyleLbl="fgAccFollowNode1" presStyleIdx="7" presStyleCnt="8">
        <dgm:presLayoutVars>
          <dgm:bulletEnabled val="1"/>
        </dgm:presLayoutVars>
      </dgm:prSet>
      <dgm:spPr/>
    </dgm:pt>
  </dgm:ptLst>
  <dgm:cxnLst>
    <dgm:cxn modelId="{1E045D04-E414-4EAA-A7F7-0EAE5844CA6B}" type="presOf" srcId="{42CA2FAA-E3EF-49A6-AD50-7A99BC6B664A}" destId="{3B612EA5-3470-4049-8EB0-991D8746A134}" srcOrd="0" destOrd="0" presId="urn:microsoft.com/office/officeart/2005/8/layout/process4"/>
    <dgm:cxn modelId="{8336350A-7A0E-496B-AEBE-D3F187CFE01A}" srcId="{41601C92-F3FE-453B-B20F-9CD820258815}" destId="{E5716C33-AD0A-4BDD-9BAB-09B5914C3759}" srcOrd="2" destOrd="0" parTransId="{90C826D6-6C6C-46B5-AF6F-13DC82308CFF}" sibTransId="{9F88ACD0-4D0F-4ADD-98DB-86B9CAC179D0}"/>
    <dgm:cxn modelId="{8FE2330C-5FA0-4E24-9F44-A7ADF73EC7BD}" srcId="{41601C92-F3FE-453B-B20F-9CD820258815}" destId="{B83AD30A-6177-4113-8684-91A46807D3AC}" srcOrd="0" destOrd="0" parTransId="{57C284BD-FD70-4231-A43F-4C5251BE996F}" sibTransId="{92A1023D-1D2D-4549-9B1D-4E74650D2035}"/>
    <dgm:cxn modelId="{0624C112-F29C-4D61-BA0A-45CF36212CBE}" type="presOf" srcId="{D5979710-0F44-4CD1-A33E-8AAF84864B66}" destId="{3400BB57-F0F9-40FD-AF5C-7CF6D4B548CD}" srcOrd="1" destOrd="0" presId="urn:microsoft.com/office/officeart/2005/8/layout/process4"/>
    <dgm:cxn modelId="{C7EBDC22-DB73-4D7F-8B29-A17BD9AC61C5}" srcId="{41601C92-F3FE-453B-B20F-9CD820258815}" destId="{D042396E-05A8-4F25-B3B1-4388757929C8}" srcOrd="3" destOrd="0" parTransId="{0CE50617-FBC5-4B81-92C6-EF5861F36639}" sibTransId="{5D3EFF20-2839-4F51-A2BE-E1D825F44917}"/>
    <dgm:cxn modelId="{1ACCE928-C526-48C0-B25D-273041EA2D4B}" srcId="{E5716C33-AD0A-4BDD-9BAB-09B5914C3759}" destId="{42CA2FAA-E3EF-49A6-AD50-7A99BC6B664A}" srcOrd="0" destOrd="0" parTransId="{BC642C84-022E-4424-A7B5-00FE6C7A8E48}" sibTransId="{0E5B18D7-33B0-4456-8BA1-3300FCCB986D}"/>
    <dgm:cxn modelId="{CEF4D93C-BC0C-4209-AAB5-7CABB0B742A5}" type="presOf" srcId="{5C306E23-2238-411E-82C4-BC192477F078}" destId="{945916FA-8BC2-441F-83BE-C37AFE7567FC}" srcOrd="0" destOrd="0" presId="urn:microsoft.com/office/officeart/2005/8/layout/process4"/>
    <dgm:cxn modelId="{32F62D3D-481A-4AB3-8945-DB2975559DA8}" type="presOf" srcId="{60AA4442-CD6D-4640-B716-91A668F101D9}" destId="{C7D2B15D-DBF0-4519-BD04-13576731A974}" srcOrd="0" destOrd="0" presId="urn:microsoft.com/office/officeart/2005/8/layout/process4"/>
    <dgm:cxn modelId="{2C8B483F-6981-4948-ADCB-E09D4FE09F67}" type="presOf" srcId="{229020C1-2748-4721-A016-FF4E9F4614B9}" destId="{C1F2197A-C2F8-4FF3-A5AD-B3AD9BB12199}" srcOrd="0" destOrd="0" presId="urn:microsoft.com/office/officeart/2005/8/layout/process4"/>
    <dgm:cxn modelId="{8777E45B-4E17-49A9-83F6-B7BE03CD8D4C}" type="presOf" srcId="{D5979710-0F44-4CD1-A33E-8AAF84864B66}" destId="{81345190-07D6-4963-AF4A-F6C4FBF06713}" srcOrd="0" destOrd="0" presId="urn:microsoft.com/office/officeart/2005/8/layout/process4"/>
    <dgm:cxn modelId="{5EE7D26B-98AA-4DA6-B883-2780FD9D7284}" type="presOf" srcId="{B83AD30A-6177-4113-8684-91A46807D3AC}" destId="{5F4BEFD7-AD74-494B-AB19-4BD3DC63795D}" srcOrd="0" destOrd="0" presId="urn:microsoft.com/office/officeart/2005/8/layout/process4"/>
    <dgm:cxn modelId="{8C1C8A78-C851-4793-843B-8A518AFDB495}" srcId="{B83AD30A-6177-4113-8684-91A46807D3AC}" destId="{60AA4442-CD6D-4640-B716-91A668F101D9}" srcOrd="1" destOrd="0" parTransId="{7BCAAC48-EFEE-499A-A8E0-F2198FD0D81B}" sibTransId="{2B07F2D1-BB5A-451F-8FB2-87EC4EB1CD5B}"/>
    <dgm:cxn modelId="{F90FBE59-AE56-4FFA-8EAE-1B1C70428DE0}" type="presOf" srcId="{45167A50-598E-4A4F-BC00-7F8BD9549E2E}" destId="{7CF16FDC-8377-4E6B-8625-5759712D7C5E}" srcOrd="0" destOrd="0" presId="urn:microsoft.com/office/officeart/2005/8/layout/process4"/>
    <dgm:cxn modelId="{E1186788-DA83-4516-89D7-A3D215D24F63}" srcId="{D042396E-05A8-4F25-B3B1-4388757929C8}" destId="{229020C1-2748-4721-A016-FF4E9F4614B9}" srcOrd="0" destOrd="0" parTransId="{4F5BD6A3-183F-45CF-A5FD-5C807DA2F64C}" sibTransId="{305DFCE3-FC8F-4AA6-BE44-2148C3661E06}"/>
    <dgm:cxn modelId="{040B0095-543E-4256-8263-8D95F31F9CA7}" type="presOf" srcId="{B83AD30A-6177-4113-8684-91A46807D3AC}" destId="{DDF5B27C-3226-4F39-BAA3-33A67138DFF1}" srcOrd="1" destOrd="0" presId="urn:microsoft.com/office/officeart/2005/8/layout/process4"/>
    <dgm:cxn modelId="{0F28D595-C573-4C2B-88E7-7C2DCEEA544C}" srcId="{E5716C33-AD0A-4BDD-9BAB-09B5914C3759}" destId="{5C306E23-2238-411E-82C4-BC192477F078}" srcOrd="1" destOrd="0" parTransId="{ED78F132-B7C5-4711-8415-E914727ED07D}" sibTransId="{6F6E611E-EF07-410F-8826-A51729B317AE}"/>
    <dgm:cxn modelId="{06A4D09A-6AD7-4289-945E-21509A1DE2EF}" srcId="{41601C92-F3FE-453B-B20F-9CD820258815}" destId="{D5979710-0F44-4CD1-A33E-8AAF84864B66}" srcOrd="1" destOrd="0" parTransId="{7C5030AF-EFB1-4789-8BFF-3C6A187D9992}" sibTransId="{88A85959-E462-46B2-AA1C-C8875D1048FE}"/>
    <dgm:cxn modelId="{9B915EAD-3DE8-4C02-A261-40D9349A1F56}" type="presOf" srcId="{D042396E-05A8-4F25-B3B1-4388757929C8}" destId="{D50F4E10-698A-497F-A7D7-A02A9FF5DB8C}" srcOrd="0" destOrd="0" presId="urn:microsoft.com/office/officeart/2005/8/layout/process4"/>
    <dgm:cxn modelId="{EB1BF2AE-7485-4D9B-899A-57FBF92B36CA}" type="presOf" srcId="{E5716C33-AD0A-4BDD-9BAB-09B5914C3759}" destId="{ECB83ABA-93D7-4041-B6F5-BAF2C0853F32}" srcOrd="1" destOrd="0" presId="urn:microsoft.com/office/officeart/2005/8/layout/process4"/>
    <dgm:cxn modelId="{B73610B5-92D5-4EE8-A53A-E474CB2C19BC}" type="presOf" srcId="{E5716C33-AD0A-4BDD-9BAB-09B5914C3759}" destId="{05BA80DA-7BF2-4A50-AA56-B0C12EF048BC}" srcOrd="0" destOrd="0" presId="urn:microsoft.com/office/officeart/2005/8/layout/process4"/>
    <dgm:cxn modelId="{201CBBBF-F74A-4899-BE9C-2A8AFD3E75BB}" srcId="{D042396E-05A8-4F25-B3B1-4388757929C8}" destId="{01898614-C374-400D-A445-8C5297E814DA}" srcOrd="1" destOrd="0" parTransId="{89321EEB-52CB-44BA-BA39-B9FA71CC2796}" sibTransId="{FEBABABF-342F-4FD4-9A96-B7169650B711}"/>
    <dgm:cxn modelId="{807B0BC8-4D7C-42C2-AEEA-346D8FBAFBB7}" srcId="{D5979710-0F44-4CD1-A33E-8AAF84864B66}" destId="{515E281C-77F5-4041-B41C-CB2E66CE9FE5}" srcOrd="0" destOrd="0" parTransId="{220D1A90-736F-4BFF-A685-F96F885FC46F}" sibTransId="{C85F4CB0-C220-45AD-AB1C-1D37DAB388D1}"/>
    <dgm:cxn modelId="{44055CCC-8658-44BB-9E69-690FD91463BB}" type="presOf" srcId="{41601C92-F3FE-453B-B20F-9CD820258815}" destId="{1A4A825C-5AFE-4D78-8B21-92AB5F4E5DB8}" srcOrd="0" destOrd="0" presId="urn:microsoft.com/office/officeart/2005/8/layout/process4"/>
    <dgm:cxn modelId="{090CF1D6-4042-4099-A0A5-3A7131F6A9A6}" type="presOf" srcId="{9BA3CD5B-AB21-4413-9CA6-0E1D7393F374}" destId="{1EC4CEDB-DC82-442D-B10C-8A4FC2A12281}" srcOrd="0" destOrd="0" presId="urn:microsoft.com/office/officeart/2005/8/layout/process4"/>
    <dgm:cxn modelId="{748777E2-0634-44FE-A991-8249CD06324C}" srcId="{D5979710-0F44-4CD1-A33E-8AAF84864B66}" destId="{9BA3CD5B-AB21-4413-9CA6-0E1D7393F374}" srcOrd="1" destOrd="0" parTransId="{0141CFAE-A5D9-4EA7-B8D7-9BACC09D3C8D}" sibTransId="{6E3F4D89-EB22-4C1C-A8ED-B853B5AE44C3}"/>
    <dgm:cxn modelId="{881BFAE5-DFFE-4911-A326-E16AD97AA9EA}" type="presOf" srcId="{01898614-C374-400D-A445-8C5297E814DA}" destId="{125F59ED-35DE-4346-BC79-A41FD70699EA}" srcOrd="0" destOrd="0" presId="urn:microsoft.com/office/officeart/2005/8/layout/process4"/>
    <dgm:cxn modelId="{8C2BFAF0-8136-44E9-B531-3F40EE01AAD9}" srcId="{B83AD30A-6177-4113-8684-91A46807D3AC}" destId="{45167A50-598E-4A4F-BC00-7F8BD9549E2E}" srcOrd="0" destOrd="0" parTransId="{63E54E68-F4FC-4D6C-91F7-B5D39B331DD9}" sibTransId="{EB54EEEE-196D-4324-AA2A-A83F24A0D2AE}"/>
    <dgm:cxn modelId="{A0410DF4-8252-426F-B7FD-12FB230E19E5}" type="presOf" srcId="{D042396E-05A8-4F25-B3B1-4388757929C8}" destId="{322A7856-FDB9-439D-94BD-7678E227C9EA}" srcOrd="1" destOrd="0" presId="urn:microsoft.com/office/officeart/2005/8/layout/process4"/>
    <dgm:cxn modelId="{CC5CBEFD-AC15-4880-838E-EFA981CFC074}" type="presOf" srcId="{515E281C-77F5-4041-B41C-CB2E66CE9FE5}" destId="{7A37E05E-16CA-41F3-93C9-4A60B564EA2D}" srcOrd="0" destOrd="0" presId="urn:microsoft.com/office/officeart/2005/8/layout/process4"/>
    <dgm:cxn modelId="{89DB2ADF-8E95-4BA4-B6D2-1F46BB67C77E}" type="presParOf" srcId="{1A4A825C-5AFE-4D78-8B21-92AB5F4E5DB8}" destId="{FE053F31-CCDE-46AB-A1DD-5B951541DA4D}" srcOrd="0" destOrd="0" presId="urn:microsoft.com/office/officeart/2005/8/layout/process4"/>
    <dgm:cxn modelId="{CBC6C82E-E658-40B7-B747-D8321767CD89}" type="presParOf" srcId="{FE053F31-CCDE-46AB-A1DD-5B951541DA4D}" destId="{D50F4E10-698A-497F-A7D7-A02A9FF5DB8C}" srcOrd="0" destOrd="0" presId="urn:microsoft.com/office/officeart/2005/8/layout/process4"/>
    <dgm:cxn modelId="{A6C7FEAA-811C-4927-80F9-65450D7AA083}" type="presParOf" srcId="{FE053F31-CCDE-46AB-A1DD-5B951541DA4D}" destId="{322A7856-FDB9-439D-94BD-7678E227C9EA}" srcOrd="1" destOrd="0" presId="urn:microsoft.com/office/officeart/2005/8/layout/process4"/>
    <dgm:cxn modelId="{AA91EF67-1A34-4180-8D1F-B32F973D0178}" type="presParOf" srcId="{FE053F31-CCDE-46AB-A1DD-5B951541DA4D}" destId="{81720937-78E5-4B85-B62E-0AEDEB0C0403}" srcOrd="2" destOrd="0" presId="urn:microsoft.com/office/officeart/2005/8/layout/process4"/>
    <dgm:cxn modelId="{C12A7BBA-E2E8-4CB6-8BAB-0B0E650E8AA9}" type="presParOf" srcId="{81720937-78E5-4B85-B62E-0AEDEB0C0403}" destId="{C1F2197A-C2F8-4FF3-A5AD-B3AD9BB12199}" srcOrd="0" destOrd="0" presId="urn:microsoft.com/office/officeart/2005/8/layout/process4"/>
    <dgm:cxn modelId="{7C54CCBA-007F-45D9-B7C6-31617EAF6B2D}" type="presParOf" srcId="{81720937-78E5-4B85-B62E-0AEDEB0C0403}" destId="{125F59ED-35DE-4346-BC79-A41FD70699EA}" srcOrd="1" destOrd="0" presId="urn:microsoft.com/office/officeart/2005/8/layout/process4"/>
    <dgm:cxn modelId="{0C9B0F1C-B83A-483E-83FF-D7A1C0E50A64}" type="presParOf" srcId="{1A4A825C-5AFE-4D78-8B21-92AB5F4E5DB8}" destId="{0519F13F-1C94-4494-ABCA-9781E85AFC6D}" srcOrd="1" destOrd="0" presId="urn:microsoft.com/office/officeart/2005/8/layout/process4"/>
    <dgm:cxn modelId="{EBE08D9A-63DC-449C-8AE7-E540F3321B0C}" type="presParOf" srcId="{1A4A825C-5AFE-4D78-8B21-92AB5F4E5DB8}" destId="{E6DD4904-3FA7-4729-9B7D-B427F2E056E0}" srcOrd="2" destOrd="0" presId="urn:microsoft.com/office/officeart/2005/8/layout/process4"/>
    <dgm:cxn modelId="{9DFF3E45-7C22-46F9-9724-DA055A31F8F9}" type="presParOf" srcId="{E6DD4904-3FA7-4729-9B7D-B427F2E056E0}" destId="{05BA80DA-7BF2-4A50-AA56-B0C12EF048BC}" srcOrd="0" destOrd="0" presId="urn:microsoft.com/office/officeart/2005/8/layout/process4"/>
    <dgm:cxn modelId="{4731C47B-CE6D-4804-8D86-A3113DC2D2D0}" type="presParOf" srcId="{E6DD4904-3FA7-4729-9B7D-B427F2E056E0}" destId="{ECB83ABA-93D7-4041-B6F5-BAF2C0853F32}" srcOrd="1" destOrd="0" presId="urn:microsoft.com/office/officeart/2005/8/layout/process4"/>
    <dgm:cxn modelId="{0312F45A-E5D8-4251-A331-A28C64E24CAD}" type="presParOf" srcId="{E6DD4904-3FA7-4729-9B7D-B427F2E056E0}" destId="{7A039E99-FBA7-453A-A9A8-268AE6DCD703}" srcOrd="2" destOrd="0" presId="urn:microsoft.com/office/officeart/2005/8/layout/process4"/>
    <dgm:cxn modelId="{5584B773-BD77-45DA-BF98-74ABF26B1C06}" type="presParOf" srcId="{7A039E99-FBA7-453A-A9A8-268AE6DCD703}" destId="{3B612EA5-3470-4049-8EB0-991D8746A134}" srcOrd="0" destOrd="0" presId="urn:microsoft.com/office/officeart/2005/8/layout/process4"/>
    <dgm:cxn modelId="{95BD16FE-3EEB-4701-94F0-79E1750FA9D5}" type="presParOf" srcId="{7A039E99-FBA7-453A-A9A8-268AE6DCD703}" destId="{945916FA-8BC2-441F-83BE-C37AFE7567FC}" srcOrd="1" destOrd="0" presId="urn:microsoft.com/office/officeart/2005/8/layout/process4"/>
    <dgm:cxn modelId="{A52C6859-857B-4A07-9381-599FBDE07523}" type="presParOf" srcId="{1A4A825C-5AFE-4D78-8B21-92AB5F4E5DB8}" destId="{AF1FF344-6013-461A-8C37-4703A6A7E1F3}" srcOrd="3" destOrd="0" presId="urn:microsoft.com/office/officeart/2005/8/layout/process4"/>
    <dgm:cxn modelId="{0490DFA5-6CAB-44C6-B055-C48836D925E5}" type="presParOf" srcId="{1A4A825C-5AFE-4D78-8B21-92AB5F4E5DB8}" destId="{5C6EFD3C-1165-4686-A59E-1FEF00778DB8}" srcOrd="4" destOrd="0" presId="urn:microsoft.com/office/officeart/2005/8/layout/process4"/>
    <dgm:cxn modelId="{A141E5C1-29EF-4E90-8D84-1063FF887F90}" type="presParOf" srcId="{5C6EFD3C-1165-4686-A59E-1FEF00778DB8}" destId="{81345190-07D6-4963-AF4A-F6C4FBF06713}" srcOrd="0" destOrd="0" presId="urn:microsoft.com/office/officeart/2005/8/layout/process4"/>
    <dgm:cxn modelId="{B72F4C00-E8A8-4B73-8607-DF41EC58C354}" type="presParOf" srcId="{5C6EFD3C-1165-4686-A59E-1FEF00778DB8}" destId="{3400BB57-F0F9-40FD-AF5C-7CF6D4B548CD}" srcOrd="1" destOrd="0" presId="urn:microsoft.com/office/officeart/2005/8/layout/process4"/>
    <dgm:cxn modelId="{0873FC4E-D610-45FE-9584-89DFB9309577}" type="presParOf" srcId="{5C6EFD3C-1165-4686-A59E-1FEF00778DB8}" destId="{414E0593-3196-40C7-9E9D-72620871A355}" srcOrd="2" destOrd="0" presId="urn:microsoft.com/office/officeart/2005/8/layout/process4"/>
    <dgm:cxn modelId="{AB24B936-62DB-4E96-9991-8E882194789D}" type="presParOf" srcId="{414E0593-3196-40C7-9E9D-72620871A355}" destId="{7A37E05E-16CA-41F3-93C9-4A60B564EA2D}" srcOrd="0" destOrd="0" presId="urn:microsoft.com/office/officeart/2005/8/layout/process4"/>
    <dgm:cxn modelId="{59123295-8925-494F-922E-472666109C53}" type="presParOf" srcId="{414E0593-3196-40C7-9E9D-72620871A355}" destId="{1EC4CEDB-DC82-442D-B10C-8A4FC2A12281}" srcOrd="1" destOrd="0" presId="urn:microsoft.com/office/officeart/2005/8/layout/process4"/>
    <dgm:cxn modelId="{DBBEDCD4-FF3E-4F49-AEA7-787651D3E956}" type="presParOf" srcId="{1A4A825C-5AFE-4D78-8B21-92AB5F4E5DB8}" destId="{F94C4D8C-F70A-49EF-9C1F-0C28C8B3585D}" srcOrd="5" destOrd="0" presId="urn:microsoft.com/office/officeart/2005/8/layout/process4"/>
    <dgm:cxn modelId="{71E73254-F5DB-40C9-832A-87AC353A07EA}" type="presParOf" srcId="{1A4A825C-5AFE-4D78-8B21-92AB5F4E5DB8}" destId="{A367E277-721C-490E-BCA8-545D23B9AA83}" srcOrd="6" destOrd="0" presId="urn:microsoft.com/office/officeart/2005/8/layout/process4"/>
    <dgm:cxn modelId="{B2EF2AA8-AD21-4ABC-8FCF-3DDC5B45A97E}" type="presParOf" srcId="{A367E277-721C-490E-BCA8-545D23B9AA83}" destId="{5F4BEFD7-AD74-494B-AB19-4BD3DC63795D}" srcOrd="0" destOrd="0" presId="urn:microsoft.com/office/officeart/2005/8/layout/process4"/>
    <dgm:cxn modelId="{321F3A1D-3680-42A7-BDF9-B3182AAA2E0E}" type="presParOf" srcId="{A367E277-721C-490E-BCA8-545D23B9AA83}" destId="{DDF5B27C-3226-4F39-BAA3-33A67138DFF1}" srcOrd="1" destOrd="0" presId="urn:microsoft.com/office/officeart/2005/8/layout/process4"/>
    <dgm:cxn modelId="{FB96F28D-1E3D-4BF6-B15C-D23FF699C134}" type="presParOf" srcId="{A367E277-721C-490E-BCA8-545D23B9AA83}" destId="{9183C1DC-B262-44DB-9BB2-1DB0A3F48DAD}" srcOrd="2" destOrd="0" presId="urn:microsoft.com/office/officeart/2005/8/layout/process4"/>
    <dgm:cxn modelId="{4695E50A-C193-4237-9655-977F6164A610}" type="presParOf" srcId="{9183C1DC-B262-44DB-9BB2-1DB0A3F48DAD}" destId="{7CF16FDC-8377-4E6B-8625-5759712D7C5E}" srcOrd="0" destOrd="0" presId="urn:microsoft.com/office/officeart/2005/8/layout/process4"/>
    <dgm:cxn modelId="{942165D8-2CA4-450C-B768-B297502D9B1B}" type="presParOf" srcId="{9183C1DC-B262-44DB-9BB2-1DB0A3F48DAD}" destId="{C7D2B15D-DBF0-4519-BD04-13576731A97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7856-FDB9-439D-94BD-7678E227C9EA}">
      <dsp:nvSpPr>
        <dsp:cNvPr id="0" name=""/>
        <dsp:cNvSpPr/>
      </dsp:nvSpPr>
      <dsp:spPr>
        <a:xfrm>
          <a:off x="0" y="3050388"/>
          <a:ext cx="5830739" cy="667350"/>
        </a:xfrm>
        <a:prstGeom prst="rec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Final Product / Recommendations</a:t>
          </a:r>
        </a:p>
      </dsp:txBody>
      <dsp:txXfrm>
        <a:off x="0" y="3050388"/>
        <a:ext cx="5830739" cy="360369"/>
      </dsp:txXfrm>
    </dsp:sp>
    <dsp:sp modelId="{C1F2197A-C2F8-4FF3-A5AD-B3AD9BB12199}">
      <dsp:nvSpPr>
        <dsp:cNvPr id="0" name=""/>
        <dsp:cNvSpPr/>
      </dsp:nvSpPr>
      <dsp:spPr>
        <a:xfrm>
          <a:off x="0" y="3397410"/>
          <a:ext cx="2915369"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Written Report</a:t>
          </a:r>
        </a:p>
      </dsp:txBody>
      <dsp:txXfrm>
        <a:off x="0" y="3397410"/>
        <a:ext cx="2915369" cy="306981"/>
      </dsp:txXfrm>
    </dsp:sp>
    <dsp:sp modelId="{125F59ED-35DE-4346-BC79-A41FD70699EA}">
      <dsp:nvSpPr>
        <dsp:cNvPr id="0" name=""/>
        <dsp:cNvSpPr/>
      </dsp:nvSpPr>
      <dsp:spPr>
        <a:xfrm>
          <a:off x="2915369" y="3397410"/>
          <a:ext cx="2915369"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Presentation</a:t>
          </a:r>
        </a:p>
      </dsp:txBody>
      <dsp:txXfrm>
        <a:off x="2915369" y="3397410"/>
        <a:ext cx="2915369" cy="306981"/>
      </dsp:txXfrm>
    </dsp:sp>
    <dsp:sp modelId="{ECB83ABA-93D7-4041-B6F5-BAF2C0853F32}">
      <dsp:nvSpPr>
        <dsp:cNvPr id="0" name=""/>
        <dsp:cNvSpPr/>
      </dsp:nvSpPr>
      <dsp:spPr>
        <a:xfrm rot="10800000">
          <a:off x="0" y="2034013"/>
          <a:ext cx="5830739"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Risk Assessment</a:t>
          </a:r>
        </a:p>
      </dsp:txBody>
      <dsp:txXfrm rot="-10800000">
        <a:off x="0" y="2034013"/>
        <a:ext cx="5830739" cy="360261"/>
      </dsp:txXfrm>
    </dsp:sp>
    <dsp:sp modelId="{3B612EA5-3470-4049-8EB0-991D8746A134}">
      <dsp:nvSpPr>
        <dsp:cNvPr id="0" name=""/>
        <dsp:cNvSpPr/>
      </dsp:nvSpPr>
      <dsp:spPr>
        <a:xfrm>
          <a:off x="0" y="2394274"/>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Operational / Technical / Safety</a:t>
          </a:r>
        </a:p>
      </dsp:txBody>
      <dsp:txXfrm>
        <a:off x="0" y="2394274"/>
        <a:ext cx="2915369" cy="306889"/>
      </dsp:txXfrm>
    </dsp:sp>
    <dsp:sp modelId="{945916FA-8BC2-441F-83BE-C37AFE7567FC}">
      <dsp:nvSpPr>
        <dsp:cNvPr id="0" name=""/>
        <dsp:cNvSpPr/>
      </dsp:nvSpPr>
      <dsp:spPr>
        <a:xfrm>
          <a:off x="2915369" y="2394274"/>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Financial / Competition / Suppliers</a:t>
          </a:r>
        </a:p>
      </dsp:txBody>
      <dsp:txXfrm>
        <a:off x="2915369" y="2394274"/>
        <a:ext cx="2915369" cy="306889"/>
      </dsp:txXfrm>
    </dsp:sp>
    <dsp:sp modelId="{3400BB57-F0F9-40FD-AF5C-7CF6D4B548CD}">
      <dsp:nvSpPr>
        <dsp:cNvPr id="0" name=""/>
        <dsp:cNvSpPr/>
      </dsp:nvSpPr>
      <dsp:spPr>
        <a:xfrm rot="10800000">
          <a:off x="0" y="1017638"/>
          <a:ext cx="5830739"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Models / Calculations</a:t>
          </a:r>
        </a:p>
      </dsp:txBody>
      <dsp:txXfrm rot="-10800000">
        <a:off x="0" y="1017638"/>
        <a:ext cx="5830739" cy="360261"/>
      </dsp:txXfrm>
    </dsp:sp>
    <dsp:sp modelId="{7A37E05E-16CA-41F3-93C9-4A60B564EA2D}">
      <dsp:nvSpPr>
        <dsp:cNvPr id="0" name=""/>
        <dsp:cNvSpPr/>
      </dsp:nvSpPr>
      <dsp:spPr>
        <a:xfrm>
          <a:off x="0" y="1377900"/>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Cost / valuation</a:t>
          </a:r>
        </a:p>
      </dsp:txBody>
      <dsp:txXfrm>
        <a:off x="0" y="1377900"/>
        <a:ext cx="2915369" cy="306889"/>
      </dsp:txXfrm>
    </dsp:sp>
    <dsp:sp modelId="{1EC4CEDB-DC82-442D-B10C-8A4FC2A12281}">
      <dsp:nvSpPr>
        <dsp:cNvPr id="0" name=""/>
        <dsp:cNvSpPr/>
      </dsp:nvSpPr>
      <dsp:spPr>
        <a:xfrm>
          <a:off x="2915369" y="1377900"/>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Efficiency / time</a:t>
          </a:r>
        </a:p>
      </dsp:txBody>
      <dsp:txXfrm>
        <a:off x="2915369" y="1377900"/>
        <a:ext cx="2915369" cy="306889"/>
      </dsp:txXfrm>
    </dsp:sp>
    <dsp:sp modelId="{DDF5B27C-3226-4F39-BAA3-33A67138DFF1}">
      <dsp:nvSpPr>
        <dsp:cNvPr id="0" name=""/>
        <dsp:cNvSpPr/>
      </dsp:nvSpPr>
      <dsp:spPr>
        <a:xfrm rot="10800000">
          <a:off x="0" y="0"/>
          <a:ext cx="5830739"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General Research / Data Collection</a:t>
          </a:r>
        </a:p>
      </dsp:txBody>
      <dsp:txXfrm rot="-10800000">
        <a:off x="0" y="0"/>
        <a:ext cx="5830739" cy="360261"/>
      </dsp:txXfrm>
    </dsp:sp>
    <dsp:sp modelId="{7CF16FDC-8377-4E6B-8625-5759712D7C5E}">
      <dsp:nvSpPr>
        <dsp:cNvPr id="0" name=""/>
        <dsp:cNvSpPr/>
      </dsp:nvSpPr>
      <dsp:spPr>
        <a:xfrm>
          <a:off x="0" y="361525"/>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50000"/>
                </a:schemeClr>
              </a:solidFill>
            </a:rPr>
            <a:t>Knowledge Building</a:t>
          </a:r>
        </a:p>
      </dsp:txBody>
      <dsp:txXfrm>
        <a:off x="0" y="361525"/>
        <a:ext cx="2915369" cy="306889"/>
      </dsp:txXfrm>
    </dsp:sp>
    <dsp:sp modelId="{C7D2B15D-DBF0-4519-BD04-13576731A974}">
      <dsp:nvSpPr>
        <dsp:cNvPr id="0" name=""/>
        <dsp:cNvSpPr/>
      </dsp:nvSpPr>
      <dsp:spPr>
        <a:xfrm>
          <a:off x="2915369" y="361525"/>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Knowledge Recall</a:t>
          </a:r>
        </a:p>
      </dsp:txBody>
      <dsp:txXfrm>
        <a:off x="2915369" y="361525"/>
        <a:ext cx="2915369" cy="306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7856-FDB9-439D-94BD-7678E227C9EA}">
      <dsp:nvSpPr>
        <dsp:cNvPr id="0" name=""/>
        <dsp:cNvSpPr/>
      </dsp:nvSpPr>
      <dsp:spPr>
        <a:xfrm>
          <a:off x="0" y="3050388"/>
          <a:ext cx="5306787" cy="667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Conclusion/Recommendations</a:t>
          </a:r>
        </a:p>
      </dsp:txBody>
      <dsp:txXfrm>
        <a:off x="0" y="3050388"/>
        <a:ext cx="5306787" cy="360369"/>
      </dsp:txXfrm>
    </dsp:sp>
    <dsp:sp modelId="{C1F2197A-C2F8-4FF3-A5AD-B3AD9BB12199}">
      <dsp:nvSpPr>
        <dsp:cNvPr id="0" name=""/>
        <dsp:cNvSpPr/>
      </dsp:nvSpPr>
      <dsp:spPr>
        <a:xfrm>
          <a:off x="0" y="3397410"/>
          <a:ext cx="2653393"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Written Report</a:t>
          </a:r>
        </a:p>
      </dsp:txBody>
      <dsp:txXfrm>
        <a:off x="0" y="3397410"/>
        <a:ext cx="2653393" cy="306981"/>
      </dsp:txXfrm>
    </dsp:sp>
    <dsp:sp modelId="{125F59ED-35DE-4346-BC79-A41FD70699EA}">
      <dsp:nvSpPr>
        <dsp:cNvPr id="0" name=""/>
        <dsp:cNvSpPr/>
      </dsp:nvSpPr>
      <dsp:spPr>
        <a:xfrm>
          <a:off x="2653393" y="3397410"/>
          <a:ext cx="2653393"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Presentation</a:t>
          </a:r>
        </a:p>
      </dsp:txBody>
      <dsp:txXfrm>
        <a:off x="2653393" y="3397410"/>
        <a:ext cx="2653393" cy="306981"/>
      </dsp:txXfrm>
    </dsp:sp>
    <dsp:sp modelId="{ECB83ABA-93D7-4041-B6F5-BAF2C0853F32}">
      <dsp:nvSpPr>
        <dsp:cNvPr id="0" name=""/>
        <dsp:cNvSpPr/>
      </dsp:nvSpPr>
      <dsp:spPr>
        <a:xfrm rot="10800000">
          <a:off x="0" y="2034013"/>
          <a:ext cx="5306787" cy="102638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Risk Assessment</a:t>
          </a:r>
        </a:p>
      </dsp:txBody>
      <dsp:txXfrm rot="-10800000">
        <a:off x="0" y="2034013"/>
        <a:ext cx="5306787" cy="360261"/>
      </dsp:txXfrm>
    </dsp:sp>
    <dsp:sp modelId="{3B612EA5-3470-4049-8EB0-991D8746A134}">
      <dsp:nvSpPr>
        <dsp:cNvPr id="0" name=""/>
        <dsp:cNvSpPr/>
      </dsp:nvSpPr>
      <dsp:spPr>
        <a:xfrm>
          <a:off x="0" y="2394274"/>
          <a:ext cx="2653393"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Operational / Technical / Safety</a:t>
          </a:r>
        </a:p>
      </dsp:txBody>
      <dsp:txXfrm>
        <a:off x="0" y="2394274"/>
        <a:ext cx="2653393" cy="306889"/>
      </dsp:txXfrm>
    </dsp:sp>
    <dsp:sp modelId="{945916FA-8BC2-441F-83BE-C37AFE7567FC}">
      <dsp:nvSpPr>
        <dsp:cNvPr id="0" name=""/>
        <dsp:cNvSpPr/>
      </dsp:nvSpPr>
      <dsp:spPr>
        <a:xfrm>
          <a:off x="2653393" y="2394274"/>
          <a:ext cx="2653393"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Financial / Competition / Suppliers</a:t>
          </a:r>
        </a:p>
      </dsp:txBody>
      <dsp:txXfrm>
        <a:off x="2653393" y="2394274"/>
        <a:ext cx="2653393" cy="306889"/>
      </dsp:txXfrm>
    </dsp:sp>
    <dsp:sp modelId="{3400BB57-F0F9-40FD-AF5C-7CF6D4B548CD}">
      <dsp:nvSpPr>
        <dsp:cNvPr id="0" name=""/>
        <dsp:cNvSpPr/>
      </dsp:nvSpPr>
      <dsp:spPr>
        <a:xfrm rot="10800000">
          <a:off x="0" y="1017638"/>
          <a:ext cx="5306787" cy="102638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Calculations</a:t>
          </a:r>
        </a:p>
      </dsp:txBody>
      <dsp:txXfrm rot="-10800000">
        <a:off x="0" y="1017638"/>
        <a:ext cx="5306787" cy="360261"/>
      </dsp:txXfrm>
    </dsp:sp>
    <dsp:sp modelId="{7A37E05E-16CA-41F3-93C9-4A60B564EA2D}">
      <dsp:nvSpPr>
        <dsp:cNvPr id="0" name=""/>
        <dsp:cNvSpPr/>
      </dsp:nvSpPr>
      <dsp:spPr>
        <a:xfrm>
          <a:off x="0" y="1377900"/>
          <a:ext cx="2653393"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Cost</a:t>
          </a:r>
        </a:p>
      </dsp:txBody>
      <dsp:txXfrm>
        <a:off x="0" y="1377900"/>
        <a:ext cx="2653393" cy="306889"/>
      </dsp:txXfrm>
    </dsp:sp>
    <dsp:sp modelId="{1EC4CEDB-DC82-442D-B10C-8A4FC2A12281}">
      <dsp:nvSpPr>
        <dsp:cNvPr id="0" name=""/>
        <dsp:cNvSpPr/>
      </dsp:nvSpPr>
      <dsp:spPr>
        <a:xfrm>
          <a:off x="2653393" y="1377900"/>
          <a:ext cx="2653393"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Valuation</a:t>
          </a:r>
        </a:p>
      </dsp:txBody>
      <dsp:txXfrm>
        <a:off x="2653393" y="1377900"/>
        <a:ext cx="2653393" cy="306889"/>
      </dsp:txXfrm>
    </dsp:sp>
    <dsp:sp modelId="{DDF5B27C-3226-4F39-BAA3-33A67138DFF1}">
      <dsp:nvSpPr>
        <dsp:cNvPr id="0" name=""/>
        <dsp:cNvSpPr/>
      </dsp:nvSpPr>
      <dsp:spPr>
        <a:xfrm rot="10800000">
          <a:off x="0" y="0"/>
          <a:ext cx="5306787" cy="102638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General Research</a:t>
          </a:r>
        </a:p>
      </dsp:txBody>
      <dsp:txXfrm rot="-10800000">
        <a:off x="0" y="0"/>
        <a:ext cx="5306787" cy="360261"/>
      </dsp:txXfrm>
    </dsp:sp>
    <dsp:sp modelId="{7CF16FDC-8377-4E6B-8625-5759712D7C5E}">
      <dsp:nvSpPr>
        <dsp:cNvPr id="0" name=""/>
        <dsp:cNvSpPr/>
      </dsp:nvSpPr>
      <dsp:spPr>
        <a:xfrm>
          <a:off x="0" y="361525"/>
          <a:ext cx="2653393"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Knowledge Building</a:t>
          </a:r>
        </a:p>
      </dsp:txBody>
      <dsp:txXfrm>
        <a:off x="0" y="361525"/>
        <a:ext cx="2653393" cy="306889"/>
      </dsp:txXfrm>
    </dsp:sp>
    <dsp:sp modelId="{C7D2B15D-DBF0-4519-BD04-13576731A974}">
      <dsp:nvSpPr>
        <dsp:cNvPr id="0" name=""/>
        <dsp:cNvSpPr/>
      </dsp:nvSpPr>
      <dsp:spPr>
        <a:xfrm>
          <a:off x="2653393" y="361525"/>
          <a:ext cx="2653393"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Knowledge Recall</a:t>
          </a:r>
        </a:p>
      </dsp:txBody>
      <dsp:txXfrm>
        <a:off x="2653393" y="361525"/>
        <a:ext cx="2653393" cy="3068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Financials</a:t>
            </a:r>
          </a:p>
          <a:p>
            <a:r>
              <a:rPr lang="en-US" dirty="0"/>
              <a:t>Deck (send over)</a:t>
            </a:r>
          </a:p>
          <a:p>
            <a:r>
              <a:rPr lang="en-US" dirty="0"/>
              <a:t>- User profile for interviews and profiling</a:t>
            </a:r>
          </a:p>
          <a:p>
            <a:r>
              <a:rPr lang="en-US" dirty="0"/>
              <a:t>- Who is the customer</a:t>
            </a:r>
            <a:br>
              <a:rPr lang="en-US" dirty="0"/>
            </a:br>
            <a:r>
              <a:rPr lang="en-US" dirty="0"/>
              <a:t>- Customer list - </a:t>
            </a:r>
            <a:r>
              <a:rPr lang="en-US" dirty="0" err="1"/>
              <a:t>Hongtai</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374800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ESG data collection/processing -&gt; data analysis -&gt; data reporting</a:t>
            </a:r>
          </a:p>
          <a:p>
            <a:r>
              <a:rPr lang="en-US" dirty="0"/>
              <a:t>Unsure of MVP – unsure of access to company data because not sure what we’ll be getting. Feel like we need to earn their trust first before gaining internal access.</a:t>
            </a:r>
          </a:p>
          <a:p>
            <a:r>
              <a:rPr lang="en-US" dirty="0"/>
              <a:t>Turn this into a concrete example</a:t>
            </a:r>
          </a:p>
          <a:p>
            <a:r>
              <a:rPr lang="en-US" dirty="0"/>
              <a:t>Should one of these be a single selling point? Be more explicit in this example.</a:t>
            </a:r>
          </a:p>
          <a:p>
            <a:r>
              <a:rPr lang="en-US" dirty="0"/>
              <a:t>How does this process get optimized by existing users?</a:t>
            </a:r>
          </a:p>
          <a:p>
            <a:r>
              <a:rPr lang="en-US" dirty="0"/>
              <a:t>Which one is an easier selling point? Break down further into a flow diagram</a:t>
            </a:r>
          </a:p>
        </p:txBody>
      </p:sp>
      <p:sp>
        <p:nvSpPr>
          <p:cNvPr id="4" name="Slide Number Placeholder 3"/>
          <p:cNvSpPr>
            <a:spLocks noGrp="1"/>
          </p:cNvSpPr>
          <p:nvPr>
            <p:ph type="sldNum" sz="quarter" idx="5"/>
          </p:nvPr>
        </p:nvSpPr>
        <p:spPr/>
        <p:txBody>
          <a:bodyPr/>
          <a:lstStyle/>
          <a:p>
            <a:fld id="{D4B9A9E5-4F7F-4A7D-9DE1-899232329269}" type="slidenum">
              <a:rPr lang="en-US" smtClean="0"/>
              <a:t>46</a:t>
            </a:fld>
            <a:endParaRPr lang="en-US" dirty="0"/>
          </a:p>
        </p:txBody>
      </p:sp>
    </p:spTree>
    <p:extLst>
      <p:ext uri="{BB962C8B-B14F-4D97-AF65-F5344CB8AC3E}">
        <p14:creationId xmlns:p14="http://schemas.microsoft.com/office/powerpoint/2010/main" val="129596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necessary for deck.</a:t>
            </a:r>
          </a:p>
          <a:p>
            <a:r>
              <a:rPr lang="en-US" dirty="0"/>
              <a:t>Vision is broader, higher level than mission</a:t>
            </a:r>
          </a:p>
          <a:p>
            <a:r>
              <a:rPr lang="en-US" dirty="0"/>
              <a:t>Cover slide, followed by traction slide</a:t>
            </a:r>
          </a:p>
          <a:p>
            <a:r>
              <a:rPr lang="en-US" dirty="0"/>
              <a:t>Need to get people believing in the story…state problem, meet CHEWIE (solution)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34854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Levels:</a:t>
            </a:r>
          </a:p>
          <a:p>
            <a:pPr marL="285750" indent="-285750">
              <a:buFontTx/>
              <a:buChar char="-"/>
            </a:pPr>
            <a:r>
              <a:rPr lang="en-US" dirty="0"/>
              <a:t>Emissions (compare company to regional calculations</a:t>
            </a:r>
          </a:p>
          <a:p>
            <a:pPr marL="285750" indent="-285750">
              <a:buFontTx/>
              <a:buChar char="-"/>
            </a:pPr>
            <a:r>
              <a:rPr lang="en-US" dirty="0"/>
              <a:t>Water contaminants wastewater</a:t>
            </a:r>
          </a:p>
          <a:p>
            <a:pPr marL="285750" indent="-285750">
              <a:buFontTx/>
              <a:buChar char="-"/>
            </a:pPr>
            <a:r>
              <a:rPr lang="en-US" dirty="0"/>
              <a:t>Federal, state, local</a:t>
            </a:r>
          </a:p>
          <a:p>
            <a:pPr marL="285750" indent="-285750">
              <a:buFontTx/>
              <a:buChar char="-"/>
            </a:pPr>
            <a:r>
              <a:rPr lang="en-US" dirty="0"/>
              <a:t>F.A.I.R principal</a:t>
            </a:r>
          </a:p>
          <a:p>
            <a:pPr marL="285750" indent="-2857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5802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slides max on how it works</a:t>
            </a:r>
          </a:p>
          <a:p>
            <a:r>
              <a:rPr lang="en-US" dirty="0"/>
              <a:t>Business </a:t>
            </a:r>
            <a:r>
              <a:rPr lang="en-US" dirty="0" err="1"/>
              <a:t>fundys</a:t>
            </a:r>
            <a:r>
              <a:rPr lang="en-US" dirty="0"/>
              <a:t> afterwards</a:t>
            </a:r>
          </a:p>
          <a:p>
            <a:r>
              <a:rPr lang="en-US" dirty="0"/>
              <a:t>Prospective customer feedback</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0316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an initial slide at top of deck. Leave out arrows/diamonds.</a:t>
            </a:r>
          </a:p>
          <a:p>
            <a:r>
              <a:rPr lang="en-US" dirty="0"/>
              <a:t>Boil this down into a simpler slide, solution with CHEWIE</a:t>
            </a:r>
          </a:p>
          <a:p>
            <a:r>
              <a:rPr lang="en-US" dirty="0"/>
              <a:t>Visuals: funnel. Find a better analogy</a:t>
            </a:r>
          </a:p>
          <a:p>
            <a:r>
              <a:rPr lang="en-US" dirty="0"/>
              <a:t>ESG data collection/processing -&gt; data analysis -&gt; data reporting</a:t>
            </a:r>
          </a:p>
          <a:p>
            <a:r>
              <a:rPr lang="en-US" dirty="0"/>
              <a:t>Unsure of MVP – unsure of access to company data because not sure what we’ll be getting. Feel like we need to earn their trust first before gaining internal access.</a:t>
            </a:r>
          </a:p>
          <a:p>
            <a:r>
              <a:rPr lang="en-US" dirty="0"/>
              <a:t>-- Turn this into a concrete example</a:t>
            </a:r>
          </a:p>
          <a:p>
            <a:r>
              <a:rPr lang="en-US" dirty="0"/>
              <a:t>Should one of these be a single selling point? Be more explicit in this example.</a:t>
            </a:r>
          </a:p>
          <a:p>
            <a:r>
              <a:rPr lang="en-US" dirty="0"/>
              <a:t>How does this process get optimized by existing users?</a:t>
            </a:r>
          </a:p>
          <a:p>
            <a:r>
              <a:rPr lang="en-US" dirty="0"/>
              <a:t>Which one is an easier selling point? Break down further into a flow diagram</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983225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One-stop shop for ESG “assessment”, “XXX”?</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12665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Reporting software names</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17114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type: owner of or senior person in companies (small and medium) looking to grow, get access to capital or sell.</a:t>
            </a:r>
          </a:p>
          <a:p>
            <a:r>
              <a:rPr lang="en-US" dirty="0"/>
              <a:t>Chief sustainability officers. Chief Operation Officer. CFO to </a:t>
            </a:r>
            <a:r>
              <a:rPr lang="en-US"/>
              <a:t>a degree.</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93658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or 2 use cases sufficient or put into appendix</a:t>
            </a:r>
          </a:p>
          <a:p>
            <a:r>
              <a:rPr lang="en-US" dirty="0"/>
              <a:t>2 decks – 1 for pitch and 1 for email (more visuals)</a:t>
            </a:r>
          </a:p>
        </p:txBody>
      </p:sp>
      <p:sp>
        <p:nvSpPr>
          <p:cNvPr id="4" name="Slide Number Placeholder 3"/>
          <p:cNvSpPr>
            <a:spLocks noGrp="1"/>
          </p:cNvSpPr>
          <p:nvPr>
            <p:ph type="sldNum" sz="quarter" idx="5"/>
          </p:nvPr>
        </p:nvSpPr>
        <p:spPr/>
        <p:txBody>
          <a:bodyPr/>
          <a:lstStyle/>
          <a:p>
            <a:fld id="{D4B9A9E5-4F7F-4A7D-9DE1-899232329269}" type="slidenum">
              <a:rPr lang="en-US" smtClean="0"/>
              <a:t>33</a:t>
            </a:fld>
            <a:endParaRPr lang="en-US" dirty="0"/>
          </a:p>
        </p:txBody>
      </p:sp>
    </p:spTree>
    <p:extLst>
      <p:ext uri="{BB962C8B-B14F-4D97-AF65-F5344CB8AC3E}">
        <p14:creationId xmlns:p14="http://schemas.microsoft.com/office/powerpoint/2010/main" val="2689905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97296" y="2283620"/>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32780" y="2457450"/>
            <a:ext cx="2190750" cy="19431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3696010"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7107669"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761853" y="4749801"/>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2761853" y="5206376"/>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158416" y="4749801"/>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6158416" y="5206376"/>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Mark Chung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Typical Process for Use Cases</a:t>
            </a:r>
          </a:p>
        </p:txBody>
      </p:sp>
      <p:sp>
        <p:nvSpPr>
          <p:cNvPr id="10" name="Rectangle: Rounded Corners 9">
            <a:extLst>
              <a:ext uri="{FF2B5EF4-FFF2-40B4-BE49-F238E27FC236}">
                <a16:creationId xmlns:a16="http://schemas.microsoft.com/office/drawing/2014/main" id="{350A1CCB-566C-985D-EBA0-FF59997113A8}"/>
              </a:ext>
            </a:extLst>
          </p:cNvPr>
          <p:cNvSpPr/>
          <p:nvPr/>
        </p:nvSpPr>
        <p:spPr>
          <a:xfrm>
            <a:off x="2484820" y="4059290"/>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 Community engagement</a:t>
            </a:r>
          </a:p>
        </p:txBody>
      </p:sp>
      <p:grpSp>
        <p:nvGrpSpPr>
          <p:cNvPr id="12" name="Group 11">
            <a:extLst>
              <a:ext uri="{FF2B5EF4-FFF2-40B4-BE49-F238E27FC236}">
                <a16:creationId xmlns:a16="http://schemas.microsoft.com/office/drawing/2014/main" id="{8CD1A335-65F2-C931-0C72-61BE8C488A8C}"/>
              </a:ext>
            </a:extLst>
          </p:cNvPr>
          <p:cNvGrpSpPr/>
          <p:nvPr/>
        </p:nvGrpSpPr>
        <p:grpSpPr>
          <a:xfrm>
            <a:off x="5469848" y="1164143"/>
            <a:ext cx="3184721" cy="615553"/>
            <a:chOff x="5469848" y="1164143"/>
            <a:chExt cx="3184721" cy="615553"/>
          </a:xfrm>
        </p:grpSpPr>
        <p:sp>
          <p:nvSpPr>
            <p:cNvPr id="3" name="Rectangle: Rounded Corners 2">
              <a:extLst>
                <a:ext uri="{FF2B5EF4-FFF2-40B4-BE49-F238E27FC236}">
                  <a16:creationId xmlns:a16="http://schemas.microsoft.com/office/drawing/2014/main" id="{C5A09851-B624-3FE3-5835-47583364E863}"/>
                </a:ext>
              </a:extLst>
            </p:cNvPr>
            <p:cNvSpPr/>
            <p:nvPr/>
          </p:nvSpPr>
          <p:spPr>
            <a:xfrm>
              <a:off x="5824283" y="1164143"/>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Researching solutions</a:t>
              </a:r>
            </a:p>
          </p:txBody>
        </p:sp>
        <p:cxnSp>
          <p:nvCxnSpPr>
            <p:cNvPr id="14" name="Straight Arrow Connector 13">
              <a:extLst>
                <a:ext uri="{FF2B5EF4-FFF2-40B4-BE49-F238E27FC236}">
                  <a16:creationId xmlns:a16="http://schemas.microsoft.com/office/drawing/2014/main" id="{BD495752-12A3-D5F0-1A1F-6C1B419C6A1F}"/>
                </a:ext>
              </a:extLst>
            </p:cNvPr>
            <p:cNvCxnSpPr>
              <a:cxnSpLocks/>
              <a:stCxn id="164" idx="1"/>
              <a:endCxn id="3" idx="1"/>
            </p:cNvCxnSpPr>
            <p:nvPr/>
          </p:nvCxnSpPr>
          <p:spPr>
            <a:xfrm flipV="1">
              <a:off x="5469848" y="1471920"/>
              <a:ext cx="354435" cy="63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FB598DD-3D55-D11E-9329-4C5DE83B0DD3}"/>
              </a:ext>
            </a:extLst>
          </p:cNvPr>
          <p:cNvGrpSpPr/>
          <p:nvPr/>
        </p:nvGrpSpPr>
        <p:grpSpPr>
          <a:xfrm>
            <a:off x="8654569" y="1170531"/>
            <a:ext cx="2936110" cy="615553"/>
            <a:chOff x="8654569" y="1170531"/>
            <a:chExt cx="2936110" cy="615553"/>
          </a:xfrm>
        </p:grpSpPr>
        <p:sp>
          <p:nvSpPr>
            <p:cNvPr id="4" name="Rectangle: Rounded Corners 3">
              <a:extLst>
                <a:ext uri="{FF2B5EF4-FFF2-40B4-BE49-F238E27FC236}">
                  <a16:creationId xmlns:a16="http://schemas.microsoft.com/office/drawing/2014/main" id="{2FB726B1-19D7-DC01-37EF-B29DBB9C118B}"/>
                </a:ext>
              </a:extLst>
            </p:cNvPr>
            <p:cNvSpPr/>
            <p:nvPr/>
          </p:nvSpPr>
          <p:spPr>
            <a:xfrm>
              <a:off x="9164314" y="1170531"/>
              <a:ext cx="2426365"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Feasibility, cost, and risk, assessments</a:t>
              </a:r>
            </a:p>
          </p:txBody>
        </p:sp>
        <p:cxnSp>
          <p:nvCxnSpPr>
            <p:cNvPr id="20" name="Straight Arrow Connector 19">
              <a:extLst>
                <a:ext uri="{FF2B5EF4-FFF2-40B4-BE49-F238E27FC236}">
                  <a16:creationId xmlns:a16="http://schemas.microsoft.com/office/drawing/2014/main" id="{D93C62EC-347E-97D1-9ED6-A20810665109}"/>
                </a:ext>
              </a:extLst>
            </p:cNvPr>
            <p:cNvCxnSpPr>
              <a:cxnSpLocks/>
              <a:stCxn id="3" idx="3"/>
              <a:endCxn id="4" idx="1"/>
            </p:cNvCxnSpPr>
            <p:nvPr/>
          </p:nvCxnSpPr>
          <p:spPr>
            <a:xfrm>
              <a:off x="8654569" y="1471920"/>
              <a:ext cx="509745" cy="63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82C6D76-151B-8F59-6310-D278EC8ABD6F}"/>
              </a:ext>
            </a:extLst>
          </p:cNvPr>
          <p:cNvGrpSpPr/>
          <p:nvPr/>
        </p:nvGrpSpPr>
        <p:grpSpPr>
          <a:xfrm>
            <a:off x="2497311" y="2478346"/>
            <a:ext cx="6653944" cy="639986"/>
            <a:chOff x="2497311" y="2478346"/>
            <a:chExt cx="6653944" cy="639986"/>
          </a:xfrm>
        </p:grpSpPr>
        <p:sp>
          <p:nvSpPr>
            <p:cNvPr id="5" name="Rectangle: Rounded Corners 4">
              <a:extLst>
                <a:ext uri="{FF2B5EF4-FFF2-40B4-BE49-F238E27FC236}">
                  <a16:creationId xmlns:a16="http://schemas.microsoft.com/office/drawing/2014/main" id="{3F43BCD9-ECB0-7E5E-93C2-CD8ABECA930F}"/>
                </a:ext>
              </a:extLst>
            </p:cNvPr>
            <p:cNvSpPr/>
            <p:nvPr/>
          </p:nvSpPr>
          <p:spPr>
            <a:xfrm>
              <a:off x="2497311" y="2478346"/>
              <a:ext cx="2830286" cy="63998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Internal stakeholder initial approval</a:t>
              </a:r>
            </a:p>
          </p:txBody>
        </p:sp>
        <p:cxnSp>
          <p:nvCxnSpPr>
            <p:cNvPr id="26" name="Straight Arrow Connector 25">
              <a:extLst>
                <a:ext uri="{FF2B5EF4-FFF2-40B4-BE49-F238E27FC236}">
                  <a16:creationId xmlns:a16="http://schemas.microsoft.com/office/drawing/2014/main" id="{A9420B13-0FC0-1C62-7460-22E0005E0ECC}"/>
                </a:ext>
              </a:extLst>
            </p:cNvPr>
            <p:cNvCxnSpPr>
              <a:cxnSpLocks/>
              <a:stCxn id="6" idx="1"/>
              <a:endCxn id="5" idx="3"/>
            </p:cNvCxnSpPr>
            <p:nvPr/>
          </p:nvCxnSpPr>
          <p:spPr>
            <a:xfrm flipH="1">
              <a:off x="5327597" y="2775466"/>
              <a:ext cx="3823658" cy="22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B8AF68B6-D420-E881-0EB5-9B47A6A576E0}"/>
              </a:ext>
            </a:extLst>
          </p:cNvPr>
          <p:cNvGrpSpPr/>
          <p:nvPr/>
        </p:nvGrpSpPr>
        <p:grpSpPr>
          <a:xfrm>
            <a:off x="3486925" y="3688708"/>
            <a:ext cx="459188" cy="370582"/>
            <a:chOff x="3486925" y="3688708"/>
            <a:chExt cx="459188" cy="370582"/>
          </a:xfrm>
        </p:grpSpPr>
        <p:cxnSp>
          <p:nvCxnSpPr>
            <p:cNvPr id="38" name="Straight Arrow Connector 37">
              <a:extLst>
                <a:ext uri="{FF2B5EF4-FFF2-40B4-BE49-F238E27FC236}">
                  <a16:creationId xmlns:a16="http://schemas.microsoft.com/office/drawing/2014/main" id="{1172D556-87DA-F99B-5119-AE1B9256D513}"/>
                </a:ext>
              </a:extLst>
            </p:cNvPr>
            <p:cNvCxnSpPr>
              <a:cxnSpLocks/>
              <a:stCxn id="77" idx="2"/>
              <a:endCxn id="10" idx="0"/>
            </p:cNvCxnSpPr>
            <p:nvPr/>
          </p:nvCxnSpPr>
          <p:spPr>
            <a:xfrm flipH="1">
              <a:off x="3899963" y="3688708"/>
              <a:ext cx="12491" cy="370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86081D-6C10-9235-69C7-0C778816CF14}"/>
                </a:ext>
              </a:extLst>
            </p:cNvPr>
            <p:cNvSpPr txBox="1"/>
            <p:nvPr/>
          </p:nvSpPr>
          <p:spPr>
            <a:xfrm>
              <a:off x="3486925" y="3729793"/>
              <a:ext cx="459188" cy="276999"/>
            </a:xfrm>
            <a:prstGeom prst="rect">
              <a:avLst/>
            </a:prstGeom>
            <a:noFill/>
          </p:spPr>
          <p:txBody>
            <a:bodyPr wrap="square" rtlCol="0">
              <a:spAutoFit/>
            </a:bodyPr>
            <a:lstStyle/>
            <a:p>
              <a:r>
                <a:rPr lang="en-US" sz="1200" dirty="0"/>
                <a:t>Yes</a:t>
              </a:r>
            </a:p>
          </p:txBody>
        </p:sp>
      </p:grpSp>
      <p:grpSp>
        <p:nvGrpSpPr>
          <p:cNvPr id="18" name="Group 17">
            <a:extLst>
              <a:ext uri="{FF2B5EF4-FFF2-40B4-BE49-F238E27FC236}">
                <a16:creationId xmlns:a16="http://schemas.microsoft.com/office/drawing/2014/main" id="{FF13825E-C842-78AE-76D9-DC77376D8C94}"/>
              </a:ext>
            </a:extLst>
          </p:cNvPr>
          <p:cNvGrpSpPr/>
          <p:nvPr/>
        </p:nvGrpSpPr>
        <p:grpSpPr>
          <a:xfrm>
            <a:off x="4105034" y="1478308"/>
            <a:ext cx="7485645" cy="2112985"/>
            <a:chOff x="4105034" y="1478308"/>
            <a:chExt cx="7485645" cy="2112985"/>
          </a:xfrm>
        </p:grpSpPr>
        <p:cxnSp>
          <p:nvCxnSpPr>
            <p:cNvPr id="49" name="Connector: Elbow 48">
              <a:extLst>
                <a:ext uri="{FF2B5EF4-FFF2-40B4-BE49-F238E27FC236}">
                  <a16:creationId xmlns:a16="http://schemas.microsoft.com/office/drawing/2014/main" id="{F6BF0C3A-50B7-28EA-A79A-0C8C84EB3D30}"/>
                </a:ext>
              </a:extLst>
            </p:cNvPr>
            <p:cNvCxnSpPr>
              <a:cxnSpLocks/>
              <a:endCxn id="4" idx="3"/>
            </p:cNvCxnSpPr>
            <p:nvPr/>
          </p:nvCxnSpPr>
          <p:spPr>
            <a:xfrm flipV="1">
              <a:off x="4105034" y="1478308"/>
              <a:ext cx="7485645" cy="2082672"/>
            </a:xfrm>
            <a:prstGeom prst="bentConnector3">
              <a:avLst>
                <a:gd name="adj1" fmla="val 103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CBE60B0-A848-03B6-A0E0-D062B134035A}"/>
                </a:ext>
              </a:extLst>
            </p:cNvPr>
            <p:cNvSpPr txBox="1"/>
            <p:nvPr/>
          </p:nvSpPr>
          <p:spPr>
            <a:xfrm>
              <a:off x="4105034" y="3314294"/>
              <a:ext cx="1006608" cy="276999"/>
            </a:xfrm>
            <a:prstGeom prst="rect">
              <a:avLst/>
            </a:prstGeom>
            <a:noFill/>
          </p:spPr>
          <p:txBody>
            <a:bodyPr wrap="square" rtlCol="0">
              <a:spAutoFit/>
            </a:bodyPr>
            <a:lstStyle/>
            <a:p>
              <a:r>
                <a:rPr lang="en-US" sz="1200" dirty="0"/>
                <a:t>No</a:t>
              </a:r>
            </a:p>
          </p:txBody>
        </p:sp>
      </p:grpSp>
      <p:grpSp>
        <p:nvGrpSpPr>
          <p:cNvPr id="22" name="Group 21">
            <a:extLst>
              <a:ext uri="{FF2B5EF4-FFF2-40B4-BE49-F238E27FC236}">
                <a16:creationId xmlns:a16="http://schemas.microsoft.com/office/drawing/2014/main" id="{74AB60A6-EF78-3A34-F14E-918A26EB0EA7}"/>
              </a:ext>
            </a:extLst>
          </p:cNvPr>
          <p:cNvGrpSpPr/>
          <p:nvPr/>
        </p:nvGrpSpPr>
        <p:grpSpPr>
          <a:xfrm>
            <a:off x="6157119" y="1478308"/>
            <a:ext cx="5433560" cy="2948585"/>
            <a:chOff x="6157119" y="1478308"/>
            <a:chExt cx="5433560" cy="2948585"/>
          </a:xfrm>
        </p:grpSpPr>
        <p:sp>
          <p:nvSpPr>
            <p:cNvPr id="46" name="TextBox 45">
              <a:extLst>
                <a:ext uri="{FF2B5EF4-FFF2-40B4-BE49-F238E27FC236}">
                  <a16:creationId xmlns:a16="http://schemas.microsoft.com/office/drawing/2014/main" id="{A709BCDE-9D49-BEFF-75C5-5517EFD66800}"/>
                </a:ext>
              </a:extLst>
            </p:cNvPr>
            <p:cNvSpPr txBox="1"/>
            <p:nvPr/>
          </p:nvSpPr>
          <p:spPr>
            <a:xfrm>
              <a:off x="6157119" y="4149894"/>
              <a:ext cx="1006608" cy="276999"/>
            </a:xfrm>
            <a:prstGeom prst="rect">
              <a:avLst/>
            </a:prstGeom>
            <a:noFill/>
          </p:spPr>
          <p:txBody>
            <a:bodyPr wrap="square" rtlCol="0">
              <a:spAutoFit/>
            </a:bodyPr>
            <a:lstStyle/>
            <a:p>
              <a:r>
                <a:rPr lang="en-US" sz="1200" dirty="0"/>
                <a:t>No</a:t>
              </a:r>
            </a:p>
          </p:txBody>
        </p:sp>
        <p:cxnSp>
          <p:nvCxnSpPr>
            <p:cNvPr id="59" name="Connector: Elbow 58">
              <a:extLst>
                <a:ext uri="{FF2B5EF4-FFF2-40B4-BE49-F238E27FC236}">
                  <a16:creationId xmlns:a16="http://schemas.microsoft.com/office/drawing/2014/main" id="{3F90439D-9B08-F814-5A75-803A2D89ED58}"/>
                </a:ext>
              </a:extLst>
            </p:cNvPr>
            <p:cNvCxnSpPr>
              <a:cxnSpLocks/>
              <a:stCxn id="92" idx="3"/>
              <a:endCxn id="4" idx="3"/>
            </p:cNvCxnSpPr>
            <p:nvPr/>
          </p:nvCxnSpPr>
          <p:spPr>
            <a:xfrm flipV="1">
              <a:off x="6189945" y="1478308"/>
              <a:ext cx="5400734" cy="2888759"/>
            </a:xfrm>
            <a:prstGeom prst="bentConnector3">
              <a:avLst>
                <a:gd name="adj1" fmla="val 1042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51DE03A-DE10-EFDA-53A3-0DAB94C842FC}"/>
              </a:ext>
            </a:extLst>
          </p:cNvPr>
          <p:cNvGrpSpPr/>
          <p:nvPr/>
        </p:nvGrpSpPr>
        <p:grpSpPr>
          <a:xfrm>
            <a:off x="5088940" y="4412356"/>
            <a:ext cx="1810140" cy="987890"/>
            <a:chOff x="5088940" y="4412356"/>
            <a:chExt cx="1810140" cy="987890"/>
          </a:xfrm>
        </p:grpSpPr>
        <p:sp>
          <p:nvSpPr>
            <p:cNvPr id="58" name="TextBox 57">
              <a:extLst>
                <a:ext uri="{FF2B5EF4-FFF2-40B4-BE49-F238E27FC236}">
                  <a16:creationId xmlns:a16="http://schemas.microsoft.com/office/drawing/2014/main" id="{E9FB27B7-AB88-2F9C-AE93-A3B5B3CB73C9}"/>
                </a:ext>
              </a:extLst>
            </p:cNvPr>
            <p:cNvSpPr txBox="1"/>
            <p:nvPr/>
          </p:nvSpPr>
          <p:spPr>
            <a:xfrm>
              <a:off x="5620870" y="4412356"/>
              <a:ext cx="503304" cy="276999"/>
            </a:xfrm>
            <a:prstGeom prst="rect">
              <a:avLst/>
            </a:prstGeom>
            <a:noFill/>
          </p:spPr>
          <p:txBody>
            <a:bodyPr wrap="square" rtlCol="0">
              <a:spAutoFit/>
            </a:bodyPr>
            <a:lstStyle/>
            <a:p>
              <a:r>
                <a:rPr lang="en-US" sz="1200" dirty="0"/>
                <a:t>Yes</a:t>
              </a:r>
            </a:p>
          </p:txBody>
        </p:sp>
        <p:cxnSp>
          <p:nvCxnSpPr>
            <p:cNvPr id="62" name="Straight Arrow Connector 61">
              <a:extLst>
                <a:ext uri="{FF2B5EF4-FFF2-40B4-BE49-F238E27FC236}">
                  <a16:creationId xmlns:a16="http://schemas.microsoft.com/office/drawing/2014/main" id="{EC028ADB-4BF5-9E35-FA0C-BE876F0633ED}"/>
                </a:ext>
              </a:extLst>
            </p:cNvPr>
            <p:cNvCxnSpPr>
              <a:cxnSpLocks/>
              <a:stCxn id="92" idx="2"/>
              <a:endCxn id="66" idx="0"/>
            </p:cNvCxnSpPr>
            <p:nvPr/>
          </p:nvCxnSpPr>
          <p:spPr>
            <a:xfrm>
              <a:off x="5994010" y="4485024"/>
              <a:ext cx="0" cy="376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B58B8C7-6F0F-3441-2A34-17DDBB42B4ED}"/>
                </a:ext>
              </a:extLst>
            </p:cNvPr>
            <p:cNvSpPr/>
            <p:nvPr/>
          </p:nvSpPr>
          <p:spPr>
            <a:xfrm>
              <a:off x="5088940" y="4861870"/>
              <a:ext cx="1810140" cy="53837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 Implement Strategy</a:t>
              </a:r>
            </a:p>
          </p:txBody>
        </p:sp>
      </p:grpSp>
      <p:grpSp>
        <p:nvGrpSpPr>
          <p:cNvPr id="17" name="Group 16">
            <a:extLst>
              <a:ext uri="{FF2B5EF4-FFF2-40B4-BE49-F238E27FC236}">
                <a16:creationId xmlns:a16="http://schemas.microsoft.com/office/drawing/2014/main" id="{7475F9C6-FC35-99BC-E560-9958CEEB8D8B}"/>
              </a:ext>
            </a:extLst>
          </p:cNvPr>
          <p:cNvGrpSpPr/>
          <p:nvPr/>
        </p:nvGrpSpPr>
        <p:grpSpPr>
          <a:xfrm>
            <a:off x="2861382" y="3118332"/>
            <a:ext cx="1247007" cy="570376"/>
            <a:chOff x="2861382" y="3118332"/>
            <a:chExt cx="1247007" cy="570376"/>
          </a:xfrm>
        </p:grpSpPr>
        <p:cxnSp>
          <p:nvCxnSpPr>
            <p:cNvPr id="31" name="Straight Arrow Connector 30">
              <a:extLst>
                <a:ext uri="{FF2B5EF4-FFF2-40B4-BE49-F238E27FC236}">
                  <a16:creationId xmlns:a16="http://schemas.microsoft.com/office/drawing/2014/main" id="{833183DD-FE9A-F9F4-FA1F-90CC878406DB}"/>
                </a:ext>
              </a:extLst>
            </p:cNvPr>
            <p:cNvCxnSpPr>
              <a:cxnSpLocks/>
              <a:stCxn id="5" idx="2"/>
              <a:endCxn id="77" idx="0"/>
            </p:cNvCxnSpPr>
            <p:nvPr/>
          </p:nvCxnSpPr>
          <p:spPr>
            <a:xfrm>
              <a:off x="3912454" y="3118332"/>
              <a:ext cx="0" cy="334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478DDC1-2C5E-E37F-5DDC-80280608DB55}"/>
                </a:ext>
              </a:extLst>
            </p:cNvPr>
            <p:cNvSpPr txBox="1"/>
            <p:nvPr/>
          </p:nvSpPr>
          <p:spPr>
            <a:xfrm>
              <a:off x="2861382" y="3382089"/>
              <a:ext cx="1006608" cy="276999"/>
            </a:xfrm>
            <a:prstGeom prst="rect">
              <a:avLst/>
            </a:prstGeom>
            <a:noFill/>
          </p:spPr>
          <p:txBody>
            <a:bodyPr wrap="square" rtlCol="0">
              <a:spAutoFit/>
            </a:bodyPr>
            <a:lstStyle/>
            <a:p>
              <a:r>
                <a:rPr lang="en-US" sz="1200" dirty="0"/>
                <a:t>Approve?</a:t>
              </a:r>
            </a:p>
          </p:txBody>
        </p:sp>
        <p:sp>
          <p:nvSpPr>
            <p:cNvPr id="77" name="Flowchart: Decision 76">
              <a:extLst>
                <a:ext uri="{FF2B5EF4-FFF2-40B4-BE49-F238E27FC236}">
                  <a16:creationId xmlns:a16="http://schemas.microsoft.com/office/drawing/2014/main" id="{831B811F-BDF7-7DEF-4978-2DBF8601E84C}"/>
                </a:ext>
              </a:extLst>
            </p:cNvPr>
            <p:cNvSpPr/>
            <p:nvPr/>
          </p:nvSpPr>
          <p:spPr>
            <a:xfrm>
              <a:off x="3716519" y="3452794"/>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EB4D5B3-F093-FF0C-744C-D3404C026642}"/>
              </a:ext>
            </a:extLst>
          </p:cNvPr>
          <p:cNvGrpSpPr/>
          <p:nvPr/>
        </p:nvGrpSpPr>
        <p:grpSpPr>
          <a:xfrm>
            <a:off x="5315106" y="3927714"/>
            <a:ext cx="1350061" cy="557310"/>
            <a:chOff x="5315106" y="3927714"/>
            <a:chExt cx="1350061" cy="557310"/>
          </a:xfrm>
        </p:grpSpPr>
        <p:cxnSp>
          <p:nvCxnSpPr>
            <p:cNvPr id="36" name="Straight Arrow Connector 35">
              <a:extLst>
                <a:ext uri="{FF2B5EF4-FFF2-40B4-BE49-F238E27FC236}">
                  <a16:creationId xmlns:a16="http://schemas.microsoft.com/office/drawing/2014/main" id="{FF0BAF7F-3BD8-E9E6-AEDE-48A02B02BF3E}"/>
                </a:ext>
              </a:extLst>
            </p:cNvPr>
            <p:cNvCxnSpPr>
              <a:cxnSpLocks/>
              <a:stCxn id="10" idx="3"/>
              <a:endCxn id="92" idx="1"/>
            </p:cNvCxnSpPr>
            <p:nvPr/>
          </p:nvCxnSpPr>
          <p:spPr>
            <a:xfrm>
              <a:off x="5315106" y="4367067"/>
              <a:ext cx="482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795B271-536E-BDE9-7CB4-0140C079D3CA}"/>
                </a:ext>
              </a:extLst>
            </p:cNvPr>
            <p:cNvSpPr txBox="1"/>
            <p:nvPr/>
          </p:nvSpPr>
          <p:spPr>
            <a:xfrm>
              <a:off x="5658559" y="3927714"/>
              <a:ext cx="1006608" cy="276999"/>
            </a:xfrm>
            <a:prstGeom prst="rect">
              <a:avLst/>
            </a:prstGeom>
            <a:noFill/>
          </p:spPr>
          <p:txBody>
            <a:bodyPr wrap="square" rtlCol="0">
              <a:spAutoFit/>
            </a:bodyPr>
            <a:lstStyle/>
            <a:p>
              <a:r>
                <a:rPr lang="en-US" sz="1200" dirty="0"/>
                <a:t>Approve?</a:t>
              </a:r>
            </a:p>
          </p:txBody>
        </p:sp>
        <p:sp>
          <p:nvSpPr>
            <p:cNvPr id="92" name="Flowchart: Decision 91">
              <a:extLst>
                <a:ext uri="{FF2B5EF4-FFF2-40B4-BE49-F238E27FC236}">
                  <a16:creationId xmlns:a16="http://schemas.microsoft.com/office/drawing/2014/main" id="{E264B567-0167-8C05-35DC-6401667A86AF}"/>
                </a:ext>
              </a:extLst>
            </p:cNvPr>
            <p:cNvSpPr/>
            <p:nvPr/>
          </p:nvSpPr>
          <p:spPr>
            <a:xfrm>
              <a:off x="5798075" y="4249110"/>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D1A2073-D4CF-1541-0807-079D35499885}"/>
              </a:ext>
            </a:extLst>
          </p:cNvPr>
          <p:cNvGrpSpPr/>
          <p:nvPr/>
        </p:nvGrpSpPr>
        <p:grpSpPr>
          <a:xfrm>
            <a:off x="6899080" y="4861870"/>
            <a:ext cx="2159390" cy="538376"/>
            <a:chOff x="6899080" y="4861870"/>
            <a:chExt cx="2159390" cy="538376"/>
          </a:xfrm>
        </p:grpSpPr>
        <p:sp>
          <p:nvSpPr>
            <p:cNvPr id="75" name="Rectangle: Rounded Corners 74">
              <a:extLst>
                <a:ext uri="{FF2B5EF4-FFF2-40B4-BE49-F238E27FC236}">
                  <a16:creationId xmlns:a16="http://schemas.microsoft.com/office/drawing/2014/main" id="{2882404F-5E91-D137-830D-E29DD47FB6EA}"/>
                </a:ext>
              </a:extLst>
            </p:cNvPr>
            <p:cNvSpPr/>
            <p:nvPr/>
          </p:nvSpPr>
          <p:spPr>
            <a:xfrm>
              <a:off x="7248330"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Collect data</a:t>
              </a:r>
            </a:p>
          </p:txBody>
        </p:sp>
        <p:cxnSp>
          <p:nvCxnSpPr>
            <p:cNvPr id="100" name="Straight Arrow Connector 99">
              <a:extLst>
                <a:ext uri="{FF2B5EF4-FFF2-40B4-BE49-F238E27FC236}">
                  <a16:creationId xmlns:a16="http://schemas.microsoft.com/office/drawing/2014/main" id="{87A60445-46ED-212F-05E8-851556864F36}"/>
                </a:ext>
              </a:extLst>
            </p:cNvPr>
            <p:cNvCxnSpPr>
              <a:stCxn id="66" idx="3"/>
              <a:endCxn id="75" idx="1"/>
            </p:cNvCxnSpPr>
            <p:nvPr/>
          </p:nvCxnSpPr>
          <p:spPr>
            <a:xfrm>
              <a:off x="6899080" y="5131058"/>
              <a:ext cx="34925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9EBC610-C516-35D9-835A-4F73F64A01B3}"/>
              </a:ext>
            </a:extLst>
          </p:cNvPr>
          <p:cNvGrpSpPr/>
          <p:nvPr/>
        </p:nvGrpSpPr>
        <p:grpSpPr>
          <a:xfrm>
            <a:off x="9058470" y="4861870"/>
            <a:ext cx="2241188" cy="538376"/>
            <a:chOff x="9058470" y="4861870"/>
            <a:chExt cx="2241188" cy="538376"/>
          </a:xfrm>
        </p:grpSpPr>
        <p:sp>
          <p:nvSpPr>
            <p:cNvPr id="76" name="Rectangle: Rounded Corners 75">
              <a:extLst>
                <a:ext uri="{FF2B5EF4-FFF2-40B4-BE49-F238E27FC236}">
                  <a16:creationId xmlns:a16="http://schemas.microsoft.com/office/drawing/2014/main" id="{21E8B553-ED39-CFAE-CB6E-DFA44FE5A0DA}"/>
                </a:ext>
              </a:extLst>
            </p:cNvPr>
            <p:cNvSpPr/>
            <p:nvPr/>
          </p:nvSpPr>
          <p:spPr>
            <a:xfrm>
              <a:off x="9489518"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 ESG reports</a:t>
              </a:r>
            </a:p>
          </p:txBody>
        </p:sp>
        <p:cxnSp>
          <p:nvCxnSpPr>
            <p:cNvPr id="101" name="Straight Arrow Connector 100">
              <a:extLst>
                <a:ext uri="{FF2B5EF4-FFF2-40B4-BE49-F238E27FC236}">
                  <a16:creationId xmlns:a16="http://schemas.microsoft.com/office/drawing/2014/main" id="{01FCB7FA-7407-1C69-4955-16864E3E5B54}"/>
                </a:ext>
              </a:extLst>
            </p:cNvPr>
            <p:cNvCxnSpPr>
              <a:cxnSpLocks/>
              <a:stCxn id="75" idx="3"/>
              <a:endCxn id="76" idx="1"/>
            </p:cNvCxnSpPr>
            <p:nvPr/>
          </p:nvCxnSpPr>
          <p:spPr>
            <a:xfrm>
              <a:off x="9058470" y="5131058"/>
              <a:ext cx="43104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2584F1C-54C9-E881-0722-57607D999DE7}"/>
              </a:ext>
            </a:extLst>
          </p:cNvPr>
          <p:cNvGrpSpPr/>
          <p:nvPr/>
        </p:nvGrpSpPr>
        <p:grpSpPr>
          <a:xfrm>
            <a:off x="2062355" y="1494457"/>
            <a:ext cx="8332233" cy="4128301"/>
            <a:chOff x="2062355" y="1494457"/>
            <a:chExt cx="8332233" cy="4128301"/>
          </a:xfrm>
        </p:grpSpPr>
        <p:cxnSp>
          <p:nvCxnSpPr>
            <p:cNvPr id="122" name="Connector: Elbow 121">
              <a:extLst>
                <a:ext uri="{FF2B5EF4-FFF2-40B4-BE49-F238E27FC236}">
                  <a16:creationId xmlns:a16="http://schemas.microsoft.com/office/drawing/2014/main" id="{7A67D1BE-C3FF-5F42-F261-1972B2F0A82E}"/>
                </a:ext>
              </a:extLst>
            </p:cNvPr>
            <p:cNvCxnSpPr>
              <a:cxnSpLocks/>
              <a:stCxn id="76" idx="2"/>
              <a:endCxn id="171" idx="1"/>
            </p:cNvCxnSpPr>
            <p:nvPr/>
          </p:nvCxnSpPr>
          <p:spPr>
            <a:xfrm rot="5400000" flipH="1">
              <a:off x="4519677" y="-474664"/>
              <a:ext cx="3905789" cy="7844032"/>
            </a:xfrm>
            <a:prstGeom prst="bentConnector4">
              <a:avLst>
                <a:gd name="adj1" fmla="val -5853"/>
                <a:gd name="adj2" fmla="val 1029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3D2D6F9-8965-98B3-884A-D33C0323B028}"/>
                </a:ext>
              </a:extLst>
            </p:cNvPr>
            <p:cNvSpPr txBox="1"/>
            <p:nvPr/>
          </p:nvSpPr>
          <p:spPr>
            <a:xfrm rot="16200000">
              <a:off x="1536641" y="4850822"/>
              <a:ext cx="1297650" cy="246221"/>
            </a:xfrm>
            <a:prstGeom prst="rect">
              <a:avLst/>
            </a:prstGeom>
            <a:noFill/>
          </p:spPr>
          <p:txBody>
            <a:bodyPr wrap="square" rtlCol="0">
              <a:spAutoFit/>
            </a:bodyPr>
            <a:lstStyle/>
            <a:p>
              <a:r>
                <a:rPr lang="en-US" sz="1000" dirty="0"/>
                <a:t>Refine strategy</a:t>
              </a:r>
            </a:p>
          </p:txBody>
        </p:sp>
      </p:grpSp>
      <p:sp>
        <p:nvSpPr>
          <p:cNvPr id="124" name="Rectangle: Rounded Corners 123">
            <a:extLst>
              <a:ext uri="{FF2B5EF4-FFF2-40B4-BE49-F238E27FC236}">
                <a16:creationId xmlns:a16="http://schemas.microsoft.com/office/drawing/2014/main" id="{2DB4D15F-A5C6-3E47-ADE8-43DCA0457314}"/>
              </a:ext>
            </a:extLst>
          </p:cNvPr>
          <p:cNvSpPr/>
          <p:nvPr/>
        </p:nvSpPr>
        <p:spPr>
          <a:xfrm>
            <a:off x="88491" y="5991225"/>
            <a:ext cx="1360688" cy="37829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scope activity</a:t>
            </a:r>
          </a:p>
        </p:txBody>
      </p:sp>
      <p:sp>
        <p:nvSpPr>
          <p:cNvPr id="125" name="Rectangle: Rounded Corners 124">
            <a:extLst>
              <a:ext uri="{FF2B5EF4-FFF2-40B4-BE49-F238E27FC236}">
                <a16:creationId xmlns:a16="http://schemas.microsoft.com/office/drawing/2014/main" id="{ACBAFB9A-8C12-78C3-1DD7-1F05BD2128A0}"/>
              </a:ext>
            </a:extLst>
          </p:cNvPr>
          <p:cNvSpPr/>
          <p:nvPr/>
        </p:nvSpPr>
        <p:spPr>
          <a:xfrm>
            <a:off x="1518697" y="5991224"/>
            <a:ext cx="1360688" cy="349981"/>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 of scope</a:t>
            </a:r>
          </a:p>
        </p:txBody>
      </p:sp>
      <p:sp>
        <p:nvSpPr>
          <p:cNvPr id="126" name="Rectangle: Rounded Corners 125">
            <a:extLst>
              <a:ext uri="{FF2B5EF4-FFF2-40B4-BE49-F238E27FC236}">
                <a16:creationId xmlns:a16="http://schemas.microsoft.com/office/drawing/2014/main" id="{4D02AC90-7F49-B0B0-4DD8-01C09B4FD0C7}"/>
              </a:ext>
            </a:extLst>
          </p:cNvPr>
          <p:cNvSpPr/>
          <p:nvPr/>
        </p:nvSpPr>
        <p:spPr>
          <a:xfrm>
            <a:off x="2985622" y="6001142"/>
            <a:ext cx="1119412" cy="378293"/>
          </a:xfrm>
          <a:prstGeom prst="roundRect">
            <a:avLst/>
          </a:prstGeom>
          <a:ln w="571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MVP</a:t>
            </a:r>
          </a:p>
        </p:txBody>
      </p:sp>
      <p:sp>
        <p:nvSpPr>
          <p:cNvPr id="127" name="TextBox 126">
            <a:extLst>
              <a:ext uri="{FF2B5EF4-FFF2-40B4-BE49-F238E27FC236}">
                <a16:creationId xmlns:a16="http://schemas.microsoft.com/office/drawing/2014/main" id="{DA6ED53A-68D3-D289-C0CE-9D3BC0704590}"/>
              </a:ext>
            </a:extLst>
          </p:cNvPr>
          <p:cNvSpPr txBox="1"/>
          <p:nvPr/>
        </p:nvSpPr>
        <p:spPr>
          <a:xfrm>
            <a:off x="2539899" y="2050550"/>
            <a:ext cx="3112540" cy="246221"/>
          </a:xfrm>
          <a:prstGeom prst="rect">
            <a:avLst/>
          </a:prstGeom>
          <a:noFill/>
        </p:spPr>
        <p:txBody>
          <a:bodyPr wrap="square" rtlCol="0">
            <a:spAutoFit/>
          </a:bodyPr>
          <a:lstStyle/>
          <a:p>
            <a:r>
              <a:rPr lang="en-US" sz="1000" i="1" dirty="0"/>
              <a:t>Automatically collect and process relevant data</a:t>
            </a:r>
          </a:p>
        </p:txBody>
      </p:sp>
      <p:sp>
        <p:nvSpPr>
          <p:cNvPr id="128" name="TextBox 127">
            <a:extLst>
              <a:ext uri="{FF2B5EF4-FFF2-40B4-BE49-F238E27FC236}">
                <a16:creationId xmlns:a16="http://schemas.microsoft.com/office/drawing/2014/main" id="{41F0409D-5E72-1105-6ACF-347EBF3C2790}"/>
              </a:ext>
            </a:extLst>
          </p:cNvPr>
          <p:cNvSpPr txBox="1"/>
          <p:nvPr/>
        </p:nvSpPr>
        <p:spPr>
          <a:xfrm>
            <a:off x="6267601" y="1807573"/>
            <a:ext cx="3112540" cy="246221"/>
          </a:xfrm>
          <a:prstGeom prst="rect">
            <a:avLst/>
          </a:prstGeom>
          <a:noFill/>
        </p:spPr>
        <p:txBody>
          <a:bodyPr wrap="square" rtlCol="0">
            <a:spAutoFit/>
          </a:bodyPr>
          <a:lstStyle/>
          <a:p>
            <a:r>
              <a:rPr lang="en-US" sz="1000" i="1" dirty="0"/>
              <a:t>Provide latest in research and analysis</a:t>
            </a:r>
          </a:p>
        </p:txBody>
      </p:sp>
      <p:sp>
        <p:nvSpPr>
          <p:cNvPr id="130" name="TextBox 129">
            <a:extLst>
              <a:ext uri="{FF2B5EF4-FFF2-40B4-BE49-F238E27FC236}">
                <a16:creationId xmlns:a16="http://schemas.microsoft.com/office/drawing/2014/main" id="{772DBFDB-E46E-1334-3E98-90B8E1B9C178}"/>
              </a:ext>
            </a:extLst>
          </p:cNvPr>
          <p:cNvSpPr txBox="1"/>
          <p:nvPr/>
        </p:nvSpPr>
        <p:spPr>
          <a:xfrm>
            <a:off x="9616723" y="1801139"/>
            <a:ext cx="2151173" cy="246221"/>
          </a:xfrm>
          <a:prstGeom prst="rect">
            <a:avLst/>
          </a:prstGeom>
          <a:noFill/>
        </p:spPr>
        <p:txBody>
          <a:bodyPr wrap="square" rtlCol="0">
            <a:spAutoFit/>
          </a:bodyPr>
          <a:lstStyle/>
          <a:p>
            <a:r>
              <a:rPr lang="en-US" sz="1000" i="1" dirty="0"/>
              <a:t>Assist in first order analysis</a:t>
            </a:r>
          </a:p>
        </p:txBody>
      </p:sp>
      <p:sp>
        <p:nvSpPr>
          <p:cNvPr id="131" name="TextBox 130">
            <a:extLst>
              <a:ext uri="{FF2B5EF4-FFF2-40B4-BE49-F238E27FC236}">
                <a16:creationId xmlns:a16="http://schemas.microsoft.com/office/drawing/2014/main" id="{FFAA3E91-6666-72FA-84D3-3F41E6F498D9}"/>
              </a:ext>
            </a:extLst>
          </p:cNvPr>
          <p:cNvSpPr txBox="1"/>
          <p:nvPr/>
        </p:nvSpPr>
        <p:spPr>
          <a:xfrm>
            <a:off x="9131059" y="3098297"/>
            <a:ext cx="2657814" cy="246221"/>
          </a:xfrm>
          <a:prstGeom prst="rect">
            <a:avLst/>
          </a:prstGeom>
          <a:noFill/>
        </p:spPr>
        <p:txBody>
          <a:bodyPr wrap="square" rtlCol="0">
            <a:spAutoFit/>
          </a:bodyPr>
          <a:lstStyle/>
          <a:p>
            <a:r>
              <a:rPr lang="en-US" sz="1000" i="1" dirty="0"/>
              <a:t>Generate reports based on data and analysis</a:t>
            </a:r>
          </a:p>
        </p:txBody>
      </p:sp>
      <p:sp>
        <p:nvSpPr>
          <p:cNvPr id="132" name="TextBox 131">
            <a:extLst>
              <a:ext uri="{FF2B5EF4-FFF2-40B4-BE49-F238E27FC236}">
                <a16:creationId xmlns:a16="http://schemas.microsoft.com/office/drawing/2014/main" id="{AD9893CA-22D7-F614-EF71-318B9F338469}"/>
              </a:ext>
            </a:extLst>
          </p:cNvPr>
          <p:cNvSpPr txBox="1"/>
          <p:nvPr/>
        </p:nvSpPr>
        <p:spPr>
          <a:xfrm>
            <a:off x="2657583" y="4660185"/>
            <a:ext cx="2827370" cy="246221"/>
          </a:xfrm>
          <a:prstGeom prst="rect">
            <a:avLst/>
          </a:prstGeom>
          <a:noFill/>
        </p:spPr>
        <p:txBody>
          <a:bodyPr wrap="square" rtlCol="0">
            <a:spAutoFit/>
          </a:bodyPr>
          <a:lstStyle/>
          <a:p>
            <a:r>
              <a:rPr lang="en-US" sz="1000" i="1" dirty="0"/>
              <a:t>Assist in community engagement process</a:t>
            </a:r>
          </a:p>
        </p:txBody>
      </p:sp>
      <p:sp>
        <p:nvSpPr>
          <p:cNvPr id="133" name="TextBox 132">
            <a:extLst>
              <a:ext uri="{FF2B5EF4-FFF2-40B4-BE49-F238E27FC236}">
                <a16:creationId xmlns:a16="http://schemas.microsoft.com/office/drawing/2014/main" id="{EDEF3684-5231-E5C8-42E7-4B22BA6045F3}"/>
              </a:ext>
            </a:extLst>
          </p:cNvPr>
          <p:cNvSpPr txBox="1"/>
          <p:nvPr/>
        </p:nvSpPr>
        <p:spPr>
          <a:xfrm>
            <a:off x="7248330" y="5376537"/>
            <a:ext cx="2827370" cy="246221"/>
          </a:xfrm>
          <a:prstGeom prst="rect">
            <a:avLst/>
          </a:prstGeom>
          <a:noFill/>
        </p:spPr>
        <p:txBody>
          <a:bodyPr wrap="square" rtlCol="0">
            <a:spAutoFit/>
          </a:bodyPr>
          <a:lstStyle/>
          <a:p>
            <a:r>
              <a:rPr lang="en-US" sz="1000" i="1" dirty="0"/>
              <a:t>Automatically collect and process data</a:t>
            </a:r>
          </a:p>
        </p:txBody>
      </p:sp>
      <p:sp>
        <p:nvSpPr>
          <p:cNvPr id="134" name="TextBox 133">
            <a:extLst>
              <a:ext uri="{FF2B5EF4-FFF2-40B4-BE49-F238E27FC236}">
                <a16:creationId xmlns:a16="http://schemas.microsoft.com/office/drawing/2014/main" id="{C52E26C0-AD7D-7899-6686-13C15CA26D99}"/>
              </a:ext>
            </a:extLst>
          </p:cNvPr>
          <p:cNvSpPr txBox="1"/>
          <p:nvPr/>
        </p:nvSpPr>
        <p:spPr>
          <a:xfrm>
            <a:off x="10424950" y="5411965"/>
            <a:ext cx="1246545" cy="400110"/>
          </a:xfrm>
          <a:prstGeom prst="rect">
            <a:avLst/>
          </a:prstGeom>
          <a:noFill/>
        </p:spPr>
        <p:txBody>
          <a:bodyPr wrap="square" rtlCol="0">
            <a:spAutoFit/>
          </a:bodyPr>
          <a:lstStyle/>
          <a:p>
            <a:r>
              <a:rPr lang="en-US" sz="1000" i="1" dirty="0"/>
              <a:t>Automatically generate reports</a:t>
            </a:r>
          </a:p>
        </p:txBody>
      </p:sp>
      <p:grpSp>
        <p:nvGrpSpPr>
          <p:cNvPr id="15" name="Group 14">
            <a:extLst>
              <a:ext uri="{FF2B5EF4-FFF2-40B4-BE49-F238E27FC236}">
                <a16:creationId xmlns:a16="http://schemas.microsoft.com/office/drawing/2014/main" id="{409A4DD2-D475-D0D8-96A2-FBF83A5E9036}"/>
              </a:ext>
            </a:extLst>
          </p:cNvPr>
          <p:cNvGrpSpPr/>
          <p:nvPr/>
        </p:nvGrpSpPr>
        <p:grpSpPr>
          <a:xfrm>
            <a:off x="9151255" y="1786084"/>
            <a:ext cx="2459191" cy="1297158"/>
            <a:chOff x="9151255" y="1786084"/>
            <a:chExt cx="2459191" cy="1297158"/>
          </a:xfrm>
        </p:grpSpPr>
        <p:sp>
          <p:nvSpPr>
            <p:cNvPr id="6" name="Rectangle: Rounded Corners 5">
              <a:extLst>
                <a:ext uri="{FF2B5EF4-FFF2-40B4-BE49-F238E27FC236}">
                  <a16:creationId xmlns:a16="http://schemas.microsoft.com/office/drawing/2014/main" id="{DA345CBE-01BB-17A2-AF36-235A5A9FFA5B}"/>
                </a:ext>
              </a:extLst>
            </p:cNvPr>
            <p:cNvSpPr/>
            <p:nvPr/>
          </p:nvSpPr>
          <p:spPr>
            <a:xfrm>
              <a:off x="9151255" y="2467689"/>
              <a:ext cx="2459191"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Report on solution options</a:t>
              </a:r>
            </a:p>
          </p:txBody>
        </p:sp>
        <p:cxnSp>
          <p:nvCxnSpPr>
            <p:cNvPr id="151" name="Straight Arrow Connector 150">
              <a:extLst>
                <a:ext uri="{FF2B5EF4-FFF2-40B4-BE49-F238E27FC236}">
                  <a16:creationId xmlns:a16="http://schemas.microsoft.com/office/drawing/2014/main" id="{BE7EEA1C-BD1E-10E2-EEC2-97813BBD3DF6}"/>
                </a:ext>
              </a:extLst>
            </p:cNvPr>
            <p:cNvCxnSpPr>
              <a:cxnSpLocks/>
              <a:stCxn id="4" idx="2"/>
              <a:endCxn id="6" idx="0"/>
            </p:cNvCxnSpPr>
            <p:nvPr/>
          </p:nvCxnSpPr>
          <p:spPr>
            <a:xfrm>
              <a:off x="10377497" y="1786084"/>
              <a:ext cx="3354" cy="68160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6619B6B5-F9D7-9EDF-19B7-5F51CE6C398A}"/>
              </a:ext>
            </a:extLst>
          </p:cNvPr>
          <p:cNvGrpSpPr/>
          <p:nvPr/>
        </p:nvGrpSpPr>
        <p:grpSpPr>
          <a:xfrm>
            <a:off x="2550556" y="975095"/>
            <a:ext cx="2919292" cy="1014711"/>
            <a:chOff x="2550556" y="975095"/>
            <a:chExt cx="2919292" cy="1014711"/>
          </a:xfrm>
        </p:grpSpPr>
        <p:sp>
          <p:nvSpPr>
            <p:cNvPr id="2" name="Rectangle: Rounded Corners 1">
              <a:extLst>
                <a:ext uri="{FF2B5EF4-FFF2-40B4-BE49-F238E27FC236}">
                  <a16:creationId xmlns:a16="http://schemas.microsoft.com/office/drawing/2014/main" id="{E22E09E0-47EC-A3D2-2DD1-6CDE11BDAB4E}"/>
                </a:ext>
              </a:extLst>
            </p:cNvPr>
            <p:cNvSpPr/>
            <p:nvPr/>
          </p:nvSpPr>
          <p:spPr>
            <a:xfrm>
              <a:off x="2903257" y="975095"/>
              <a:ext cx="2264273" cy="464306"/>
            </a:xfrm>
            <a:prstGeom prst="roundRect">
              <a:avLst/>
            </a:prstGeom>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 Collecting and analyzing external data</a:t>
              </a:r>
            </a:p>
          </p:txBody>
        </p:sp>
        <p:sp>
          <p:nvSpPr>
            <p:cNvPr id="162" name="Rectangle: Rounded Corners 161">
              <a:extLst>
                <a:ext uri="{FF2B5EF4-FFF2-40B4-BE49-F238E27FC236}">
                  <a16:creationId xmlns:a16="http://schemas.microsoft.com/office/drawing/2014/main" id="{A4A4E87B-9F49-C6FD-B87A-BD046869C22F}"/>
                </a:ext>
              </a:extLst>
            </p:cNvPr>
            <p:cNvSpPr/>
            <p:nvPr/>
          </p:nvSpPr>
          <p:spPr>
            <a:xfrm>
              <a:off x="2879385" y="1583288"/>
              <a:ext cx="2264273" cy="406518"/>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1b. Collecting and analyzing internal data</a:t>
              </a:r>
            </a:p>
          </p:txBody>
        </p:sp>
        <p:sp>
          <p:nvSpPr>
            <p:cNvPr id="164" name="Left Brace 163">
              <a:extLst>
                <a:ext uri="{FF2B5EF4-FFF2-40B4-BE49-F238E27FC236}">
                  <a16:creationId xmlns:a16="http://schemas.microsoft.com/office/drawing/2014/main" id="{333596A6-C6E5-592D-F3B4-DD6741EC0EC9}"/>
                </a:ext>
              </a:extLst>
            </p:cNvPr>
            <p:cNvSpPr/>
            <p:nvPr/>
          </p:nvSpPr>
          <p:spPr>
            <a:xfrm rot="10800000">
              <a:off x="5208545" y="1017313"/>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Left Brace 170">
              <a:extLst>
                <a:ext uri="{FF2B5EF4-FFF2-40B4-BE49-F238E27FC236}">
                  <a16:creationId xmlns:a16="http://schemas.microsoft.com/office/drawing/2014/main" id="{E770CCAA-C245-0642-026C-F235DEA763AE}"/>
                </a:ext>
              </a:extLst>
            </p:cNvPr>
            <p:cNvSpPr/>
            <p:nvPr/>
          </p:nvSpPr>
          <p:spPr>
            <a:xfrm>
              <a:off x="2550556" y="1033462"/>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686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fad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fade">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33"/>
                                        </p:tgtEl>
                                        <p:attrNameLst>
                                          <p:attrName>style.visibility</p:attrName>
                                        </p:attrNameLst>
                                      </p:cBhvr>
                                      <p:to>
                                        <p:strVal val="visible"/>
                                      </p:to>
                                    </p:set>
                                    <p:animEffect transition="in" filter="fade">
                                      <p:cBhvr>
                                        <p:cTn id="97" dur="500"/>
                                        <p:tgtEl>
                                          <p:spTgt spid="1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34"/>
                                        </p:tgtEl>
                                        <p:attrNameLst>
                                          <p:attrName>style.visibility</p:attrName>
                                        </p:attrNameLst>
                                      </p:cBhvr>
                                      <p:to>
                                        <p:strVal val="visible"/>
                                      </p:to>
                                    </p:set>
                                    <p:animEffect transition="in" filter="fade">
                                      <p:cBhvr>
                                        <p:cTn id="107" dur="500"/>
                                        <p:tgtEl>
                                          <p:spTgt spid="1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7" grpId="0"/>
      <p:bldP spid="128" grpId="0"/>
      <p:bldP spid="130" grpId="0"/>
      <p:bldP spid="131" grpId="0"/>
      <p:bldP spid="132" grpId="0"/>
      <p:bldP spid="133" grpId="0"/>
      <p:bldP spid="1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AF5C515-9D37-CD01-6A4F-23EC2B91B9E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713BFA7-5B61-3E48-820A-CB2E2A6992D9}"/>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AD68F3A9-8F64-1D57-6C9F-8C2FE43CB88B}"/>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11" name="Freeform: Shape 10">
            <a:extLst>
              <a:ext uri="{FF2B5EF4-FFF2-40B4-BE49-F238E27FC236}">
                <a16:creationId xmlns:a16="http://schemas.microsoft.com/office/drawing/2014/main" id="{BD355F21-9253-31F9-41DF-46F605C791D9}"/>
              </a:ext>
            </a:extLst>
          </p:cNvPr>
          <p:cNvSpPr/>
          <p:nvPr/>
        </p:nvSpPr>
        <p:spPr>
          <a:xfrm>
            <a:off x="4817806" y="2622755"/>
            <a:ext cx="1484671" cy="1720645"/>
          </a:xfrm>
          <a:custGeom>
            <a:avLst/>
            <a:gdLst>
              <a:gd name="connsiteX0" fmla="*/ 0 w 1484671"/>
              <a:gd name="connsiteY0" fmla="*/ 0 h 1720645"/>
              <a:gd name="connsiteX1" fmla="*/ 1002891 w 1484671"/>
              <a:gd name="connsiteY1" fmla="*/ 727587 h 1720645"/>
              <a:gd name="connsiteX2" fmla="*/ 1484671 w 1484671"/>
              <a:gd name="connsiteY2" fmla="*/ 1720645 h 1720645"/>
            </a:gdLst>
            <a:ahLst/>
            <a:cxnLst>
              <a:cxn ang="0">
                <a:pos x="connsiteX0" y="connsiteY0"/>
              </a:cxn>
              <a:cxn ang="0">
                <a:pos x="connsiteX1" y="connsiteY1"/>
              </a:cxn>
              <a:cxn ang="0">
                <a:pos x="connsiteX2" y="connsiteY2"/>
              </a:cxn>
            </a:cxnLst>
            <a:rect l="l" t="t" r="r" b="b"/>
            <a:pathLst>
              <a:path w="1484671" h="1720645">
                <a:moveTo>
                  <a:pt x="0" y="0"/>
                </a:moveTo>
                <a:cubicBezTo>
                  <a:pt x="377723" y="220406"/>
                  <a:pt x="755446" y="440813"/>
                  <a:pt x="1002891" y="727587"/>
                </a:cubicBezTo>
                <a:cubicBezTo>
                  <a:pt x="1250336" y="1014361"/>
                  <a:pt x="1367503" y="1367503"/>
                  <a:pt x="1484671" y="1720645"/>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FF5C0C-130C-20AD-B877-2AE56451E19F}"/>
              </a:ext>
            </a:extLst>
          </p:cNvPr>
          <p:cNvSpPr/>
          <p:nvPr/>
        </p:nvSpPr>
        <p:spPr>
          <a:xfrm flipH="1">
            <a:off x="6966154" y="2622755"/>
            <a:ext cx="1484671" cy="1720645"/>
          </a:xfrm>
          <a:custGeom>
            <a:avLst/>
            <a:gdLst>
              <a:gd name="connsiteX0" fmla="*/ 0 w 1484671"/>
              <a:gd name="connsiteY0" fmla="*/ 0 h 1720645"/>
              <a:gd name="connsiteX1" fmla="*/ 1002891 w 1484671"/>
              <a:gd name="connsiteY1" fmla="*/ 727587 h 1720645"/>
              <a:gd name="connsiteX2" fmla="*/ 1484671 w 1484671"/>
              <a:gd name="connsiteY2" fmla="*/ 1720645 h 1720645"/>
            </a:gdLst>
            <a:ahLst/>
            <a:cxnLst>
              <a:cxn ang="0">
                <a:pos x="connsiteX0" y="connsiteY0"/>
              </a:cxn>
              <a:cxn ang="0">
                <a:pos x="connsiteX1" y="connsiteY1"/>
              </a:cxn>
              <a:cxn ang="0">
                <a:pos x="connsiteX2" y="connsiteY2"/>
              </a:cxn>
            </a:cxnLst>
            <a:rect l="l" t="t" r="r" b="b"/>
            <a:pathLst>
              <a:path w="1484671" h="1720645">
                <a:moveTo>
                  <a:pt x="0" y="0"/>
                </a:moveTo>
                <a:cubicBezTo>
                  <a:pt x="377723" y="220406"/>
                  <a:pt x="755446" y="440813"/>
                  <a:pt x="1002891" y="727587"/>
                </a:cubicBezTo>
                <a:cubicBezTo>
                  <a:pt x="1250336" y="1014361"/>
                  <a:pt x="1367503" y="1367503"/>
                  <a:pt x="1484671" y="1720645"/>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75D71EE-BFA3-717D-9B63-CB91A3DF9F01}"/>
              </a:ext>
            </a:extLst>
          </p:cNvPr>
          <p:cNvSpPr txBox="1"/>
          <p:nvPr/>
        </p:nvSpPr>
        <p:spPr>
          <a:xfrm rot="19383969">
            <a:off x="6847826" y="2004894"/>
            <a:ext cx="1721328" cy="646331"/>
          </a:xfrm>
          <a:prstGeom prst="rect">
            <a:avLst/>
          </a:prstGeom>
          <a:noFill/>
        </p:spPr>
        <p:txBody>
          <a:bodyPr wrap="square" rtlCol="0">
            <a:spAutoFit/>
          </a:bodyPr>
          <a:lstStyle/>
          <a:p>
            <a:r>
              <a:rPr lang="en-US" dirty="0"/>
              <a:t>ESG framework methodologies</a:t>
            </a:r>
          </a:p>
        </p:txBody>
      </p:sp>
      <p:sp>
        <p:nvSpPr>
          <p:cNvPr id="14" name="TextBox 13">
            <a:extLst>
              <a:ext uri="{FF2B5EF4-FFF2-40B4-BE49-F238E27FC236}">
                <a16:creationId xmlns:a16="http://schemas.microsoft.com/office/drawing/2014/main" id="{09C7AC0B-DDE2-6A80-0004-258F3DA411A6}"/>
              </a:ext>
            </a:extLst>
          </p:cNvPr>
          <p:cNvSpPr txBox="1"/>
          <p:nvPr/>
        </p:nvSpPr>
        <p:spPr>
          <a:xfrm rot="1026290">
            <a:off x="4519252" y="2004895"/>
            <a:ext cx="1721328" cy="646331"/>
          </a:xfrm>
          <a:prstGeom prst="rect">
            <a:avLst/>
          </a:prstGeom>
          <a:noFill/>
        </p:spPr>
        <p:txBody>
          <a:bodyPr wrap="square" rtlCol="0">
            <a:spAutoFit/>
          </a:bodyPr>
          <a:lstStyle/>
          <a:p>
            <a:r>
              <a:rPr lang="en-US" dirty="0"/>
              <a:t>Third-party ESG data</a:t>
            </a:r>
          </a:p>
        </p:txBody>
      </p:sp>
      <p:sp>
        <p:nvSpPr>
          <p:cNvPr id="15" name="TextBox 14">
            <a:extLst>
              <a:ext uri="{FF2B5EF4-FFF2-40B4-BE49-F238E27FC236}">
                <a16:creationId xmlns:a16="http://schemas.microsoft.com/office/drawing/2014/main" id="{11EF19B6-DE65-67AA-4D59-C7D039D133AA}"/>
              </a:ext>
            </a:extLst>
          </p:cNvPr>
          <p:cNvSpPr txBox="1"/>
          <p:nvPr/>
        </p:nvSpPr>
        <p:spPr>
          <a:xfrm rot="19383969">
            <a:off x="5970001" y="1061818"/>
            <a:ext cx="2367556" cy="646331"/>
          </a:xfrm>
          <a:prstGeom prst="rect">
            <a:avLst/>
          </a:prstGeom>
          <a:noFill/>
        </p:spPr>
        <p:txBody>
          <a:bodyPr wrap="square" rtlCol="0">
            <a:spAutoFit/>
          </a:bodyPr>
          <a:lstStyle/>
          <a:p>
            <a:r>
              <a:rPr lang="en-US" dirty="0"/>
              <a:t>Updates to regulation and relevant news</a:t>
            </a:r>
          </a:p>
        </p:txBody>
      </p:sp>
      <p:sp>
        <p:nvSpPr>
          <p:cNvPr id="16" name="TextBox 15">
            <a:extLst>
              <a:ext uri="{FF2B5EF4-FFF2-40B4-BE49-F238E27FC236}">
                <a16:creationId xmlns:a16="http://schemas.microsoft.com/office/drawing/2014/main" id="{122A1ABE-C4D4-D730-78A4-67025ABEA454}"/>
              </a:ext>
            </a:extLst>
          </p:cNvPr>
          <p:cNvSpPr txBox="1"/>
          <p:nvPr/>
        </p:nvSpPr>
        <p:spPr>
          <a:xfrm rot="1026290">
            <a:off x="5701593" y="2906559"/>
            <a:ext cx="1721328" cy="646331"/>
          </a:xfrm>
          <a:prstGeom prst="rect">
            <a:avLst/>
          </a:prstGeom>
          <a:noFill/>
        </p:spPr>
        <p:txBody>
          <a:bodyPr wrap="square" rtlCol="0">
            <a:spAutoFit/>
          </a:bodyPr>
          <a:lstStyle/>
          <a:p>
            <a:r>
              <a:rPr lang="en-US" dirty="0"/>
              <a:t>Other relevant data sources</a:t>
            </a:r>
          </a:p>
        </p:txBody>
      </p:sp>
      <p:cxnSp>
        <p:nvCxnSpPr>
          <p:cNvPr id="18" name="Straight Arrow Connector 17">
            <a:extLst>
              <a:ext uri="{FF2B5EF4-FFF2-40B4-BE49-F238E27FC236}">
                <a16:creationId xmlns:a16="http://schemas.microsoft.com/office/drawing/2014/main" id="{5D329AB0-A31A-540F-A16B-D215CD2ADC8B}"/>
              </a:ext>
            </a:extLst>
          </p:cNvPr>
          <p:cNvCxnSpPr>
            <a:cxnSpLocks/>
          </p:cNvCxnSpPr>
          <p:nvPr/>
        </p:nvCxnSpPr>
        <p:spPr>
          <a:xfrm>
            <a:off x="6595895" y="4087761"/>
            <a:ext cx="0" cy="82591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22507B-D20F-187D-B779-0EE7651D1B0F}"/>
              </a:ext>
            </a:extLst>
          </p:cNvPr>
          <p:cNvSpPr txBox="1"/>
          <p:nvPr/>
        </p:nvSpPr>
        <p:spPr>
          <a:xfrm>
            <a:off x="4038600" y="5116492"/>
            <a:ext cx="4964025" cy="923330"/>
          </a:xfrm>
          <a:prstGeom prst="rect">
            <a:avLst/>
          </a:prstGeom>
          <a:noFill/>
        </p:spPr>
        <p:txBody>
          <a:bodyPr wrap="square" rtlCol="0">
            <a:spAutoFit/>
          </a:bodyPr>
          <a:lstStyle/>
          <a:p>
            <a:pPr algn="ctr"/>
            <a:r>
              <a:rPr lang="en-US" dirty="0"/>
              <a:t>Singular, harmonized dataset that can be used to compare companies’ ESG performance and normalized flow of information</a:t>
            </a:r>
          </a:p>
        </p:txBody>
      </p:sp>
      <p:sp>
        <p:nvSpPr>
          <p:cNvPr id="2" name="TextBox 1">
            <a:extLst>
              <a:ext uri="{FF2B5EF4-FFF2-40B4-BE49-F238E27FC236}">
                <a16:creationId xmlns:a16="http://schemas.microsoft.com/office/drawing/2014/main" id="{285F4EAC-C40B-B6C0-2464-E2F7B34FBB80}"/>
              </a:ext>
            </a:extLst>
          </p:cNvPr>
          <p:cNvSpPr txBox="1"/>
          <p:nvPr/>
        </p:nvSpPr>
        <p:spPr>
          <a:xfrm>
            <a:off x="3220730" y="341049"/>
            <a:ext cx="8971270" cy="615553"/>
          </a:xfrm>
          <a:prstGeom prst="rect">
            <a:avLst/>
          </a:prstGeom>
          <a:noFill/>
        </p:spPr>
        <p:txBody>
          <a:bodyPr wrap="square" rtlCol="0">
            <a:spAutoFit/>
          </a:bodyPr>
          <a:lstStyle/>
          <a:p>
            <a:r>
              <a:rPr lang="en-US" sz="3400" dirty="0"/>
              <a:t>The Solution</a:t>
            </a:r>
          </a:p>
        </p:txBody>
      </p:sp>
    </p:spTree>
    <p:extLst>
      <p:ext uri="{BB962C8B-B14F-4D97-AF65-F5344CB8AC3E}">
        <p14:creationId xmlns:p14="http://schemas.microsoft.com/office/powerpoint/2010/main" val="420282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36276" y="197478"/>
            <a:ext cx="5415950" cy="585788"/>
          </a:xfrm>
        </p:spPr>
        <p:txBody>
          <a:bodyPr>
            <a:normAutofit/>
          </a:bodyPr>
          <a:lstStyle/>
          <a:p>
            <a:r>
              <a:rPr lang="en-US" dirty="0"/>
              <a:t>PROBLEM DEFINITION recap</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Addressable market*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7312839" cy="1010842"/>
          </a:xfrm>
        </p:spPr>
        <p:txBody>
          <a:bodyPr>
            <a:normAutofit/>
          </a:bodyPr>
          <a:lstStyle/>
          <a:p>
            <a:r>
              <a:rPr lang="en-US" dirty="0"/>
              <a:t>Isn’t a product on the market like this. </a:t>
            </a:r>
            <a:r>
              <a:rPr lang="en-US" dirty="0" err="1"/>
              <a:t>ClarityAI</a:t>
            </a:r>
            <a:r>
              <a:rPr lang="en-US" dirty="0"/>
              <a:t> has similar data but caters to investors and portfolio managers only. </a:t>
            </a:r>
            <a:r>
              <a:rPr lang="en-US" dirty="0" err="1"/>
              <a:t>ContinueAI</a:t>
            </a:r>
            <a:r>
              <a:rPr lang="en-US" dirty="0"/>
              <a:t> has made an announcement to “collect millions of data points and navigate the ESG cycle from start to finish”. 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6789029" cy="1010842"/>
          </a:xfrm>
        </p:spPr>
        <p:txBody>
          <a:bodyPr>
            <a:normAutofit/>
          </a:bodyPr>
          <a:lstStyle/>
          <a:p>
            <a:r>
              <a:rPr lang="en-US" dirty="0"/>
              <a:t>ESG reporting teams or individuals within companies required to or who voluntarily disclose ESG metrics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446187" cy="1010842"/>
          </a:xfrm>
        </p:spPr>
        <p:txBody>
          <a:bodyPr/>
          <a:lstStyle/>
          <a:p>
            <a:r>
              <a:rPr lang="en-US" dirty="0"/>
              <a:t>There are ~6,000 publicly traded companies in the U.S. and ~120,000 U.S. private companies of between 100-500 employees. </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847845" cy="608877"/>
          </a:xfrm>
        </p:spPr>
        <p:txBody>
          <a:bodyPr>
            <a:normAutofit/>
          </a:bodyPr>
          <a:lstStyle/>
          <a:p>
            <a:r>
              <a:rPr lang="en-US" dirty="0"/>
              <a:t>Reduce time and cost in data collection, information gathering, and benchmarking.</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12</a:t>
            </a:fld>
            <a:endParaRPr lang="en-US" dirty="0"/>
          </a:p>
        </p:txBody>
      </p:sp>
      <p:sp>
        <p:nvSpPr>
          <p:cNvPr id="12" name="TextBox 11">
            <a:extLst>
              <a:ext uri="{FF2B5EF4-FFF2-40B4-BE49-F238E27FC236}">
                <a16:creationId xmlns:a16="http://schemas.microsoft.com/office/drawing/2014/main" id="{C2DE4F83-E789-9C09-DB3F-D79156C9F907}"/>
              </a:ext>
            </a:extLst>
          </p:cNvPr>
          <p:cNvSpPr txBox="1"/>
          <p:nvPr/>
        </p:nvSpPr>
        <p:spPr>
          <a:xfrm>
            <a:off x="7207341" y="5894685"/>
            <a:ext cx="4756700" cy="461665"/>
          </a:xfrm>
          <a:prstGeom prst="rect">
            <a:avLst/>
          </a:prstGeom>
          <a:noFill/>
        </p:spPr>
        <p:txBody>
          <a:bodyPr wrap="square" rtlCol="0">
            <a:spAutoFit/>
          </a:bodyPr>
          <a:lstStyle/>
          <a:p>
            <a:r>
              <a:rPr lang="en-US" sz="1200" dirty="0"/>
              <a:t>*Note: If the addressable market includes private companies, market opportunity drastically expands</a:t>
            </a:r>
          </a:p>
        </p:txBody>
      </p:sp>
    </p:spTree>
    <p:extLst>
      <p:ext uri="{BB962C8B-B14F-4D97-AF65-F5344CB8AC3E}">
        <p14:creationId xmlns:p14="http://schemas.microsoft.com/office/powerpoint/2010/main" val="72620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 recap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a:bodyPr>
          <a:lstStyle/>
          <a:p>
            <a:r>
              <a:rPr lang="en-US" dirty="0"/>
              <a:t>Not currently a data service that allows quick, easy data collection and benchmarking</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Public and private organizations required to disclose or voluntarily disclosing ESG metrics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Reduced cost and time related to conducting data gathering, research, and benchmarking</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SIMPLE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Normalized data and information flow</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dirty="0"/>
              <a:t>BUSINESS MODEL</a:t>
            </a:r>
            <a:br>
              <a:rPr lang="en-ZA" dirty="0"/>
            </a:br>
            <a:r>
              <a:rPr lang="en-ZA" sz="1600" dirty="0"/>
              <a:t>subscription basis by user type</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basic</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30454" y="2798939"/>
            <a:ext cx="5431971" cy="770371"/>
          </a:xfrm>
        </p:spPr>
        <p:txBody>
          <a:bodyPr>
            <a:normAutofit/>
          </a:bodyPr>
          <a:lstStyle/>
          <a:p>
            <a:r>
              <a:rPr lang="en-ZA" noProof="1"/>
              <a:t>Access to all ESG data, methodologies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8936" y="3827694"/>
            <a:ext cx="5433204" cy="365125"/>
          </a:xfrm>
        </p:spPr>
        <p:txBody>
          <a:bodyPr vert="horz" lIns="91440" tIns="45720" rIns="91440" bIns="45720" rtlCol="0" anchor="t">
            <a:noAutofit/>
          </a:bodyPr>
          <a:lstStyle/>
          <a:p>
            <a:r>
              <a:rPr lang="en-ZA" noProof="1"/>
              <a:t>INTERMEDIATE</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8510" y="4157118"/>
            <a:ext cx="5431971" cy="887375"/>
          </a:xfrm>
        </p:spPr>
        <p:txBody>
          <a:bodyPr>
            <a:normAutofit/>
          </a:bodyPr>
          <a:lstStyle/>
          <a:p>
            <a:r>
              <a:rPr lang="en-ZA" noProof="1"/>
              <a:t>Everything in Basic plus access to visualization tool and ESG related news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15</a:t>
            </a:fld>
            <a:endParaRPr lang="en-ZA" dirty="0"/>
          </a:p>
        </p:txBody>
      </p:sp>
      <p:sp>
        <p:nvSpPr>
          <p:cNvPr id="12" name="Text Placeholder 11">
            <a:extLst>
              <a:ext uri="{FF2B5EF4-FFF2-40B4-BE49-F238E27FC236}">
                <a16:creationId xmlns:a16="http://schemas.microsoft.com/office/drawing/2014/main" id="{367B98C6-3313-80AB-6989-1D8E43D5464A}"/>
              </a:ext>
            </a:extLst>
          </p:cNvPr>
          <p:cNvSpPr>
            <a:spLocks noGrp="1"/>
          </p:cNvSpPr>
          <p:nvPr>
            <p:ph type="body" sz="quarter" idx="25"/>
          </p:nvPr>
        </p:nvSpPr>
        <p:spPr/>
        <p:txBody>
          <a:bodyPr>
            <a:normAutofit lnSpcReduction="10000"/>
          </a:bodyPr>
          <a:lstStyle/>
          <a:p>
            <a:endParaRPr lang="en-US"/>
          </a:p>
        </p:txBody>
      </p:sp>
      <p:sp>
        <p:nvSpPr>
          <p:cNvPr id="14" name="Text Placeholder 13">
            <a:extLst>
              <a:ext uri="{FF2B5EF4-FFF2-40B4-BE49-F238E27FC236}">
                <a16:creationId xmlns:a16="http://schemas.microsoft.com/office/drawing/2014/main" id="{E12F18C1-C035-5F4E-646C-A0FE77E6957F}"/>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206939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$60 MILLION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10% of market</a:t>
            </a:r>
            <a:endParaRPr lang="en-ZA" noProof="1"/>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$150 MILLION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25% of market</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13" name="Text Placeholder 12">
            <a:extLst>
              <a:ext uri="{FF2B5EF4-FFF2-40B4-BE49-F238E27FC236}">
                <a16:creationId xmlns:a16="http://schemas.microsoft.com/office/drawing/2014/main" id="{750DA6AF-3B01-9C8A-B32A-1191532E8840}"/>
              </a:ext>
            </a:extLst>
          </p:cNvPr>
          <p:cNvSpPr>
            <a:spLocks noGrp="1"/>
          </p:cNvSpPr>
          <p:nvPr>
            <p:ph type="body" idx="13"/>
          </p:nvPr>
        </p:nvSpPr>
        <p:spPr/>
        <p:txBody>
          <a:bodyPr/>
          <a:lstStyle/>
          <a:p>
            <a:r>
              <a:rPr lang="en-US" dirty="0"/>
              <a:t>$300 million</a:t>
            </a:r>
          </a:p>
        </p:txBody>
      </p:sp>
      <p:sp>
        <p:nvSpPr>
          <p:cNvPr id="15" name="Content Placeholder 14">
            <a:extLst>
              <a:ext uri="{FF2B5EF4-FFF2-40B4-BE49-F238E27FC236}">
                <a16:creationId xmlns:a16="http://schemas.microsoft.com/office/drawing/2014/main" id="{BF757C2E-08A6-C55C-343A-3F3C654DA23D}"/>
              </a:ext>
            </a:extLst>
          </p:cNvPr>
          <p:cNvSpPr>
            <a:spLocks noGrp="1"/>
          </p:cNvSpPr>
          <p:nvPr>
            <p:ph sz="half" idx="14"/>
          </p:nvPr>
        </p:nvSpPr>
        <p:spPr/>
        <p:txBody>
          <a:bodyPr/>
          <a:lstStyle/>
          <a:p>
            <a:r>
              <a:rPr lang="en-US" dirty="0"/>
              <a:t>50% of market</a:t>
            </a:r>
          </a:p>
        </p:txBody>
      </p:sp>
    </p:spTree>
    <p:extLst>
      <p:ext uri="{BB962C8B-B14F-4D97-AF65-F5344CB8AC3E}">
        <p14:creationId xmlns:p14="http://schemas.microsoft.com/office/powerpoint/2010/main" val="212117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3300884" y="3000208"/>
            <a:ext cx="2065693" cy="823912"/>
          </a:xfrm>
        </p:spPr>
        <p:txBody>
          <a:bodyPr/>
          <a:lstStyle/>
          <a:p>
            <a:r>
              <a:rPr lang="en-US" dirty="0"/>
              <a:t>$58m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6705140" y="2983593"/>
            <a:ext cx="2065693" cy="823912"/>
          </a:xfrm>
        </p:spPr>
        <p:txBody>
          <a:bodyPr/>
          <a:lstStyle/>
          <a:p>
            <a:r>
              <a:rPr lang="en-US" dirty="0"/>
              <a:t>$288M</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2699437" y="4654380"/>
            <a:ext cx="3124093" cy="462927"/>
          </a:xfrm>
        </p:spPr>
        <p:txBody>
          <a:bodyPr/>
          <a:lstStyle/>
          <a:p>
            <a:r>
              <a:rPr lang="en-US" dirty="0"/>
              <a:t>Extreme competition</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2699437" y="5110955"/>
            <a:ext cx="3124093" cy="462927"/>
          </a:xfrm>
        </p:spPr>
        <p:txBody>
          <a:bodyPr>
            <a:normAutofit/>
          </a:bodyPr>
          <a:lstStyle/>
          <a:p>
            <a:r>
              <a:rPr lang="en-US" dirty="0"/>
              <a:t>10% of TAM.</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6096000" y="4654380"/>
            <a:ext cx="3139479" cy="462927"/>
          </a:xfrm>
        </p:spPr>
        <p:txBody>
          <a:bodyPr/>
          <a:lstStyle/>
          <a:p>
            <a:r>
              <a:rPr lang="en-US" dirty="0"/>
              <a:t>expansion</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6096000" y="5110955"/>
            <a:ext cx="3139479" cy="462927"/>
          </a:xfrm>
        </p:spPr>
        <p:txBody>
          <a:bodyPr>
            <a:normAutofit/>
          </a:bodyPr>
          <a:lstStyle/>
          <a:p>
            <a:r>
              <a:rPr lang="en-US" dirty="0"/>
              <a:t>Wildly successful. Gain 50% of TAM.</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err="1"/>
              <a:t>DecarbX</a:t>
            </a:r>
            <a:endParaRPr lang="en-ZA"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Ease of use and fast data collection are the main draws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Continue AI</a:t>
            </a:r>
            <a:br>
              <a:rPr lang="en-ZA" noProof="1"/>
            </a:br>
            <a:endParaRPr lang="en-ZA" noProof="1"/>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4712-7F92-8298-9924-9DCC4ACD68F5}"/>
              </a:ext>
            </a:extLst>
          </p:cNvPr>
          <p:cNvSpPr>
            <a:spLocks noGrp="1"/>
          </p:cNvSpPr>
          <p:nvPr>
            <p:ph type="title"/>
          </p:nvPr>
        </p:nvSpPr>
        <p:spPr>
          <a:xfrm>
            <a:off x="1743645" y="-24270"/>
            <a:ext cx="9610155" cy="1325563"/>
          </a:xfrm>
        </p:spPr>
        <p:txBody>
          <a:bodyPr/>
          <a:lstStyle/>
          <a:p>
            <a:r>
              <a:rPr lang="en-US" dirty="0"/>
              <a:t>Start with individual process, enabling Expansion into enterprise solutions</a:t>
            </a:r>
          </a:p>
        </p:txBody>
      </p:sp>
      <p:sp>
        <p:nvSpPr>
          <p:cNvPr id="9" name="Date Placeholder 8">
            <a:extLst>
              <a:ext uri="{FF2B5EF4-FFF2-40B4-BE49-F238E27FC236}">
                <a16:creationId xmlns:a16="http://schemas.microsoft.com/office/drawing/2014/main" id="{43394185-94C1-6EB4-6696-9B06B72BBB0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AFDF301A-ACD3-BEC0-7902-52B7706D9340}"/>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7CF4A51F-9D01-40F9-BC00-B14DB0EDCB8D}"/>
              </a:ext>
            </a:extLst>
          </p:cNvPr>
          <p:cNvSpPr>
            <a:spLocks noGrp="1"/>
          </p:cNvSpPr>
          <p:nvPr>
            <p:ph type="sldNum" sz="quarter" idx="12"/>
          </p:nvPr>
        </p:nvSpPr>
        <p:spPr/>
        <p:txBody>
          <a:bodyPr/>
          <a:lstStyle/>
          <a:p>
            <a:fld id="{B5CEABB6-07DC-46E8-9B57-56EC44A396E5}" type="slidenum">
              <a:rPr lang="en-US" smtClean="0"/>
              <a:t>19</a:t>
            </a:fld>
            <a:endParaRPr lang="en-US" dirty="0"/>
          </a:p>
        </p:txBody>
      </p:sp>
      <p:sp>
        <p:nvSpPr>
          <p:cNvPr id="12" name="Oval 11">
            <a:extLst>
              <a:ext uri="{FF2B5EF4-FFF2-40B4-BE49-F238E27FC236}">
                <a16:creationId xmlns:a16="http://schemas.microsoft.com/office/drawing/2014/main" id="{DFE815C6-8551-5866-D129-79C3596F8628}"/>
              </a:ext>
            </a:extLst>
          </p:cNvPr>
          <p:cNvSpPr/>
          <p:nvPr/>
        </p:nvSpPr>
        <p:spPr>
          <a:xfrm>
            <a:off x="3385457" y="4659710"/>
            <a:ext cx="1055915" cy="9349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6BBEFC-4496-84D1-3E3B-339CB1F89FB4}"/>
              </a:ext>
            </a:extLst>
          </p:cNvPr>
          <p:cNvSpPr/>
          <p:nvPr/>
        </p:nvSpPr>
        <p:spPr>
          <a:xfrm>
            <a:off x="7547315" y="1221694"/>
            <a:ext cx="2639786" cy="2428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370D775-79E3-2593-2FF6-62A13D7CBC94}"/>
              </a:ext>
            </a:extLst>
          </p:cNvPr>
          <p:cNvSpPr/>
          <p:nvPr/>
        </p:nvSpPr>
        <p:spPr>
          <a:xfrm>
            <a:off x="3897086" y="2242457"/>
            <a:ext cx="4996535" cy="2950026"/>
          </a:xfrm>
          <a:custGeom>
            <a:avLst/>
            <a:gdLst>
              <a:gd name="connsiteX0" fmla="*/ 0 w 4234543"/>
              <a:gd name="connsiteY0" fmla="*/ 2623457 h 2623457"/>
              <a:gd name="connsiteX1" fmla="*/ 1513115 w 4234543"/>
              <a:gd name="connsiteY1" fmla="*/ 2079172 h 2623457"/>
              <a:gd name="connsiteX2" fmla="*/ 4234543 w 4234543"/>
              <a:gd name="connsiteY2" fmla="*/ 0 h 2623457"/>
              <a:gd name="connsiteX0" fmla="*/ 0 w 4234543"/>
              <a:gd name="connsiteY0" fmla="*/ 2623457 h 2623457"/>
              <a:gd name="connsiteX1" fmla="*/ 2582803 w 4234543"/>
              <a:gd name="connsiteY1" fmla="*/ 2154745 h 2623457"/>
              <a:gd name="connsiteX2" fmla="*/ 4234543 w 4234543"/>
              <a:gd name="connsiteY2" fmla="*/ 0 h 2623457"/>
              <a:gd name="connsiteX0" fmla="*/ 0 w 4057735"/>
              <a:gd name="connsiteY0" fmla="*/ 2925749 h 2925749"/>
              <a:gd name="connsiteX1" fmla="*/ 2582803 w 4057735"/>
              <a:gd name="connsiteY1" fmla="*/ 2457037 h 2925749"/>
              <a:gd name="connsiteX2" fmla="*/ 4057735 w 4057735"/>
              <a:gd name="connsiteY2" fmla="*/ 0 h 2925749"/>
              <a:gd name="connsiteX0" fmla="*/ 0 w 4057735"/>
              <a:gd name="connsiteY0" fmla="*/ 2925749 h 2925749"/>
              <a:gd name="connsiteX1" fmla="*/ 2582803 w 4057735"/>
              <a:gd name="connsiteY1" fmla="*/ 2457037 h 2925749"/>
              <a:gd name="connsiteX2" fmla="*/ 4057735 w 4057735"/>
              <a:gd name="connsiteY2" fmla="*/ 0 h 2925749"/>
              <a:gd name="connsiteX0" fmla="*/ 0 w 4057735"/>
              <a:gd name="connsiteY0" fmla="*/ 2925749 h 2925749"/>
              <a:gd name="connsiteX1" fmla="*/ 1937454 w 4057735"/>
              <a:gd name="connsiteY1" fmla="*/ 2316688 h 2925749"/>
              <a:gd name="connsiteX2" fmla="*/ 4057735 w 4057735"/>
              <a:gd name="connsiteY2" fmla="*/ 0 h 2925749"/>
            </a:gdLst>
            <a:ahLst/>
            <a:cxnLst>
              <a:cxn ang="0">
                <a:pos x="connsiteX0" y="connsiteY0"/>
              </a:cxn>
              <a:cxn ang="0">
                <a:pos x="connsiteX1" y="connsiteY1"/>
              </a:cxn>
              <a:cxn ang="0">
                <a:pos x="connsiteX2" y="connsiteY2"/>
              </a:cxn>
            </a:cxnLst>
            <a:rect l="l" t="t" r="r" b="b"/>
            <a:pathLst>
              <a:path w="4057735" h="2925749">
                <a:moveTo>
                  <a:pt x="0" y="2925749"/>
                </a:moveTo>
                <a:cubicBezTo>
                  <a:pt x="403679" y="2872228"/>
                  <a:pt x="1231697" y="2753931"/>
                  <a:pt x="1937454" y="2316688"/>
                </a:cubicBezTo>
                <a:cubicBezTo>
                  <a:pt x="2643211" y="1879445"/>
                  <a:pt x="3474238" y="1231217"/>
                  <a:pt x="4057735" y="0"/>
                </a:cubicBezTo>
              </a:path>
            </a:pathLst>
          </a:custGeom>
          <a:noFill/>
          <a:ln w="31750">
            <a:headEnd type="diamond"/>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8A4960-655B-4CE1-C347-0AD16D639EFC}"/>
              </a:ext>
            </a:extLst>
          </p:cNvPr>
          <p:cNvCxnSpPr/>
          <p:nvPr/>
        </p:nvCxnSpPr>
        <p:spPr>
          <a:xfrm>
            <a:off x="2645228" y="5693229"/>
            <a:ext cx="79248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87084C-CAEB-E0F3-C06A-F913950CC4E8}"/>
              </a:ext>
            </a:extLst>
          </p:cNvPr>
          <p:cNvCxnSpPr>
            <a:cxnSpLocks/>
          </p:cNvCxnSpPr>
          <p:nvPr/>
        </p:nvCxnSpPr>
        <p:spPr>
          <a:xfrm flipV="1">
            <a:off x="2797628" y="1785257"/>
            <a:ext cx="0" cy="406037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83EA2F1-8689-C4E5-7C8E-4D288261BE23}"/>
              </a:ext>
            </a:extLst>
          </p:cNvPr>
          <p:cNvSpPr txBox="1"/>
          <p:nvPr/>
        </p:nvSpPr>
        <p:spPr>
          <a:xfrm>
            <a:off x="4441372" y="5070393"/>
            <a:ext cx="3483429" cy="646331"/>
          </a:xfrm>
          <a:prstGeom prst="rect">
            <a:avLst/>
          </a:prstGeom>
          <a:noFill/>
        </p:spPr>
        <p:txBody>
          <a:bodyPr wrap="square" rtlCol="0">
            <a:spAutoFit/>
          </a:bodyPr>
          <a:lstStyle/>
          <a:p>
            <a:r>
              <a:rPr lang="en-US" dirty="0"/>
              <a:t>Foundation has been built with  best-in-class knowledge</a:t>
            </a:r>
          </a:p>
        </p:txBody>
      </p:sp>
      <p:sp>
        <p:nvSpPr>
          <p:cNvPr id="23" name="TextBox 22">
            <a:extLst>
              <a:ext uri="{FF2B5EF4-FFF2-40B4-BE49-F238E27FC236}">
                <a16:creationId xmlns:a16="http://schemas.microsoft.com/office/drawing/2014/main" id="{5F973CBC-1888-1664-0A78-DC03D2215E70}"/>
              </a:ext>
            </a:extLst>
          </p:cNvPr>
          <p:cNvSpPr txBox="1"/>
          <p:nvPr/>
        </p:nvSpPr>
        <p:spPr>
          <a:xfrm>
            <a:off x="4441372" y="1605767"/>
            <a:ext cx="3483429" cy="923330"/>
          </a:xfrm>
          <a:prstGeom prst="rect">
            <a:avLst/>
          </a:prstGeom>
          <a:noFill/>
        </p:spPr>
        <p:txBody>
          <a:bodyPr wrap="square" rtlCol="0">
            <a:spAutoFit/>
          </a:bodyPr>
          <a:lstStyle/>
          <a:p>
            <a:r>
              <a:rPr lang="en-US" dirty="0"/>
              <a:t>Integrate this knowledge into enterprise-wide, integrated solutions</a:t>
            </a:r>
          </a:p>
        </p:txBody>
      </p:sp>
      <p:sp>
        <p:nvSpPr>
          <p:cNvPr id="24" name="Oval 23">
            <a:extLst>
              <a:ext uri="{FF2B5EF4-FFF2-40B4-BE49-F238E27FC236}">
                <a16:creationId xmlns:a16="http://schemas.microsoft.com/office/drawing/2014/main" id="{76A92930-C966-BA39-D1EA-95B027E4AC26}"/>
              </a:ext>
            </a:extLst>
          </p:cNvPr>
          <p:cNvSpPr/>
          <p:nvPr/>
        </p:nvSpPr>
        <p:spPr>
          <a:xfrm>
            <a:off x="936169" y="4659710"/>
            <a:ext cx="685799" cy="5987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B77D989-3409-BB38-4DC2-43E960B0DE68}"/>
              </a:ext>
            </a:extLst>
          </p:cNvPr>
          <p:cNvSpPr txBox="1"/>
          <p:nvPr/>
        </p:nvSpPr>
        <p:spPr>
          <a:xfrm>
            <a:off x="152401" y="5276483"/>
            <a:ext cx="2198921" cy="369332"/>
          </a:xfrm>
          <a:prstGeom prst="rect">
            <a:avLst/>
          </a:prstGeom>
          <a:noFill/>
        </p:spPr>
        <p:txBody>
          <a:bodyPr wrap="square" rtlCol="0">
            <a:spAutoFit/>
          </a:bodyPr>
          <a:lstStyle/>
          <a:p>
            <a:r>
              <a:rPr lang="en-US" dirty="0"/>
              <a:t>Relative market size</a:t>
            </a:r>
          </a:p>
        </p:txBody>
      </p:sp>
      <p:sp>
        <p:nvSpPr>
          <p:cNvPr id="26" name="TextBox 25">
            <a:extLst>
              <a:ext uri="{FF2B5EF4-FFF2-40B4-BE49-F238E27FC236}">
                <a16:creationId xmlns:a16="http://schemas.microsoft.com/office/drawing/2014/main" id="{56BD9DF8-B75A-F53E-5EE3-55D1E5E942F1}"/>
              </a:ext>
            </a:extLst>
          </p:cNvPr>
          <p:cNvSpPr txBox="1"/>
          <p:nvPr/>
        </p:nvSpPr>
        <p:spPr>
          <a:xfrm>
            <a:off x="10141006" y="5715784"/>
            <a:ext cx="858043" cy="369332"/>
          </a:xfrm>
          <a:prstGeom prst="rect">
            <a:avLst/>
          </a:prstGeom>
          <a:noFill/>
        </p:spPr>
        <p:txBody>
          <a:bodyPr wrap="square" rtlCol="0">
            <a:spAutoFit/>
          </a:bodyPr>
          <a:lstStyle/>
          <a:p>
            <a:r>
              <a:rPr lang="en-US" dirty="0"/>
              <a:t>time</a:t>
            </a:r>
          </a:p>
        </p:txBody>
      </p:sp>
      <p:sp>
        <p:nvSpPr>
          <p:cNvPr id="27" name="TextBox 26">
            <a:extLst>
              <a:ext uri="{FF2B5EF4-FFF2-40B4-BE49-F238E27FC236}">
                <a16:creationId xmlns:a16="http://schemas.microsoft.com/office/drawing/2014/main" id="{590025EC-479A-F9AC-BAA6-FB78206605FB}"/>
              </a:ext>
            </a:extLst>
          </p:cNvPr>
          <p:cNvSpPr txBox="1"/>
          <p:nvPr/>
        </p:nvSpPr>
        <p:spPr>
          <a:xfrm rot="16200000">
            <a:off x="2129121" y="1891199"/>
            <a:ext cx="858043" cy="369332"/>
          </a:xfrm>
          <a:prstGeom prst="rect">
            <a:avLst/>
          </a:prstGeom>
          <a:noFill/>
        </p:spPr>
        <p:txBody>
          <a:bodyPr wrap="square" rtlCol="0">
            <a:spAutoFit/>
          </a:bodyPr>
          <a:lstStyle/>
          <a:p>
            <a:r>
              <a:rPr lang="en-US" dirty="0"/>
              <a:t>value</a:t>
            </a:r>
          </a:p>
        </p:txBody>
      </p:sp>
    </p:spTree>
    <p:extLst>
      <p:ext uri="{BB962C8B-B14F-4D97-AF65-F5344CB8AC3E}">
        <p14:creationId xmlns:p14="http://schemas.microsoft.com/office/powerpoint/2010/main" val="116399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42845" y="2710"/>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42845" y="1328273"/>
            <a:ext cx="5253155" cy="4514261"/>
          </a:xfrm>
        </p:spPr>
        <p:txBody>
          <a:bodyPr>
            <a:normAutofit/>
          </a:bodyPr>
          <a:lstStyle/>
          <a:p>
            <a:r>
              <a:rPr lang="en-US" sz="1600" dirty="0"/>
              <a:t>The </a:t>
            </a:r>
            <a:r>
              <a:rPr lang="en-US" sz="3200" dirty="0"/>
              <a:t>vision</a:t>
            </a:r>
            <a:r>
              <a:rPr lang="en-US" sz="1600" dirty="0"/>
              <a:t> is to accelerate sustainability</a:t>
            </a:r>
          </a:p>
          <a:p>
            <a:endParaRPr lang="en-US" sz="1600" dirty="0"/>
          </a:p>
          <a:p>
            <a:r>
              <a:rPr lang="en-US" sz="1600" dirty="0"/>
              <a:t>The </a:t>
            </a:r>
            <a:r>
              <a:rPr lang="en-US" sz="3200" dirty="0"/>
              <a:t>mission </a:t>
            </a:r>
            <a:r>
              <a:rPr lang="en-US" sz="1600" dirty="0"/>
              <a:t>is to drastically mainstream ESG reporting by making it easy to compare and understand metrics and frameworks</a:t>
            </a:r>
            <a:endParaRPr lang="en-US" sz="3200" dirty="0"/>
          </a:p>
          <a:p>
            <a:endParaRPr lang="en-US" sz="1600" dirty="0"/>
          </a:p>
          <a:p>
            <a:endParaRPr lang="en-US" sz="1600" dirty="0"/>
          </a:p>
          <a:p>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Clarity AI</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1933168" y="1967511"/>
            <a:ext cx="1706965" cy="1048575"/>
          </a:xfrm>
        </p:spPr>
        <p:txBody>
          <a:bodyPr/>
          <a:lstStyle/>
          <a:p>
            <a:r>
              <a:rPr lang="en-US" dirty="0" err="1"/>
              <a:t>DecarbX</a:t>
            </a:r>
            <a:endParaRPr lang="en-US" dirty="0"/>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6173427" y="2351956"/>
            <a:ext cx="1183179" cy="492025"/>
          </a:xfrm>
        </p:spPr>
        <p:txBody>
          <a:bodyPr/>
          <a:lstStyle/>
          <a:p>
            <a:r>
              <a:rPr lang="en-US" dirty="0"/>
              <a:t>Continue AI</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7561810" y="5097434"/>
            <a:ext cx="1183179" cy="492025"/>
          </a:xfrm>
        </p:spPr>
        <p:txBody>
          <a:bodyPr/>
          <a:lstStyle/>
          <a:p>
            <a:r>
              <a:rPr lang="en-US" dirty="0" err="1"/>
              <a:t>Sustainlytics</a:t>
            </a:r>
            <a:r>
              <a:rPr lang="en-US" dirty="0"/>
              <a:t> / MSCI / Morningstar</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20</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8077200" y="49299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6700135" y="23134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1990606" y="1893915"/>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Y0M6 – After seed round</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beta to select number of invited users</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Y0m12</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MVP to the general pubic</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y1m6</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Conclude gathering of feedback and start next iteration process of refinement</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59193958"/>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Year 1</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-$1,852,000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Year 3</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800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$1,440,000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Year 5</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1,600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$7,680,000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Year 7</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4,800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9,600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$23,040,000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$17,820,000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4280716229"/>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3135007" y="2422179"/>
            <a:ext cx="2057804" cy="39256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SEED FUNDING</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8306395" y="5326357"/>
            <a:ext cx="2057804" cy="4533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BUILD MMP</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2024</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2025</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48" idx="0"/>
          </p:cNvCxnSpPr>
          <p:nvPr/>
        </p:nvCxnSpPr>
        <p:spPr>
          <a:xfrm>
            <a:off x="2642186" y="2385309"/>
            <a:ext cx="0" cy="94316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p:cNvCxnSpPr>
          <p:nvPr/>
        </p:nvCxnSpPr>
        <p:spPr>
          <a:xfrm>
            <a:off x="4164455" y="2856563"/>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stCxn id="35" idx="0"/>
            <a:endCxn id="59" idx="2"/>
          </p:cNvCxnSpPr>
          <p:nvPr/>
        </p:nvCxnSpPr>
        <p:spPr>
          <a:xfrm flipV="1">
            <a:off x="9737165" y="2338027"/>
            <a:ext cx="0" cy="9712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2153920" y="3404712"/>
            <a:ext cx="3878432" cy="34883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8350716" y="3309313"/>
            <a:ext cx="2772898" cy="457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483995" y="1907125"/>
            <a:ext cx="2097403" cy="5619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p>
          <a:p>
            <a:pPr marL="0" indent="0" algn="ctr">
              <a:lnSpc>
                <a:spcPct val="150000"/>
              </a:lnSpc>
              <a:buFont typeface="Arial" panose="020B0604020202020204" pitchFamily="34" charset="0"/>
              <a:buNone/>
            </a:pPr>
            <a:r>
              <a:rPr lang="en-ZA" sz="1400" spc="150" dirty="0">
                <a:latin typeface="+mj-lt"/>
                <a:ea typeface="+mj-ea"/>
                <a:cs typeface="+mj-cs"/>
              </a:rPr>
              <a:t>(can start before this)</a:t>
            </a:r>
            <a:endParaRPr lang="en-ZA" sz="1100" dirty="0"/>
          </a:p>
        </p:txBody>
      </p: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8708263" y="1776052"/>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BUILD / TEST PROTOTYPE</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flipH="1">
            <a:off x="-3402652" y="6158773"/>
            <a:ext cx="355098" cy="54030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1249612" y="5661418"/>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MVP</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a:endCxn id="63" idx="0"/>
          </p:cNvCxnSpPr>
          <p:nvPr/>
        </p:nvCxnSpPr>
        <p:spPr>
          <a:xfrm flipH="1">
            <a:off x="2278514" y="4736723"/>
            <a:ext cx="1" cy="9246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64056" y="3328478"/>
            <a:ext cx="1156259" cy="457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3667376" y="5886266"/>
            <a:ext cx="1239644" cy="27250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1979428" y="4343110"/>
            <a:ext cx="598173" cy="39361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23</a:t>
            </a:fld>
            <a:endParaRPr lang="en-ZA" dirty="0"/>
          </a:p>
        </p:txBody>
      </p:sp>
      <p:sp>
        <p:nvSpPr>
          <p:cNvPr id="5" name="Rectangle 4">
            <a:extLst>
              <a:ext uri="{FF2B5EF4-FFF2-40B4-BE49-F238E27FC236}">
                <a16:creationId xmlns:a16="http://schemas.microsoft.com/office/drawing/2014/main" id="{D678E2D5-660A-6A83-21A1-332CEFE00C34}"/>
              </a:ext>
              <a:ext uri="{C183D7F6-B498-43B3-948B-1728B52AA6E4}">
                <adec:decorative xmlns:adec="http://schemas.microsoft.com/office/drawing/2017/decorative" val="1"/>
              </a:ext>
            </a:extLst>
          </p:cNvPr>
          <p:cNvSpPr/>
          <p:nvPr/>
        </p:nvSpPr>
        <p:spPr>
          <a:xfrm>
            <a:off x="5282854" y="3354712"/>
            <a:ext cx="3501852" cy="4571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1">
            <a:extLst>
              <a:ext uri="{FF2B5EF4-FFF2-40B4-BE49-F238E27FC236}">
                <a16:creationId xmlns:a16="http://schemas.microsoft.com/office/drawing/2014/main" id="{3948A12E-55C0-1FDD-4421-3447292D8AA7}"/>
              </a:ext>
            </a:extLst>
          </p:cNvPr>
          <p:cNvSpPr txBox="1">
            <a:spLocks/>
          </p:cNvSpPr>
          <p:nvPr/>
        </p:nvSpPr>
        <p:spPr>
          <a:xfrm>
            <a:off x="5993642" y="1240335"/>
            <a:ext cx="2057804" cy="39256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Hiring</a:t>
            </a:r>
            <a:endParaRPr lang="en-ZA" sz="1100" dirty="0"/>
          </a:p>
        </p:txBody>
      </p:sp>
      <p:cxnSp>
        <p:nvCxnSpPr>
          <p:cNvPr id="40" name="Straight Connector 39">
            <a:extLst>
              <a:ext uri="{FF2B5EF4-FFF2-40B4-BE49-F238E27FC236}">
                <a16:creationId xmlns:a16="http://schemas.microsoft.com/office/drawing/2014/main" id="{2EE251BC-2FDD-9EE9-97CE-1E136DBCBC81}"/>
              </a:ext>
              <a:ext uri="{C183D7F6-B498-43B3-948B-1728B52AA6E4}">
                <adec:decorative xmlns:adec="http://schemas.microsoft.com/office/drawing/2017/decorative" val="1"/>
              </a:ext>
            </a:extLst>
          </p:cNvPr>
          <p:cNvCxnSpPr>
            <a:cxnSpLocks/>
            <a:stCxn id="39" idx="2"/>
            <a:endCxn id="5" idx="0"/>
          </p:cNvCxnSpPr>
          <p:nvPr/>
        </p:nvCxnSpPr>
        <p:spPr>
          <a:xfrm>
            <a:off x="7022544" y="1632895"/>
            <a:ext cx="11236" cy="17218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2644ABF-8D3E-D855-1FE6-4C52FCB064C9}"/>
              </a:ext>
              <a:ext uri="{C183D7F6-B498-43B3-948B-1728B52AA6E4}">
                <adec:decorative xmlns:adec="http://schemas.microsoft.com/office/drawing/2017/decorative" val="1"/>
              </a:ext>
            </a:extLst>
          </p:cNvPr>
          <p:cNvSpPr/>
          <p:nvPr/>
        </p:nvSpPr>
        <p:spPr>
          <a:xfrm>
            <a:off x="5856414" y="4286298"/>
            <a:ext cx="2195032" cy="339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1">
            <a:extLst>
              <a:ext uri="{FF2B5EF4-FFF2-40B4-BE49-F238E27FC236}">
                <a16:creationId xmlns:a16="http://schemas.microsoft.com/office/drawing/2014/main" id="{C8AF3185-F7AA-BBF2-E526-2800FDB8A88B}"/>
              </a:ext>
            </a:extLst>
          </p:cNvPr>
          <p:cNvSpPr txBox="1">
            <a:spLocks/>
          </p:cNvSpPr>
          <p:nvPr/>
        </p:nvSpPr>
        <p:spPr>
          <a:xfrm>
            <a:off x="5940544" y="5465641"/>
            <a:ext cx="2057804" cy="927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REFINE / </a:t>
            </a:r>
          </a:p>
          <a:p>
            <a:pPr marL="0" indent="0" algn="ctr">
              <a:lnSpc>
                <a:spcPct val="150000"/>
              </a:lnSpc>
              <a:buFont typeface="Arial" panose="020B0604020202020204" pitchFamily="34" charset="0"/>
              <a:buNone/>
            </a:pPr>
            <a:r>
              <a:rPr lang="en-ZA" sz="1400" spc="150" dirty="0">
                <a:latin typeface="+mj-lt"/>
                <a:ea typeface="+mj-ea"/>
                <a:cs typeface="+mj-cs"/>
              </a:rPr>
              <a:t>SERIES A FUNDING</a:t>
            </a:r>
            <a:endParaRPr lang="en-ZA" sz="1100" dirty="0"/>
          </a:p>
        </p:txBody>
      </p:sp>
      <p:cxnSp>
        <p:nvCxnSpPr>
          <p:cNvPr id="70" name="Straight Connector 69">
            <a:extLst>
              <a:ext uri="{FF2B5EF4-FFF2-40B4-BE49-F238E27FC236}">
                <a16:creationId xmlns:a16="http://schemas.microsoft.com/office/drawing/2014/main" id="{FEF40E75-630E-CC9A-24E4-1FE484E877C8}"/>
              </a:ext>
              <a:ext uri="{C183D7F6-B498-43B3-948B-1728B52AA6E4}">
                <adec:decorative xmlns:adec="http://schemas.microsoft.com/office/drawing/2017/decorative" val="1"/>
              </a:ext>
            </a:extLst>
          </p:cNvPr>
          <p:cNvCxnSpPr>
            <a:cxnSpLocks/>
            <a:stCxn id="68" idx="2"/>
            <a:endCxn id="69" idx="0"/>
          </p:cNvCxnSpPr>
          <p:nvPr/>
        </p:nvCxnSpPr>
        <p:spPr>
          <a:xfrm>
            <a:off x="6953930" y="4625606"/>
            <a:ext cx="15516" cy="84003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6562CF2-69AA-54C9-BAD2-D5A8338C3D56}"/>
              </a:ext>
              <a:ext uri="{C183D7F6-B498-43B3-948B-1728B52AA6E4}">
                <adec:decorative xmlns:adec="http://schemas.microsoft.com/office/drawing/2017/decorative" val="1"/>
              </a:ext>
            </a:extLst>
          </p:cNvPr>
          <p:cNvSpPr/>
          <p:nvPr/>
        </p:nvSpPr>
        <p:spPr>
          <a:xfrm>
            <a:off x="8199053" y="4286297"/>
            <a:ext cx="2286187" cy="4381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5AD61C1D-8CDD-9D75-E3AC-A8FF8D1E1451}"/>
              </a:ext>
              <a:ext uri="{C183D7F6-B498-43B3-948B-1728B52AA6E4}">
                <adec:decorative xmlns:adec="http://schemas.microsoft.com/office/drawing/2017/decorative" val="1"/>
              </a:ext>
            </a:extLst>
          </p:cNvPr>
          <p:cNvCxnSpPr>
            <a:cxnSpLocks/>
            <a:stCxn id="74" idx="2"/>
            <a:endCxn id="54" idx="0"/>
          </p:cNvCxnSpPr>
          <p:nvPr/>
        </p:nvCxnSpPr>
        <p:spPr>
          <a:xfrm flipH="1">
            <a:off x="9335297" y="4724487"/>
            <a:ext cx="6850" cy="6018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277E662-4BC1-011C-C0AE-B6375D128359}"/>
              </a:ext>
              <a:ext uri="{C183D7F6-B498-43B3-948B-1728B52AA6E4}">
                <adec:decorative xmlns:adec="http://schemas.microsoft.com/office/drawing/2017/decorative" val="1"/>
              </a:ext>
            </a:extLst>
          </p:cNvPr>
          <p:cNvSpPr/>
          <p:nvPr/>
        </p:nvSpPr>
        <p:spPr>
          <a:xfrm>
            <a:off x="10557599" y="4274879"/>
            <a:ext cx="720002" cy="43507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 Placeholder 31">
            <a:extLst>
              <a:ext uri="{FF2B5EF4-FFF2-40B4-BE49-F238E27FC236}">
                <a16:creationId xmlns:a16="http://schemas.microsoft.com/office/drawing/2014/main" id="{C6B5EA92-6F28-9BE5-277D-5161B6DABE3D}"/>
              </a:ext>
            </a:extLst>
          </p:cNvPr>
          <p:cNvSpPr txBox="1">
            <a:spLocks/>
          </p:cNvSpPr>
          <p:nvPr/>
        </p:nvSpPr>
        <p:spPr>
          <a:xfrm>
            <a:off x="9888698" y="5901633"/>
            <a:ext cx="2057804" cy="4533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MMP</a:t>
            </a:r>
            <a:endParaRPr lang="en-ZA" sz="1100" dirty="0"/>
          </a:p>
        </p:txBody>
      </p:sp>
      <p:cxnSp>
        <p:nvCxnSpPr>
          <p:cNvPr id="87" name="Straight Connector 86">
            <a:extLst>
              <a:ext uri="{FF2B5EF4-FFF2-40B4-BE49-F238E27FC236}">
                <a16:creationId xmlns:a16="http://schemas.microsoft.com/office/drawing/2014/main" id="{0BEC4DFB-B61F-E922-A7E7-22B223E70C9D}"/>
              </a:ext>
              <a:ext uri="{C183D7F6-B498-43B3-948B-1728B52AA6E4}">
                <adec:decorative xmlns:adec="http://schemas.microsoft.com/office/drawing/2017/decorative" val="1"/>
              </a:ext>
            </a:extLst>
          </p:cNvPr>
          <p:cNvCxnSpPr>
            <a:cxnSpLocks/>
            <a:stCxn id="85" idx="2"/>
            <a:endCxn id="86" idx="0"/>
          </p:cNvCxnSpPr>
          <p:nvPr/>
        </p:nvCxnSpPr>
        <p:spPr>
          <a:xfrm>
            <a:off x="10917600" y="4709954"/>
            <a:ext cx="0" cy="1191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31">
            <a:extLst>
              <a:ext uri="{FF2B5EF4-FFF2-40B4-BE49-F238E27FC236}">
                <a16:creationId xmlns:a16="http://schemas.microsoft.com/office/drawing/2014/main" id="{559D4DF3-409D-ABEB-8BCC-AAACA53314C0}"/>
              </a:ext>
            </a:extLst>
          </p:cNvPr>
          <p:cNvSpPr txBox="1">
            <a:spLocks/>
          </p:cNvSpPr>
          <p:nvPr/>
        </p:nvSpPr>
        <p:spPr>
          <a:xfrm>
            <a:off x="5269520" y="1731601"/>
            <a:ext cx="2057804" cy="931468"/>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Plan Review </a:t>
            </a:r>
          </a:p>
          <a:p>
            <a:pPr marL="0" indent="0" algn="ctr">
              <a:lnSpc>
                <a:spcPct val="150000"/>
              </a:lnSpc>
              <a:buFont typeface="Arial" panose="020B0604020202020204" pitchFamily="34" charset="0"/>
              <a:buNone/>
            </a:pPr>
            <a:r>
              <a:rPr lang="en-ZA" sz="1400" spc="150" dirty="0">
                <a:latin typeface="+mj-lt"/>
                <a:ea typeface="+mj-ea"/>
                <a:cs typeface="+mj-cs"/>
              </a:rPr>
              <a:t>by Advisors</a:t>
            </a:r>
            <a:endParaRPr lang="en-ZA" sz="1400" dirty="0"/>
          </a:p>
        </p:txBody>
      </p:sp>
      <p:cxnSp>
        <p:nvCxnSpPr>
          <p:cNvPr id="44" name="Straight Connector 43">
            <a:extLst>
              <a:ext uri="{FF2B5EF4-FFF2-40B4-BE49-F238E27FC236}">
                <a16:creationId xmlns:a16="http://schemas.microsoft.com/office/drawing/2014/main" id="{1333462A-4C76-5070-D2E9-F362BB0EC6C7}"/>
              </a:ext>
              <a:ext uri="{C183D7F6-B498-43B3-948B-1728B52AA6E4}">
                <adec:decorative xmlns:adec="http://schemas.microsoft.com/office/drawing/2017/decorative" val="1"/>
              </a:ext>
            </a:extLst>
          </p:cNvPr>
          <p:cNvCxnSpPr>
            <a:cxnSpLocks/>
            <a:stCxn id="43" idx="2"/>
          </p:cNvCxnSpPr>
          <p:nvPr/>
        </p:nvCxnSpPr>
        <p:spPr>
          <a:xfrm>
            <a:off x="6298422" y="2663069"/>
            <a:ext cx="6667" cy="5823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A383A4E-A52F-0339-617E-C938844F510C}"/>
              </a:ext>
              <a:ext uri="{C183D7F6-B498-43B3-948B-1728B52AA6E4}">
                <adec:decorative xmlns:adec="http://schemas.microsoft.com/office/drawing/2017/decorative" val="1"/>
              </a:ext>
            </a:extLst>
          </p:cNvPr>
          <p:cNvSpPr/>
          <p:nvPr/>
        </p:nvSpPr>
        <p:spPr>
          <a:xfrm>
            <a:off x="5772881" y="3287254"/>
            <a:ext cx="911978" cy="5657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89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Mark Chung​</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 / CEO</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err="1"/>
              <a:t>Hongtai</a:t>
            </a:r>
            <a:r>
              <a:rPr lang="en-US" dirty="0"/>
              <a:t> Huang</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Technology Officer</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XXX</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Financial Officer</a:t>
            </a:r>
          </a:p>
          <a:p>
            <a:endParaRPr lang="en-US" dirty="0"/>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XXX​</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
        <p:nvSpPr>
          <p:cNvPr id="7" name="Picture Placeholder 6">
            <a:extLst>
              <a:ext uri="{FF2B5EF4-FFF2-40B4-BE49-F238E27FC236}">
                <a16:creationId xmlns:a16="http://schemas.microsoft.com/office/drawing/2014/main" id="{D8EDF1CF-0473-E0BE-3816-E4294F7B0730}"/>
              </a:ext>
            </a:extLst>
          </p:cNvPr>
          <p:cNvSpPr>
            <a:spLocks noGrp="1"/>
          </p:cNvSpPr>
          <p:nvPr>
            <p:ph type="pic" sz="quarter" idx="14"/>
          </p:nvPr>
        </p:nvSpPr>
        <p:spPr/>
        <p:txBody>
          <a:bodyPr/>
          <a:lstStyle/>
          <a:p>
            <a:endParaRPr lang="en-US" dirty="0"/>
          </a:p>
        </p:txBody>
      </p:sp>
      <p:pic>
        <p:nvPicPr>
          <p:cNvPr id="9" name="Picture 8">
            <a:extLst>
              <a:ext uri="{FF2B5EF4-FFF2-40B4-BE49-F238E27FC236}">
                <a16:creationId xmlns:a16="http://schemas.microsoft.com/office/drawing/2014/main" id="{4A8DBB2C-43E1-29DD-E505-25E2FE1FFCDC}"/>
              </a:ext>
            </a:extLst>
          </p:cNvPr>
          <p:cNvPicPr>
            <a:picLocks noChangeAspect="1"/>
          </p:cNvPicPr>
          <p:nvPr/>
        </p:nvPicPr>
        <p:blipFill>
          <a:blip r:embed="rId2"/>
          <a:stretch>
            <a:fillRect/>
          </a:stretch>
        </p:blipFill>
        <p:spPr>
          <a:xfrm>
            <a:off x="1487181" y="2886074"/>
            <a:ext cx="1909850" cy="1945885"/>
          </a:xfrm>
          <a:prstGeom prst="rect">
            <a:avLst/>
          </a:prstGeom>
        </p:spPr>
      </p:pic>
      <p:sp>
        <p:nvSpPr>
          <p:cNvPr id="11" name="Picture Placeholder 10">
            <a:extLst>
              <a:ext uri="{FF2B5EF4-FFF2-40B4-BE49-F238E27FC236}">
                <a16:creationId xmlns:a16="http://schemas.microsoft.com/office/drawing/2014/main" id="{AD7EFED4-2C39-E7EB-D355-645F8D91217B}"/>
              </a:ext>
            </a:extLst>
          </p:cNvPr>
          <p:cNvSpPr>
            <a:spLocks noGrp="1"/>
          </p:cNvSpPr>
          <p:nvPr>
            <p:ph type="pic" sz="quarter" idx="15"/>
          </p:nvPr>
        </p:nvSpPr>
        <p:spPr/>
        <p:txBody>
          <a:bodyPr/>
          <a:lstStyle/>
          <a:p>
            <a:endParaRPr lang="en-US"/>
          </a:p>
        </p:txBody>
      </p:sp>
      <p:sp>
        <p:nvSpPr>
          <p:cNvPr id="13" name="Picture Placeholder 12">
            <a:extLst>
              <a:ext uri="{FF2B5EF4-FFF2-40B4-BE49-F238E27FC236}">
                <a16:creationId xmlns:a16="http://schemas.microsoft.com/office/drawing/2014/main" id="{7A31E5EA-BBC9-F171-21B2-82FF068D18A9}"/>
              </a:ext>
            </a:extLst>
          </p:cNvPr>
          <p:cNvSpPr>
            <a:spLocks noGrp="1"/>
          </p:cNvSpPr>
          <p:nvPr>
            <p:ph type="pic" sz="quarter" idx="16"/>
          </p:nvPr>
        </p:nvSpPr>
        <p:spPr/>
        <p:txBody>
          <a:bodyPr/>
          <a:lstStyle/>
          <a:p>
            <a:endParaRPr lang="en-US"/>
          </a:p>
        </p:txBody>
      </p:sp>
      <p:sp>
        <p:nvSpPr>
          <p:cNvPr id="15" name="Picture Placeholder 14">
            <a:extLst>
              <a:ext uri="{FF2B5EF4-FFF2-40B4-BE49-F238E27FC236}">
                <a16:creationId xmlns:a16="http://schemas.microsoft.com/office/drawing/2014/main" id="{0C27756E-71CB-AFA9-D41E-51D910A6C0B5}"/>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347745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
        <p:nvSpPr>
          <p:cNvPr id="7" name="Picture Placeholder 6">
            <a:extLst>
              <a:ext uri="{FF2B5EF4-FFF2-40B4-BE49-F238E27FC236}">
                <a16:creationId xmlns:a16="http://schemas.microsoft.com/office/drawing/2014/main" id="{1BCBE078-93F7-7EDD-3BBB-AD5DE972D123}"/>
              </a:ext>
            </a:extLst>
          </p:cNvPr>
          <p:cNvSpPr>
            <a:spLocks noGrp="1"/>
          </p:cNvSpPr>
          <p:nvPr>
            <p:ph type="pic" sz="quarter" idx="14"/>
          </p:nvPr>
        </p:nvSpPr>
        <p:spPr/>
        <p:txBody>
          <a:bodyPr/>
          <a:lstStyle/>
          <a:p>
            <a:endParaRPr lang="en-US"/>
          </a:p>
        </p:txBody>
      </p:sp>
      <p:sp>
        <p:nvSpPr>
          <p:cNvPr id="9" name="Picture Placeholder 8">
            <a:extLst>
              <a:ext uri="{FF2B5EF4-FFF2-40B4-BE49-F238E27FC236}">
                <a16:creationId xmlns:a16="http://schemas.microsoft.com/office/drawing/2014/main" id="{C8EB09D8-B233-0A4F-2F9F-1262CCFC8C69}"/>
              </a:ext>
            </a:extLst>
          </p:cNvPr>
          <p:cNvSpPr>
            <a:spLocks noGrp="1"/>
          </p:cNvSpPr>
          <p:nvPr>
            <p:ph type="pic" sz="quarter" idx="15"/>
          </p:nvPr>
        </p:nvSpPr>
        <p:spPr/>
        <p:txBody>
          <a:bodyPr/>
          <a:lstStyle/>
          <a:p>
            <a:endParaRPr lang="en-US"/>
          </a:p>
        </p:txBody>
      </p:sp>
      <p:sp>
        <p:nvSpPr>
          <p:cNvPr id="11" name="Picture Placeholder 10">
            <a:extLst>
              <a:ext uri="{FF2B5EF4-FFF2-40B4-BE49-F238E27FC236}">
                <a16:creationId xmlns:a16="http://schemas.microsoft.com/office/drawing/2014/main" id="{A79C00C6-D98D-0365-7971-047F336FF42E}"/>
              </a:ext>
            </a:extLst>
          </p:cNvPr>
          <p:cNvSpPr>
            <a:spLocks noGrp="1"/>
          </p:cNvSpPr>
          <p:nvPr>
            <p:ph type="pic" sz="quarter" idx="16"/>
          </p:nvPr>
        </p:nvSpPr>
        <p:spPr/>
        <p:txBody>
          <a:bodyPr/>
          <a:lstStyle/>
          <a:p>
            <a:endParaRPr lang="en-US"/>
          </a:p>
        </p:txBody>
      </p:sp>
      <p:sp>
        <p:nvSpPr>
          <p:cNvPr id="13" name="Picture Placeholder 12">
            <a:extLst>
              <a:ext uri="{FF2B5EF4-FFF2-40B4-BE49-F238E27FC236}">
                <a16:creationId xmlns:a16="http://schemas.microsoft.com/office/drawing/2014/main" id="{CCFF3609-B2BD-9117-7041-33260081D28E}"/>
              </a:ext>
            </a:extLst>
          </p:cNvPr>
          <p:cNvSpPr>
            <a:spLocks noGrp="1"/>
          </p:cNvSpPr>
          <p:nvPr>
            <p:ph type="pic" sz="quarter" idx="17"/>
          </p:nvPr>
        </p:nvSpPr>
        <p:spPr/>
        <p:txBody>
          <a:bodyPr/>
          <a:lstStyle/>
          <a:p>
            <a:endParaRPr lang="en-US"/>
          </a:p>
        </p:txBody>
      </p:sp>
      <p:sp>
        <p:nvSpPr>
          <p:cNvPr id="15" name="Picture Placeholder 14">
            <a:extLst>
              <a:ext uri="{FF2B5EF4-FFF2-40B4-BE49-F238E27FC236}">
                <a16:creationId xmlns:a16="http://schemas.microsoft.com/office/drawing/2014/main" id="{514094B3-F5A0-EBD3-B81E-88952039E7C6}"/>
              </a:ext>
            </a:extLst>
          </p:cNvPr>
          <p:cNvSpPr>
            <a:spLocks noGrp="1"/>
          </p:cNvSpPr>
          <p:nvPr>
            <p:ph type="pic" sz="quarter" idx="29"/>
          </p:nvPr>
        </p:nvSpPr>
        <p:spPr/>
        <p:txBody>
          <a:bodyPr/>
          <a:lstStyle/>
          <a:p>
            <a:endParaRPr lang="en-US"/>
          </a:p>
        </p:txBody>
      </p:sp>
      <p:sp>
        <p:nvSpPr>
          <p:cNvPr id="17" name="Picture Placeholder 16">
            <a:extLst>
              <a:ext uri="{FF2B5EF4-FFF2-40B4-BE49-F238E27FC236}">
                <a16:creationId xmlns:a16="http://schemas.microsoft.com/office/drawing/2014/main" id="{834C7DAF-2973-C58F-8220-D7046AA1F7D6}"/>
              </a:ext>
            </a:extLst>
          </p:cNvPr>
          <p:cNvSpPr>
            <a:spLocks noGrp="1"/>
          </p:cNvSpPr>
          <p:nvPr>
            <p:ph type="pic" sz="quarter" idx="28"/>
          </p:nvPr>
        </p:nvSpPr>
        <p:spPr/>
        <p:txBody>
          <a:bodyPr/>
          <a:lstStyle/>
          <a:p>
            <a:endParaRPr lang="en-US"/>
          </a:p>
        </p:txBody>
      </p:sp>
      <p:sp>
        <p:nvSpPr>
          <p:cNvPr id="19" name="Picture Placeholder 18">
            <a:extLst>
              <a:ext uri="{FF2B5EF4-FFF2-40B4-BE49-F238E27FC236}">
                <a16:creationId xmlns:a16="http://schemas.microsoft.com/office/drawing/2014/main" id="{388C3E5B-5761-C7EC-37B3-592F0843DF6F}"/>
              </a:ext>
            </a:extLst>
          </p:cNvPr>
          <p:cNvSpPr>
            <a:spLocks noGrp="1"/>
          </p:cNvSpPr>
          <p:nvPr>
            <p:ph type="pic" sz="quarter" idx="27"/>
          </p:nvPr>
        </p:nvSpPr>
        <p:spPr/>
        <p:txBody>
          <a:bodyPr/>
          <a:lstStyle/>
          <a:p>
            <a:endParaRPr lang="en-US"/>
          </a:p>
        </p:txBody>
      </p:sp>
      <p:sp>
        <p:nvSpPr>
          <p:cNvPr id="21" name="Picture Placeholder 20">
            <a:extLst>
              <a:ext uri="{FF2B5EF4-FFF2-40B4-BE49-F238E27FC236}">
                <a16:creationId xmlns:a16="http://schemas.microsoft.com/office/drawing/2014/main" id="{477B45CD-7661-2C2F-2198-76E81CAB5BCF}"/>
              </a:ext>
            </a:extLst>
          </p:cNvPr>
          <p:cNvSpPr>
            <a:spLocks noGrp="1"/>
          </p:cNvSpPr>
          <p:nvPr>
            <p:ph type="pic" sz="quarter" idx="26"/>
          </p:nvPr>
        </p:nvSpPr>
        <p:spPr/>
        <p:txBody>
          <a:bodyPr/>
          <a:lstStyle/>
          <a:p>
            <a:endParaRPr lang="en-US"/>
          </a:p>
        </p:txBody>
      </p:sp>
    </p:spTree>
    <p:extLst>
      <p:ext uri="{BB962C8B-B14F-4D97-AF65-F5344CB8AC3E}">
        <p14:creationId xmlns:p14="http://schemas.microsoft.com/office/powerpoint/2010/main" val="339626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Mark Chung</a:t>
            </a:r>
          </a:p>
          <a:p>
            <a:r>
              <a:rPr lang="en-US" dirty="0"/>
              <a:t>303-803-8129</a:t>
            </a:r>
          </a:p>
          <a:p>
            <a:r>
              <a:rPr lang="en-US" dirty="0"/>
              <a:t>XXX@XXX.com</a:t>
            </a:r>
          </a:p>
          <a:p>
            <a:r>
              <a:rPr lang="en-US" dirty="0"/>
              <a:t>www.XXX.com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Problem definition</a:t>
            </a:r>
          </a:p>
        </p:txBody>
      </p:sp>
    </p:spTree>
    <p:extLst>
      <p:ext uri="{BB962C8B-B14F-4D97-AF65-F5344CB8AC3E}">
        <p14:creationId xmlns:p14="http://schemas.microsoft.com/office/powerpoint/2010/main" val="336525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Supplemental</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
        <p:nvSpPr>
          <p:cNvPr id="10" name="Text Placeholder 9">
            <a:extLst>
              <a:ext uri="{FF2B5EF4-FFF2-40B4-BE49-F238E27FC236}">
                <a16:creationId xmlns:a16="http://schemas.microsoft.com/office/drawing/2014/main" id="{34446B1B-AC21-FCE1-3D63-FCC87F2679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077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31</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A</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5632311"/>
          </a:xfrm>
          <a:prstGeom prst="rect">
            <a:avLst/>
          </a:prstGeom>
          <a:noFill/>
        </p:spPr>
        <p:txBody>
          <a:bodyPr wrap="square" rtlCol="0">
            <a:spAutoFit/>
          </a:bodyPr>
          <a:lstStyle/>
          <a:p>
            <a:r>
              <a:rPr lang="en-US" b="1" dirty="0"/>
              <a:t>Who:  </a:t>
            </a:r>
            <a:r>
              <a:rPr lang="en-US" dirty="0"/>
              <a:t>		Analyst, Associates, or Principal at an investment firm</a:t>
            </a:r>
          </a:p>
          <a:p>
            <a:r>
              <a:rPr lang="en-US" b="1" dirty="0"/>
              <a:t>Objective:</a:t>
            </a:r>
            <a:r>
              <a:rPr lang="en-US" dirty="0"/>
              <a:t>	Research possible ways to invest in the hydrogen economy and 			create a thesis on who to invest in, why, and assess the risks. </a:t>
            </a:r>
          </a:p>
          <a:p>
            <a:r>
              <a:rPr lang="en-US" b="1" dirty="0"/>
              <a:t>Process:</a:t>
            </a:r>
          </a:p>
          <a:p>
            <a:pPr marL="342900" indent="-342900">
              <a:buAutoNum type="arabicParenBoth"/>
            </a:pPr>
            <a:r>
              <a:rPr lang="en-US" dirty="0"/>
              <a:t>Research hydrogen fundamentals.</a:t>
            </a:r>
          </a:p>
          <a:p>
            <a:pPr marL="800100" lvl="1" indent="-342900">
              <a:buFont typeface="Arial" panose="020B0604020202020204" pitchFamily="34" charset="0"/>
              <a:buChar char="•"/>
            </a:pPr>
            <a:r>
              <a:rPr lang="en-US" dirty="0"/>
              <a:t>What is it used for? How is it produced? How it’s transported and stored? What are the technical challenges of transport?</a:t>
            </a:r>
          </a:p>
          <a:p>
            <a:pPr marL="342900" indent="-342900">
              <a:buAutoNum type="arabicParenBoth"/>
            </a:pPr>
            <a:r>
              <a:rPr lang="en-US" dirty="0"/>
              <a:t>Conduct general research market dynamics.</a:t>
            </a:r>
          </a:p>
          <a:p>
            <a:pPr marL="800100" lvl="1" indent="-342900">
              <a:buFont typeface="Arial" panose="020B0604020202020204" pitchFamily="34" charset="0"/>
              <a:buChar char="•"/>
            </a:pPr>
            <a:r>
              <a:rPr lang="en-US" dirty="0"/>
              <a:t>Who are the major players? Who are the customers? Why would they adopt hydrogen? What are the alternatives? Which are more competitive? Why/why not?</a:t>
            </a:r>
          </a:p>
          <a:p>
            <a:pPr marL="800100" lvl="1" indent="-342900">
              <a:buFont typeface="Arial" panose="020B0604020202020204" pitchFamily="34" charset="0"/>
              <a:buChar char="•"/>
            </a:pPr>
            <a:r>
              <a:rPr lang="en-US" dirty="0"/>
              <a:t>Are there incentives? Funding opportunities? Tax breaks? What are the regulatory hurdles?</a:t>
            </a:r>
          </a:p>
          <a:p>
            <a:pPr marL="342900" indent="-342900">
              <a:buAutoNum type="arabicParenBoth"/>
            </a:pPr>
            <a:r>
              <a:rPr lang="en-US" dirty="0"/>
              <a:t>Analyze financials or costs</a:t>
            </a:r>
          </a:p>
          <a:p>
            <a:pPr marL="800100" lvl="1" indent="-342900">
              <a:buFont typeface="Arial" panose="020B0604020202020204" pitchFamily="34" charset="0"/>
              <a:buChar char="•"/>
            </a:pPr>
            <a:r>
              <a:rPr lang="en-US" dirty="0"/>
              <a:t>NPV, Levelized Cost, ROI/ROE, Payback period, Debt/Equity, impacts of grants/funding, cash flow analysis, scenario analysis</a:t>
            </a:r>
          </a:p>
          <a:p>
            <a:pPr marL="342900" indent="-342900">
              <a:buAutoNum type="arabicParenBoth"/>
            </a:pPr>
            <a:r>
              <a:rPr lang="en-US" dirty="0"/>
              <a:t>Risk Assessment</a:t>
            </a:r>
          </a:p>
          <a:p>
            <a:pPr marL="800100" lvl="1" indent="-342900">
              <a:buFont typeface="Arial" panose="020B0604020202020204" pitchFamily="34" charset="0"/>
              <a:buChar char="•"/>
            </a:pPr>
            <a:r>
              <a:rPr lang="en-US" dirty="0"/>
              <a:t>What could go wrong? At what price will one be competitive against another?</a:t>
            </a:r>
          </a:p>
          <a:p>
            <a:pPr marL="342900" indent="-342900">
              <a:buAutoNum type="arabicParenBoth"/>
            </a:pPr>
            <a:r>
              <a:rPr lang="en-US" dirty="0"/>
              <a:t>Create presentation or paper.</a:t>
            </a:r>
          </a:p>
          <a:p>
            <a:pPr marL="800100" lvl="1" indent="-342900">
              <a:buFont typeface="Arial" panose="020B0604020202020204" pitchFamily="34" charset="0"/>
              <a:buChar char="•"/>
            </a:pPr>
            <a:r>
              <a:rPr lang="en-US" dirty="0"/>
              <a:t>Results ultimately must be summarized in written form </a:t>
            </a:r>
          </a:p>
          <a:p>
            <a:pPr marL="800100" lvl="1" indent="-342900">
              <a:buAutoNum type="arabicParenBoth"/>
            </a:pPr>
            <a:endParaRPr lang="en-US" dirty="0"/>
          </a:p>
        </p:txBody>
      </p:sp>
    </p:spTree>
    <p:extLst>
      <p:ext uri="{BB962C8B-B14F-4D97-AF65-F5344CB8AC3E}">
        <p14:creationId xmlns:p14="http://schemas.microsoft.com/office/powerpoint/2010/main" val="4246814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32</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B</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967974"/>
            <a:ext cx="9199870" cy="5909310"/>
          </a:xfrm>
          <a:prstGeom prst="rect">
            <a:avLst/>
          </a:prstGeom>
          <a:noFill/>
        </p:spPr>
        <p:txBody>
          <a:bodyPr wrap="square" rtlCol="0">
            <a:spAutoFit/>
          </a:bodyPr>
          <a:lstStyle/>
          <a:p>
            <a:r>
              <a:rPr lang="en-US" b="1" dirty="0"/>
              <a:t>Who:  </a:t>
            </a:r>
            <a:r>
              <a:rPr lang="en-US" dirty="0"/>
              <a:t>		Decarbonization Strategist at ExxonMobil</a:t>
            </a:r>
          </a:p>
          <a:p>
            <a:r>
              <a:rPr lang="en-US" b="1" dirty="0"/>
              <a:t>Objective:</a:t>
            </a:r>
            <a:r>
              <a:rPr lang="en-US" dirty="0"/>
              <a:t>	Propose most cost effective, sustainable way to lower your company’s 		carbon footprint</a:t>
            </a:r>
          </a:p>
          <a:p>
            <a:r>
              <a:rPr lang="en-US" b="1" dirty="0"/>
              <a:t>Process:</a:t>
            </a:r>
          </a:p>
          <a:p>
            <a:pPr marL="342900" indent="-342900">
              <a:buAutoNum type="arabicParenBoth"/>
            </a:pPr>
            <a:r>
              <a:rPr lang="en-US" dirty="0"/>
              <a:t>Research renewable energy fundamentals (e.g. solar, wind, hydro, nuclear, geothermal, hydrogen, etc.). </a:t>
            </a:r>
          </a:p>
          <a:p>
            <a:pPr marL="800100" lvl="1" indent="-342900">
              <a:buFont typeface="Arial" panose="020B0604020202020204" pitchFamily="34" charset="0"/>
              <a:buChar char="•"/>
            </a:pPr>
            <a:r>
              <a:rPr lang="en-US" dirty="0"/>
              <a:t>What parts of my business am I electrifying? How many hours of electricity do I need? What are the most cost-effective, high TRL technologies to consider? How much carbon can I offset compared to alternatives?</a:t>
            </a:r>
          </a:p>
          <a:p>
            <a:pPr marL="342900" indent="-342900">
              <a:buAutoNum type="arabicParenBoth"/>
            </a:pPr>
            <a:r>
              <a:rPr lang="en-US" dirty="0"/>
              <a:t>Conduct assessments and feasibilities of possible solutions and compare to peers.</a:t>
            </a:r>
          </a:p>
          <a:p>
            <a:pPr marL="800100" lvl="1" indent="-342900">
              <a:buFont typeface="Arial" panose="020B0604020202020204" pitchFamily="34" charset="0"/>
              <a:buChar char="•"/>
            </a:pPr>
            <a:r>
              <a:rPr lang="en-US" dirty="0"/>
              <a:t>How will I implement this? What will it cost? What’s the benefit? How can I benchmark to peers? What methods or standards are they using? How do I apply these standards to my problem?</a:t>
            </a:r>
          </a:p>
          <a:p>
            <a:pPr marL="342900" indent="-342900">
              <a:buAutoNum type="arabicParenBoth"/>
            </a:pPr>
            <a:r>
              <a:rPr lang="en-US" dirty="0"/>
              <a:t>Engage with local stakeholders and assess risks of the solution</a:t>
            </a:r>
          </a:p>
          <a:p>
            <a:pPr marL="742950" lvl="1" indent="-285750">
              <a:buFont typeface="Arial" panose="020B0604020202020204" pitchFamily="34" charset="0"/>
              <a:buChar char="•"/>
            </a:pPr>
            <a:r>
              <a:rPr lang="en-US" dirty="0"/>
              <a:t>What local stakeholder groups do I contact? How do I ensure their needs are met? What frameworks do I follow and what methodologies do I use? What are the risks to my organization for implementation? How do I mitigate those?</a:t>
            </a:r>
          </a:p>
          <a:p>
            <a:pPr marL="342900" indent="-342900">
              <a:buAutoNum type="arabicParenBoth"/>
            </a:pPr>
            <a:r>
              <a:rPr lang="en-US" dirty="0"/>
              <a:t>Create presentation or paper for internal and external stakeholders</a:t>
            </a:r>
          </a:p>
          <a:p>
            <a:pPr marL="800100" lvl="1" indent="-342900">
              <a:buFont typeface="Arial" panose="020B0604020202020204" pitchFamily="34" charset="0"/>
              <a:buChar char="•"/>
            </a:pPr>
            <a:r>
              <a:rPr lang="en-US" dirty="0"/>
              <a:t>Presentation and memo on top three solutions and why they make sense for ExxonMobil</a:t>
            </a:r>
          </a:p>
          <a:p>
            <a:pPr marL="342900" indent="-342900">
              <a:buAutoNum type="arabicParenBoth"/>
            </a:pPr>
            <a:endParaRPr lang="en-US" dirty="0"/>
          </a:p>
        </p:txBody>
      </p:sp>
    </p:spTree>
    <p:extLst>
      <p:ext uri="{BB962C8B-B14F-4D97-AF65-F5344CB8AC3E}">
        <p14:creationId xmlns:p14="http://schemas.microsoft.com/office/powerpoint/2010/main" val="382616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33</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C</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967974"/>
            <a:ext cx="9199870" cy="6186309"/>
          </a:xfrm>
          <a:prstGeom prst="rect">
            <a:avLst/>
          </a:prstGeom>
          <a:noFill/>
        </p:spPr>
        <p:txBody>
          <a:bodyPr wrap="square" rtlCol="0">
            <a:spAutoFit/>
          </a:bodyPr>
          <a:lstStyle/>
          <a:p>
            <a:r>
              <a:rPr lang="en-US" b="1" dirty="0"/>
              <a:t>Who:  </a:t>
            </a:r>
            <a:r>
              <a:rPr lang="en-US" dirty="0"/>
              <a:t>		Sustainability Manager at Amazon</a:t>
            </a:r>
          </a:p>
          <a:p>
            <a:r>
              <a:rPr lang="en-US" b="1" dirty="0"/>
              <a:t>Objective:</a:t>
            </a:r>
            <a:r>
              <a:rPr lang="en-US" dirty="0"/>
              <a:t>	Reduce environmental footprint and operate in sustainable manner</a:t>
            </a:r>
          </a:p>
          <a:p>
            <a:r>
              <a:rPr lang="en-US" b="1" dirty="0"/>
              <a:t>Process:</a:t>
            </a:r>
          </a:p>
          <a:p>
            <a:pPr marL="342900" indent="-342900" algn="l">
              <a:buFont typeface="+mj-lt"/>
              <a:buAutoNum type="arabicPeriod"/>
            </a:pPr>
            <a:r>
              <a:rPr lang="en-US" sz="1400" b="0" i="0" dirty="0">
                <a:solidFill>
                  <a:srgbClr val="1C1917"/>
                </a:solidFill>
                <a:effectLst/>
                <a:latin typeface="-apple-system"/>
              </a:rPr>
              <a:t>Developing and implementing sustainability strategies </a:t>
            </a:r>
            <a:r>
              <a:rPr lang="en-US" sz="1400" dirty="0">
                <a:solidFill>
                  <a:srgbClr val="1C1917"/>
                </a:solidFill>
                <a:latin typeface="-apple-system"/>
              </a:rPr>
              <a:t>:</a:t>
            </a:r>
          </a:p>
          <a:p>
            <a:pPr marL="800100" lvl="1" indent="-342900">
              <a:buFont typeface="Arial" panose="020B0604020202020204" pitchFamily="34" charset="0"/>
              <a:buChar char="•"/>
            </a:pPr>
            <a:r>
              <a:rPr lang="en-US" sz="1400" b="0" i="0" dirty="0">
                <a:solidFill>
                  <a:srgbClr val="1C1917"/>
                </a:solidFill>
                <a:effectLst/>
                <a:latin typeface="-apple-system"/>
              </a:rPr>
              <a:t>This involves setting goals, creating policies, and integrating sustainability into operations and business decisions. Strategies may focus on energy efficiency, waste reduction, renewable energy, green building practices, sustainable supply chain management, etc</a:t>
            </a:r>
            <a:r>
              <a:rPr lang="en-US" sz="1400" dirty="0">
                <a:solidFill>
                  <a:srgbClr val="1C1917"/>
                </a:solidFill>
                <a:latin typeface="-apple-system"/>
              </a:rPr>
              <a:t>. </a:t>
            </a:r>
          </a:p>
          <a:p>
            <a:pPr marL="342900" indent="-342900">
              <a:buFont typeface="+mj-lt"/>
              <a:buAutoNum type="arabicPeriod"/>
            </a:pPr>
            <a:r>
              <a:rPr lang="en-US" sz="1400" b="0" i="0" dirty="0">
                <a:solidFill>
                  <a:srgbClr val="1C1917"/>
                </a:solidFill>
                <a:effectLst/>
                <a:latin typeface="-apple-system"/>
              </a:rPr>
              <a:t>Tracking sustainability metrics:</a:t>
            </a:r>
          </a:p>
          <a:p>
            <a:pPr marL="800100" lvl="1" indent="-342900">
              <a:buFont typeface="Arial" panose="020B0604020202020204" pitchFamily="34" charset="0"/>
              <a:buChar char="•"/>
            </a:pPr>
            <a:r>
              <a:rPr lang="en-US" sz="1400" b="0" i="0" dirty="0">
                <a:solidFill>
                  <a:srgbClr val="1C1917"/>
                </a:solidFill>
                <a:effectLst/>
                <a:latin typeface="-apple-system"/>
              </a:rPr>
              <a:t>Sustainability managers measure and report on metrics like carbon emissions, water usage, diversity stats, etc. This helps assess progress and identify areas for improvement.</a:t>
            </a:r>
          </a:p>
          <a:p>
            <a:pPr marL="342900" indent="-342900" algn="l">
              <a:buFont typeface="+mj-lt"/>
              <a:buAutoNum type="arabicPeriod"/>
            </a:pPr>
            <a:r>
              <a:rPr lang="en-US" sz="1400" b="0" i="0" dirty="0">
                <a:solidFill>
                  <a:srgbClr val="1C1917"/>
                </a:solidFill>
                <a:effectLst/>
                <a:latin typeface="-apple-system"/>
              </a:rPr>
              <a:t>Coordinating sustainability programs and projects:</a:t>
            </a:r>
          </a:p>
          <a:p>
            <a:pPr marL="800100" lvl="1" indent="-342900">
              <a:buFont typeface="Arial" panose="020B0604020202020204" pitchFamily="34" charset="0"/>
              <a:buChar char="•"/>
            </a:pPr>
            <a:r>
              <a:rPr lang="en-US" sz="1400" b="0" i="0" dirty="0">
                <a:solidFill>
                  <a:srgbClr val="1C1917"/>
                </a:solidFill>
                <a:effectLst/>
                <a:latin typeface="-apple-system"/>
              </a:rPr>
              <a:t>Managers oversee facility upgrades, process improvements, employee engagement initiatives, and other programs to make operations more sustainable.</a:t>
            </a:r>
          </a:p>
          <a:p>
            <a:pPr marL="342900" indent="-342900" algn="l">
              <a:buFont typeface="+mj-lt"/>
              <a:buAutoNum type="arabicPeriod"/>
            </a:pPr>
            <a:r>
              <a:rPr lang="en-US" sz="1400" b="0" i="0" dirty="0">
                <a:solidFill>
                  <a:srgbClr val="1C1917"/>
                </a:solidFill>
                <a:effectLst/>
                <a:latin typeface="-apple-system"/>
              </a:rPr>
              <a:t>Ensuring compliance with regulations:</a:t>
            </a:r>
          </a:p>
          <a:p>
            <a:pPr marL="800100" lvl="1" indent="-342900">
              <a:buFont typeface="Arial" panose="020B0604020202020204" pitchFamily="34" charset="0"/>
              <a:buChar char="•"/>
            </a:pPr>
            <a:r>
              <a:rPr lang="en-US" sz="1400" b="0" i="0" dirty="0">
                <a:solidFill>
                  <a:srgbClr val="1C1917"/>
                </a:solidFill>
                <a:effectLst/>
                <a:latin typeface="-apple-system"/>
              </a:rPr>
              <a:t>Managers stay up-to-date on environmental, social and governance (ESG) policies and regulations to ensure the organization meets legal obligations.</a:t>
            </a:r>
          </a:p>
          <a:p>
            <a:pPr marL="342900" indent="-342900" algn="l">
              <a:buFont typeface="+mj-lt"/>
              <a:buAutoNum type="arabicPeriod"/>
            </a:pPr>
            <a:r>
              <a:rPr lang="en-US" sz="1400" b="0" i="0" dirty="0">
                <a:solidFill>
                  <a:srgbClr val="1C1917"/>
                </a:solidFill>
                <a:effectLst/>
                <a:latin typeface="-apple-system"/>
              </a:rPr>
              <a:t>Promoting sustainability within the company culture:</a:t>
            </a:r>
          </a:p>
          <a:p>
            <a:pPr marL="800100" lvl="1" indent="-342900">
              <a:buFont typeface="Arial" panose="020B0604020202020204" pitchFamily="34" charset="0"/>
              <a:buChar char="•"/>
            </a:pPr>
            <a:r>
              <a:rPr lang="en-US" sz="1400" b="0" i="0" dirty="0">
                <a:solidFill>
                  <a:srgbClr val="1C1917"/>
                </a:solidFill>
                <a:effectLst/>
                <a:latin typeface="-apple-system"/>
              </a:rPr>
              <a:t>Managers work to drive adoption of sustainability practices throughout the company through training, communications, events and leading by example.</a:t>
            </a:r>
          </a:p>
          <a:p>
            <a:pPr marL="342900" indent="-342900" algn="l">
              <a:buFont typeface="+mj-lt"/>
              <a:buAutoNum type="arabicPeriod"/>
            </a:pPr>
            <a:r>
              <a:rPr lang="en-US" sz="1400" b="0" i="0" dirty="0">
                <a:solidFill>
                  <a:srgbClr val="1C1917"/>
                </a:solidFill>
                <a:effectLst/>
                <a:latin typeface="-apple-system"/>
              </a:rPr>
              <a:t>Stakeholder engagement:</a:t>
            </a:r>
          </a:p>
          <a:p>
            <a:pPr marL="800100" lvl="1" indent="-342900">
              <a:buFont typeface="Arial" panose="020B0604020202020204" pitchFamily="34" charset="0"/>
              <a:buChar char="•"/>
            </a:pPr>
            <a:r>
              <a:rPr lang="en-US" sz="1400" b="0" i="0" dirty="0">
                <a:solidFill>
                  <a:srgbClr val="1C1917"/>
                </a:solidFill>
                <a:effectLst/>
                <a:latin typeface="-apple-system"/>
              </a:rPr>
              <a:t>Sustainability managers may communicate sustainability performance to shareholders, regulators, customers, local community members and other stakeholders.</a:t>
            </a:r>
          </a:p>
          <a:p>
            <a:pPr marL="342900" indent="-342900" algn="l">
              <a:buFont typeface="+mj-lt"/>
              <a:buAutoNum type="arabicPeriod"/>
            </a:pPr>
            <a:r>
              <a:rPr lang="en-US" sz="1400" b="0" i="0" dirty="0">
                <a:solidFill>
                  <a:srgbClr val="1C1917"/>
                </a:solidFill>
                <a:effectLst/>
                <a:latin typeface="-apple-system"/>
              </a:rPr>
              <a:t>Providing expertise and advice:</a:t>
            </a:r>
          </a:p>
          <a:p>
            <a:pPr marL="800100" lvl="1" indent="-342900">
              <a:buFont typeface="Arial" panose="020B0604020202020204" pitchFamily="34" charset="0"/>
              <a:buChar char="•"/>
            </a:pPr>
            <a:r>
              <a:rPr lang="en-US" sz="1400" b="0" i="0" dirty="0">
                <a:solidFill>
                  <a:srgbClr val="1C1917"/>
                </a:solidFill>
                <a:effectLst/>
                <a:latin typeface="-apple-system"/>
              </a:rPr>
              <a:t>Managers are resources for technical knowledge on topics like energy management, waste minimization, green procurement, etc.</a:t>
            </a:r>
          </a:p>
          <a:p>
            <a:endParaRPr lang="en-US" sz="1600" b="1" dirty="0"/>
          </a:p>
          <a:p>
            <a:endParaRPr lang="en-US" dirty="0"/>
          </a:p>
        </p:txBody>
      </p:sp>
    </p:spTree>
    <p:extLst>
      <p:ext uri="{BB962C8B-B14F-4D97-AF65-F5344CB8AC3E}">
        <p14:creationId xmlns:p14="http://schemas.microsoft.com/office/powerpoint/2010/main" val="225315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34</a:t>
            </a:fld>
            <a:endParaRPr lang="en-US" dirty="0"/>
          </a:p>
        </p:txBody>
      </p:sp>
      <p:pic>
        <p:nvPicPr>
          <p:cNvPr id="15" name="Picture 14">
            <a:extLst>
              <a:ext uri="{FF2B5EF4-FFF2-40B4-BE49-F238E27FC236}">
                <a16:creationId xmlns:a16="http://schemas.microsoft.com/office/drawing/2014/main" id="{92C844A5-5956-FE78-E04A-A1A86FC3B40F}"/>
              </a:ext>
            </a:extLst>
          </p:cNvPr>
          <p:cNvPicPr>
            <a:picLocks noChangeAspect="1"/>
          </p:cNvPicPr>
          <p:nvPr/>
        </p:nvPicPr>
        <p:blipFill>
          <a:blip r:embed="rId2"/>
          <a:stretch>
            <a:fillRect/>
          </a:stretch>
        </p:blipFill>
        <p:spPr>
          <a:xfrm>
            <a:off x="2948053" y="1868883"/>
            <a:ext cx="9061188" cy="4308953"/>
          </a:xfrm>
          <a:prstGeom prst="rect">
            <a:avLst/>
          </a:prstGeom>
        </p:spPr>
      </p:pic>
    </p:spTree>
    <p:extLst>
      <p:ext uri="{BB962C8B-B14F-4D97-AF65-F5344CB8AC3E}">
        <p14:creationId xmlns:p14="http://schemas.microsoft.com/office/powerpoint/2010/main" val="2615248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35</a:t>
            </a:fld>
            <a:endParaRPr lang="en-US" dirty="0"/>
          </a:p>
        </p:txBody>
      </p:sp>
      <p:pic>
        <p:nvPicPr>
          <p:cNvPr id="3" name="Picture 2">
            <a:extLst>
              <a:ext uri="{FF2B5EF4-FFF2-40B4-BE49-F238E27FC236}">
                <a16:creationId xmlns:a16="http://schemas.microsoft.com/office/drawing/2014/main" id="{EBEA44EF-9827-C7D2-473A-350F7D6C8E93}"/>
              </a:ext>
            </a:extLst>
          </p:cNvPr>
          <p:cNvPicPr>
            <a:picLocks noChangeAspect="1"/>
          </p:cNvPicPr>
          <p:nvPr/>
        </p:nvPicPr>
        <p:blipFill>
          <a:blip r:embed="rId2"/>
          <a:stretch>
            <a:fillRect/>
          </a:stretch>
        </p:blipFill>
        <p:spPr>
          <a:xfrm>
            <a:off x="3390130" y="1172098"/>
            <a:ext cx="8490973" cy="5312701"/>
          </a:xfrm>
          <a:prstGeom prst="rect">
            <a:avLst/>
          </a:prstGeom>
        </p:spPr>
      </p:pic>
    </p:spTree>
    <p:extLst>
      <p:ext uri="{BB962C8B-B14F-4D97-AF65-F5344CB8AC3E}">
        <p14:creationId xmlns:p14="http://schemas.microsoft.com/office/powerpoint/2010/main" val="1980347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36</a:t>
            </a:fld>
            <a:endParaRPr lang="en-US" dirty="0"/>
          </a:p>
        </p:txBody>
      </p:sp>
      <p:pic>
        <p:nvPicPr>
          <p:cNvPr id="3" name="Picture 2">
            <a:extLst>
              <a:ext uri="{FF2B5EF4-FFF2-40B4-BE49-F238E27FC236}">
                <a16:creationId xmlns:a16="http://schemas.microsoft.com/office/drawing/2014/main" id="{5FA36245-DA23-0715-561F-927F67AF9751}"/>
              </a:ext>
            </a:extLst>
          </p:cNvPr>
          <p:cNvPicPr>
            <a:picLocks noChangeAspect="1"/>
          </p:cNvPicPr>
          <p:nvPr/>
        </p:nvPicPr>
        <p:blipFill>
          <a:blip r:embed="rId2"/>
          <a:stretch>
            <a:fillRect/>
          </a:stretch>
        </p:blipFill>
        <p:spPr>
          <a:xfrm>
            <a:off x="3898088" y="1236106"/>
            <a:ext cx="7979968" cy="5034541"/>
          </a:xfrm>
          <a:prstGeom prst="rect">
            <a:avLst/>
          </a:prstGeom>
        </p:spPr>
      </p:pic>
    </p:spTree>
    <p:extLst>
      <p:ext uri="{BB962C8B-B14F-4D97-AF65-F5344CB8AC3E}">
        <p14:creationId xmlns:p14="http://schemas.microsoft.com/office/powerpoint/2010/main" val="1298896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37</a:t>
            </a:fld>
            <a:endParaRPr lang="en-US" dirty="0"/>
          </a:p>
        </p:txBody>
      </p:sp>
      <p:pic>
        <p:nvPicPr>
          <p:cNvPr id="3" name="Picture 2">
            <a:extLst>
              <a:ext uri="{FF2B5EF4-FFF2-40B4-BE49-F238E27FC236}">
                <a16:creationId xmlns:a16="http://schemas.microsoft.com/office/drawing/2014/main" id="{448157DB-E809-C3D2-C3D0-3E2D23CAC260}"/>
              </a:ext>
            </a:extLst>
          </p:cNvPr>
          <p:cNvPicPr>
            <a:picLocks noChangeAspect="1"/>
          </p:cNvPicPr>
          <p:nvPr/>
        </p:nvPicPr>
        <p:blipFill>
          <a:blip r:embed="rId2"/>
          <a:stretch>
            <a:fillRect/>
          </a:stretch>
        </p:blipFill>
        <p:spPr>
          <a:xfrm>
            <a:off x="2575816" y="1545336"/>
            <a:ext cx="9417143" cy="4455646"/>
          </a:xfrm>
          <a:prstGeom prst="rect">
            <a:avLst/>
          </a:prstGeom>
        </p:spPr>
      </p:pic>
    </p:spTree>
    <p:extLst>
      <p:ext uri="{BB962C8B-B14F-4D97-AF65-F5344CB8AC3E}">
        <p14:creationId xmlns:p14="http://schemas.microsoft.com/office/powerpoint/2010/main" val="15274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38</a:t>
            </a:fld>
            <a:endParaRPr lang="en-US" dirty="0"/>
          </a:p>
        </p:txBody>
      </p:sp>
      <p:pic>
        <p:nvPicPr>
          <p:cNvPr id="3" name="Picture 2">
            <a:extLst>
              <a:ext uri="{FF2B5EF4-FFF2-40B4-BE49-F238E27FC236}">
                <a16:creationId xmlns:a16="http://schemas.microsoft.com/office/drawing/2014/main" id="{C6408047-95CD-E635-FD3A-27AA33F606C4}"/>
              </a:ext>
            </a:extLst>
          </p:cNvPr>
          <p:cNvPicPr>
            <a:picLocks noChangeAspect="1"/>
          </p:cNvPicPr>
          <p:nvPr/>
        </p:nvPicPr>
        <p:blipFill>
          <a:blip r:embed="rId2"/>
          <a:stretch>
            <a:fillRect/>
          </a:stretch>
        </p:blipFill>
        <p:spPr>
          <a:xfrm>
            <a:off x="2310064" y="1801368"/>
            <a:ext cx="9714523" cy="4194273"/>
          </a:xfrm>
          <a:prstGeom prst="rect">
            <a:avLst/>
          </a:prstGeom>
        </p:spPr>
      </p:pic>
    </p:spTree>
    <p:extLst>
      <p:ext uri="{BB962C8B-B14F-4D97-AF65-F5344CB8AC3E}">
        <p14:creationId xmlns:p14="http://schemas.microsoft.com/office/powerpoint/2010/main" val="1560376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39</a:t>
            </a:fld>
            <a:endParaRPr lang="en-US" dirty="0"/>
          </a:p>
        </p:txBody>
      </p:sp>
      <p:pic>
        <p:nvPicPr>
          <p:cNvPr id="3" name="Picture 2">
            <a:extLst>
              <a:ext uri="{FF2B5EF4-FFF2-40B4-BE49-F238E27FC236}">
                <a16:creationId xmlns:a16="http://schemas.microsoft.com/office/drawing/2014/main" id="{D9550F05-04D7-0FD0-FEC5-D9D1CBA7FAB3}"/>
              </a:ext>
            </a:extLst>
          </p:cNvPr>
          <p:cNvPicPr>
            <a:picLocks noChangeAspect="1"/>
          </p:cNvPicPr>
          <p:nvPr/>
        </p:nvPicPr>
        <p:blipFill>
          <a:blip r:embed="rId2"/>
          <a:stretch>
            <a:fillRect/>
          </a:stretch>
        </p:blipFill>
        <p:spPr>
          <a:xfrm>
            <a:off x="2120327" y="221935"/>
            <a:ext cx="9493738" cy="6134415"/>
          </a:xfrm>
          <a:prstGeom prst="rect">
            <a:avLst/>
          </a:prstGeom>
        </p:spPr>
      </p:pic>
    </p:spTree>
    <p:extLst>
      <p:ext uri="{BB962C8B-B14F-4D97-AF65-F5344CB8AC3E}">
        <p14:creationId xmlns:p14="http://schemas.microsoft.com/office/powerpoint/2010/main" val="317552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1138773"/>
          </a:xfrm>
          <a:prstGeom prst="rect">
            <a:avLst/>
          </a:prstGeom>
          <a:noFill/>
        </p:spPr>
        <p:txBody>
          <a:bodyPr wrap="square" rtlCol="0">
            <a:spAutoFit/>
          </a:bodyPr>
          <a:lstStyle/>
          <a:p>
            <a:r>
              <a:rPr lang="en-US" sz="3400" dirty="0"/>
              <a:t>The FIRST step in ESG Reporting is collecting data</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3" name="Oval 2">
            <a:extLst>
              <a:ext uri="{FF2B5EF4-FFF2-40B4-BE49-F238E27FC236}">
                <a16:creationId xmlns:a16="http://schemas.microsoft.com/office/drawing/2014/main" id="{B215A763-7066-8410-426E-F57E808BCDB5}"/>
              </a:ext>
            </a:extLst>
          </p:cNvPr>
          <p:cNvSpPr/>
          <p:nvPr/>
        </p:nvSpPr>
        <p:spPr>
          <a:xfrm>
            <a:off x="4733423" y="3302951"/>
            <a:ext cx="2636847" cy="1839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ESG Data</a:t>
            </a:r>
          </a:p>
        </p:txBody>
      </p:sp>
      <p:cxnSp>
        <p:nvCxnSpPr>
          <p:cNvPr id="5" name="Straight Arrow Connector 4">
            <a:extLst>
              <a:ext uri="{FF2B5EF4-FFF2-40B4-BE49-F238E27FC236}">
                <a16:creationId xmlns:a16="http://schemas.microsoft.com/office/drawing/2014/main" id="{77DEE4D3-9999-CDDA-4798-3C8236F14462}"/>
              </a:ext>
            </a:extLst>
          </p:cNvPr>
          <p:cNvCxnSpPr>
            <a:cxnSpLocks/>
          </p:cNvCxnSpPr>
          <p:nvPr/>
        </p:nvCxnSpPr>
        <p:spPr>
          <a:xfrm>
            <a:off x="3393902" y="20670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1E0555-50DE-BE3A-5168-B8CDEFA43A6E}"/>
              </a:ext>
            </a:extLst>
          </p:cNvPr>
          <p:cNvCxnSpPr/>
          <p:nvPr/>
        </p:nvCxnSpPr>
        <p:spPr>
          <a:xfrm>
            <a:off x="4186776" y="2693150"/>
            <a:ext cx="756458" cy="856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0AB597-ED32-88E4-CAB3-3B3B2739BC36}"/>
              </a:ext>
            </a:extLst>
          </p:cNvPr>
          <p:cNvCxnSpPr>
            <a:cxnSpLocks/>
          </p:cNvCxnSpPr>
          <p:nvPr/>
        </p:nvCxnSpPr>
        <p:spPr>
          <a:xfrm flipV="1">
            <a:off x="3622697" y="4600926"/>
            <a:ext cx="1110726" cy="703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9EA50E-B802-BAA5-8C3C-01D1B2B61937}"/>
              </a:ext>
            </a:extLst>
          </p:cNvPr>
          <p:cNvCxnSpPr>
            <a:cxnSpLocks/>
          </p:cNvCxnSpPr>
          <p:nvPr/>
        </p:nvCxnSpPr>
        <p:spPr>
          <a:xfrm flipH="1" flipV="1">
            <a:off x="6735097" y="5103695"/>
            <a:ext cx="426971" cy="909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0FF6E-9AF1-F839-B9C7-AAF705937F22}"/>
              </a:ext>
            </a:extLst>
          </p:cNvPr>
          <p:cNvCxnSpPr>
            <a:cxnSpLocks/>
          </p:cNvCxnSpPr>
          <p:nvPr/>
        </p:nvCxnSpPr>
        <p:spPr>
          <a:xfrm flipH="1" flipV="1">
            <a:off x="7545290" y="4394899"/>
            <a:ext cx="1071892" cy="191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B70B49-F1F4-D866-0AE0-CBD08027E6F8}"/>
              </a:ext>
            </a:extLst>
          </p:cNvPr>
          <p:cNvCxnSpPr>
            <a:cxnSpLocks/>
          </p:cNvCxnSpPr>
          <p:nvPr/>
        </p:nvCxnSpPr>
        <p:spPr>
          <a:xfrm flipH="1">
            <a:off x="7248768" y="2957274"/>
            <a:ext cx="1104695" cy="647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3A887A-1782-741C-7541-306254CCA89A}"/>
              </a:ext>
            </a:extLst>
          </p:cNvPr>
          <p:cNvCxnSpPr>
            <a:cxnSpLocks/>
          </p:cNvCxnSpPr>
          <p:nvPr/>
        </p:nvCxnSpPr>
        <p:spPr>
          <a:xfrm flipH="1">
            <a:off x="6093462" y="2236641"/>
            <a:ext cx="117399" cy="995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AAD5DF1-7C39-E4B5-64A5-1960F6FDAE3C}"/>
              </a:ext>
            </a:extLst>
          </p:cNvPr>
          <p:cNvSpPr txBox="1"/>
          <p:nvPr/>
        </p:nvSpPr>
        <p:spPr>
          <a:xfrm>
            <a:off x="5312805" y="1663505"/>
            <a:ext cx="3082241" cy="523220"/>
          </a:xfrm>
          <a:prstGeom prst="rect">
            <a:avLst/>
          </a:prstGeom>
          <a:noFill/>
        </p:spPr>
        <p:txBody>
          <a:bodyPr wrap="square" rtlCol="0">
            <a:spAutoFit/>
          </a:bodyPr>
          <a:lstStyle/>
          <a:p>
            <a:r>
              <a:rPr lang="en-US" sz="1400" dirty="0"/>
              <a:t>How are these metrics being calculated?</a:t>
            </a:r>
          </a:p>
        </p:txBody>
      </p:sp>
      <p:sp>
        <p:nvSpPr>
          <p:cNvPr id="45" name="TextBox 44">
            <a:extLst>
              <a:ext uri="{FF2B5EF4-FFF2-40B4-BE49-F238E27FC236}">
                <a16:creationId xmlns:a16="http://schemas.microsoft.com/office/drawing/2014/main" id="{61CA46A2-F60E-3183-94EE-342328FD3D41}"/>
              </a:ext>
            </a:extLst>
          </p:cNvPr>
          <p:cNvSpPr txBox="1"/>
          <p:nvPr/>
        </p:nvSpPr>
        <p:spPr>
          <a:xfrm>
            <a:off x="8336833" y="2449263"/>
            <a:ext cx="2882554" cy="523220"/>
          </a:xfrm>
          <a:prstGeom prst="rect">
            <a:avLst/>
          </a:prstGeom>
          <a:noFill/>
        </p:spPr>
        <p:txBody>
          <a:bodyPr wrap="square" rtlCol="0">
            <a:spAutoFit/>
          </a:bodyPr>
          <a:lstStyle/>
          <a:p>
            <a:r>
              <a:rPr lang="en-US" sz="1400" dirty="0"/>
              <a:t>How do I benchmark my organization against others?</a:t>
            </a:r>
          </a:p>
        </p:txBody>
      </p:sp>
      <p:sp>
        <p:nvSpPr>
          <p:cNvPr id="47" name="TextBox 46">
            <a:extLst>
              <a:ext uri="{FF2B5EF4-FFF2-40B4-BE49-F238E27FC236}">
                <a16:creationId xmlns:a16="http://schemas.microsoft.com/office/drawing/2014/main" id="{16F64802-F202-DBFC-3066-B33D1C81E652}"/>
              </a:ext>
            </a:extLst>
          </p:cNvPr>
          <p:cNvSpPr txBox="1"/>
          <p:nvPr/>
        </p:nvSpPr>
        <p:spPr>
          <a:xfrm>
            <a:off x="8756546" y="4365031"/>
            <a:ext cx="2349525" cy="738664"/>
          </a:xfrm>
          <a:prstGeom prst="rect">
            <a:avLst/>
          </a:prstGeom>
          <a:noFill/>
        </p:spPr>
        <p:txBody>
          <a:bodyPr wrap="square" rtlCol="0">
            <a:spAutoFit/>
          </a:bodyPr>
          <a:lstStyle/>
          <a:p>
            <a:r>
              <a:rPr lang="en-US" sz="1400" dirty="0"/>
              <a:t>How do I find internal and external data for my reporting?</a:t>
            </a:r>
          </a:p>
        </p:txBody>
      </p:sp>
      <p:sp>
        <p:nvSpPr>
          <p:cNvPr id="52" name="TextBox 51">
            <a:extLst>
              <a:ext uri="{FF2B5EF4-FFF2-40B4-BE49-F238E27FC236}">
                <a16:creationId xmlns:a16="http://schemas.microsoft.com/office/drawing/2014/main" id="{21C1BA03-8EC7-F75C-D1A5-F74EB83ACBF5}"/>
              </a:ext>
            </a:extLst>
          </p:cNvPr>
          <p:cNvSpPr txBox="1"/>
          <p:nvPr/>
        </p:nvSpPr>
        <p:spPr>
          <a:xfrm>
            <a:off x="7178700" y="5781800"/>
            <a:ext cx="2349525" cy="523220"/>
          </a:xfrm>
          <a:prstGeom prst="rect">
            <a:avLst/>
          </a:prstGeom>
          <a:noFill/>
        </p:spPr>
        <p:txBody>
          <a:bodyPr wrap="square" rtlCol="0">
            <a:spAutoFit/>
          </a:bodyPr>
          <a:lstStyle/>
          <a:p>
            <a:r>
              <a:rPr lang="en-US" sz="1400" dirty="0"/>
              <a:t>How do I know which companies to compare to?</a:t>
            </a:r>
          </a:p>
        </p:txBody>
      </p:sp>
      <p:sp>
        <p:nvSpPr>
          <p:cNvPr id="53" name="TextBox 52">
            <a:extLst>
              <a:ext uri="{FF2B5EF4-FFF2-40B4-BE49-F238E27FC236}">
                <a16:creationId xmlns:a16="http://schemas.microsoft.com/office/drawing/2014/main" id="{094B42A6-E9A6-A751-D268-3564B8DD2F50}"/>
              </a:ext>
            </a:extLst>
          </p:cNvPr>
          <p:cNvSpPr txBox="1"/>
          <p:nvPr/>
        </p:nvSpPr>
        <p:spPr>
          <a:xfrm>
            <a:off x="1400705" y="5060616"/>
            <a:ext cx="2349525" cy="523220"/>
          </a:xfrm>
          <a:prstGeom prst="rect">
            <a:avLst/>
          </a:prstGeom>
          <a:noFill/>
        </p:spPr>
        <p:txBody>
          <a:bodyPr wrap="square" rtlCol="0">
            <a:spAutoFit/>
          </a:bodyPr>
          <a:lstStyle/>
          <a:p>
            <a:r>
              <a:rPr lang="en-US" sz="1400" dirty="0"/>
              <a:t>Which metrics are relevant and which ones are not?</a:t>
            </a:r>
          </a:p>
        </p:txBody>
      </p:sp>
      <p:sp>
        <p:nvSpPr>
          <p:cNvPr id="56" name="TextBox 55">
            <a:extLst>
              <a:ext uri="{FF2B5EF4-FFF2-40B4-BE49-F238E27FC236}">
                <a16:creationId xmlns:a16="http://schemas.microsoft.com/office/drawing/2014/main" id="{96AD4CBA-42AE-B6D1-9F68-987549C2E07A}"/>
              </a:ext>
            </a:extLst>
          </p:cNvPr>
          <p:cNvSpPr txBox="1"/>
          <p:nvPr/>
        </p:nvSpPr>
        <p:spPr>
          <a:xfrm>
            <a:off x="2647819" y="2257779"/>
            <a:ext cx="2349525" cy="307777"/>
          </a:xfrm>
          <a:prstGeom prst="rect">
            <a:avLst/>
          </a:prstGeom>
          <a:noFill/>
        </p:spPr>
        <p:txBody>
          <a:bodyPr wrap="square" rtlCol="0">
            <a:spAutoFit/>
          </a:bodyPr>
          <a:lstStyle/>
          <a:p>
            <a:r>
              <a:rPr lang="en-US" sz="1400" dirty="0"/>
              <a:t>Where can I find peer data?</a:t>
            </a:r>
          </a:p>
        </p:txBody>
      </p:sp>
    </p:spTree>
    <p:extLst>
      <p:ext uri="{BB962C8B-B14F-4D97-AF65-F5344CB8AC3E}">
        <p14:creationId xmlns:p14="http://schemas.microsoft.com/office/powerpoint/2010/main" val="3330399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40</a:t>
            </a:fld>
            <a:endParaRPr lang="en-US" dirty="0"/>
          </a:p>
        </p:txBody>
      </p:sp>
      <p:pic>
        <p:nvPicPr>
          <p:cNvPr id="3" name="Picture 2">
            <a:extLst>
              <a:ext uri="{FF2B5EF4-FFF2-40B4-BE49-F238E27FC236}">
                <a16:creationId xmlns:a16="http://schemas.microsoft.com/office/drawing/2014/main" id="{97C11DFF-1AC0-87D7-9845-081B6E09D3F9}"/>
              </a:ext>
            </a:extLst>
          </p:cNvPr>
          <p:cNvPicPr>
            <a:picLocks noChangeAspect="1"/>
          </p:cNvPicPr>
          <p:nvPr/>
        </p:nvPicPr>
        <p:blipFill>
          <a:blip r:embed="rId2"/>
          <a:stretch>
            <a:fillRect/>
          </a:stretch>
        </p:blipFill>
        <p:spPr>
          <a:xfrm>
            <a:off x="3933995" y="272008"/>
            <a:ext cx="7624022" cy="6000775"/>
          </a:xfrm>
          <a:prstGeom prst="rect">
            <a:avLst/>
          </a:prstGeom>
        </p:spPr>
      </p:pic>
    </p:spTree>
    <p:extLst>
      <p:ext uri="{BB962C8B-B14F-4D97-AF65-F5344CB8AC3E}">
        <p14:creationId xmlns:p14="http://schemas.microsoft.com/office/powerpoint/2010/main" val="178558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8906CF4-1A16-06CD-FBBD-8EA60E9577D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AAC63AD-DD5D-F5DB-DC4F-C0474A592E8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82EDA66-87F4-1B40-D491-333E83B13BD3}"/>
              </a:ext>
            </a:extLst>
          </p:cNvPr>
          <p:cNvSpPr>
            <a:spLocks noGrp="1"/>
          </p:cNvSpPr>
          <p:nvPr>
            <p:ph type="sldNum" sz="quarter" idx="22"/>
          </p:nvPr>
        </p:nvSpPr>
        <p:spPr/>
        <p:txBody>
          <a:bodyPr/>
          <a:lstStyle/>
          <a:p>
            <a:fld id="{B5CEABB6-07DC-46E8-9B57-56EC44A396E5}" type="slidenum">
              <a:rPr lang="en-US" smtClean="0"/>
              <a:pPr/>
              <a:t>41</a:t>
            </a:fld>
            <a:endParaRPr lang="en-US" dirty="0"/>
          </a:p>
        </p:txBody>
      </p:sp>
      <p:sp>
        <p:nvSpPr>
          <p:cNvPr id="2" name="TextBox 1">
            <a:extLst>
              <a:ext uri="{FF2B5EF4-FFF2-40B4-BE49-F238E27FC236}">
                <a16:creationId xmlns:a16="http://schemas.microsoft.com/office/drawing/2014/main" id="{53D60153-1BC4-7B53-0318-FA6B3A7A034A}"/>
              </a:ext>
            </a:extLst>
          </p:cNvPr>
          <p:cNvSpPr txBox="1"/>
          <p:nvPr/>
        </p:nvSpPr>
        <p:spPr>
          <a:xfrm>
            <a:off x="4565227" y="264160"/>
            <a:ext cx="6949440" cy="369332"/>
          </a:xfrm>
          <a:prstGeom prst="rect">
            <a:avLst/>
          </a:prstGeom>
          <a:noFill/>
        </p:spPr>
        <p:txBody>
          <a:bodyPr wrap="square" rtlCol="0">
            <a:spAutoFit/>
          </a:bodyPr>
          <a:lstStyle/>
          <a:p>
            <a:r>
              <a:rPr lang="en-US" dirty="0"/>
              <a:t>Types of information/data sets that would be useful</a:t>
            </a:r>
          </a:p>
        </p:txBody>
      </p:sp>
      <p:sp>
        <p:nvSpPr>
          <p:cNvPr id="4" name="TextBox 3">
            <a:extLst>
              <a:ext uri="{FF2B5EF4-FFF2-40B4-BE49-F238E27FC236}">
                <a16:creationId xmlns:a16="http://schemas.microsoft.com/office/drawing/2014/main" id="{4750269E-3179-C4B5-9D78-DA998C133B05}"/>
              </a:ext>
            </a:extLst>
          </p:cNvPr>
          <p:cNvSpPr txBox="1"/>
          <p:nvPr/>
        </p:nvSpPr>
        <p:spPr>
          <a:xfrm>
            <a:off x="3962400" y="1131147"/>
            <a:ext cx="627210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What metrics companies report</a:t>
            </a:r>
          </a:p>
          <a:p>
            <a:pPr marL="285750" indent="-285750">
              <a:buFont typeface="Arial" panose="020B0604020202020204" pitchFamily="34" charset="0"/>
              <a:buChar char="•"/>
            </a:pPr>
            <a:r>
              <a:rPr lang="en-US" dirty="0"/>
              <a:t>What is their methodology</a:t>
            </a:r>
          </a:p>
          <a:p>
            <a:pPr marL="285750" indent="-285750">
              <a:buFont typeface="Arial" panose="020B0604020202020204" pitchFamily="34" charset="0"/>
              <a:buChar char="•"/>
            </a:pPr>
            <a:r>
              <a:rPr lang="en-US" dirty="0"/>
              <a:t>What, if any, international standards are being followed</a:t>
            </a:r>
          </a:p>
          <a:p>
            <a:pPr marL="285750" indent="-285750">
              <a:buFont typeface="Arial" panose="020B0604020202020204" pitchFamily="34" charset="0"/>
              <a:buChar char="•"/>
            </a:pPr>
            <a:r>
              <a:rPr lang="en-US" dirty="0"/>
              <a:t>Local rules/regulation</a:t>
            </a:r>
          </a:p>
          <a:p>
            <a:pPr marL="285750" indent="-285750">
              <a:buFont typeface="Arial" panose="020B0604020202020204" pitchFamily="34" charset="0"/>
              <a:buChar char="•"/>
            </a:pPr>
            <a:r>
              <a:rPr lang="en-US" dirty="0"/>
              <a:t>Models to calculate said metrics above</a:t>
            </a:r>
          </a:p>
          <a:p>
            <a:pPr marL="285750" indent="-285750">
              <a:buFont typeface="Arial" panose="020B0604020202020204" pitchFamily="34" charset="0"/>
              <a:buChar char="•"/>
            </a:pPr>
            <a:r>
              <a:rPr lang="en-US" dirty="0"/>
              <a:t>Overview of technologies/methods</a:t>
            </a:r>
          </a:p>
          <a:p>
            <a:pPr marL="285750" indent="-285750">
              <a:buFont typeface="Arial" panose="020B0604020202020204" pitchFamily="34" charset="0"/>
              <a:buChar char="•"/>
            </a:pPr>
            <a:r>
              <a:rPr lang="en-US" dirty="0"/>
              <a:t>What federal, state, and municipal funds available</a:t>
            </a:r>
          </a:p>
          <a:p>
            <a:pPr marL="285750" indent="-285750">
              <a:buFont typeface="Arial" panose="020B0604020202020204" pitchFamily="34" charset="0"/>
              <a:buChar char="•"/>
            </a:pPr>
            <a:r>
              <a:rPr lang="en-US" dirty="0"/>
              <a:t>Who are local stakeholders? Contact information</a:t>
            </a:r>
          </a:p>
        </p:txBody>
      </p:sp>
    </p:spTree>
    <p:extLst>
      <p:ext uri="{BB962C8B-B14F-4D97-AF65-F5344CB8AC3E}">
        <p14:creationId xmlns:p14="http://schemas.microsoft.com/office/powerpoint/2010/main" val="397743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42</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Other Use Case Examples </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1089164"/>
            <a:ext cx="9199870" cy="4524315"/>
          </a:xfrm>
          <a:prstGeom prst="rect">
            <a:avLst/>
          </a:prstGeom>
          <a:noFill/>
        </p:spPr>
        <p:txBody>
          <a:bodyPr wrap="square" rtlCol="0">
            <a:spAutoFit/>
          </a:bodyPr>
          <a:lstStyle/>
          <a:p>
            <a:r>
              <a:rPr lang="en-US" b="1" dirty="0"/>
              <a:t>Who:  </a:t>
            </a:r>
            <a:r>
              <a:rPr lang="en-US" dirty="0"/>
              <a:t>		Renewable Energy Project Developer at NextEra Energy</a:t>
            </a:r>
          </a:p>
          <a:p>
            <a:r>
              <a:rPr lang="en-US" b="1" dirty="0"/>
              <a:t>Objective:</a:t>
            </a:r>
            <a:r>
              <a:rPr lang="en-US" dirty="0"/>
              <a:t>	Already has a renewable solution in mind. Needs to assess the data,		commercial viability, market conditions,  regulatory hurdles, organize a 		team of engineers to execute and consistently communicate with 		management on progress.</a:t>
            </a:r>
          </a:p>
          <a:p>
            <a:endParaRPr lang="en-US" dirty="0"/>
          </a:p>
          <a:p>
            <a:r>
              <a:rPr lang="en-US" b="1" dirty="0"/>
              <a:t>Who: </a:t>
            </a:r>
            <a:r>
              <a:rPr lang="en-US" dirty="0"/>
              <a:t>		Retail investor looking to invest in renewable energy stocks</a:t>
            </a:r>
          </a:p>
          <a:p>
            <a:r>
              <a:rPr lang="en-US" b="1" dirty="0"/>
              <a:t>Objective:</a:t>
            </a:r>
            <a:r>
              <a:rPr lang="en-US" dirty="0"/>
              <a:t>	Understand who the major players are, what their business is, their 		financial status, what they do, etc.</a:t>
            </a:r>
          </a:p>
          <a:p>
            <a:endParaRPr lang="en-US" dirty="0"/>
          </a:p>
          <a:p>
            <a:r>
              <a:rPr lang="en-US" b="1" dirty="0"/>
              <a:t>Who:	</a:t>
            </a:r>
            <a:r>
              <a:rPr lang="en-US" dirty="0"/>
              <a:t>	University student/professor or research scientist</a:t>
            </a:r>
          </a:p>
          <a:p>
            <a:r>
              <a:rPr lang="en-US" b="1" dirty="0"/>
              <a:t>Objective:</a:t>
            </a:r>
            <a:r>
              <a:rPr lang="en-US" dirty="0"/>
              <a:t>	Conduct literature reviews, understand key concepts at a deep level, find 		relevant research, produce a paper or presentation.</a:t>
            </a:r>
          </a:p>
          <a:p>
            <a:endParaRPr lang="en-US" dirty="0"/>
          </a:p>
          <a:p>
            <a:r>
              <a:rPr lang="en-US" b="1" dirty="0"/>
              <a:t>Common Links: 	</a:t>
            </a:r>
            <a:r>
              <a:rPr lang="en-US" dirty="0"/>
              <a:t>All above use cases must conduct research, collect and analyze large 		amounts of disparate data, and communicate results with a third party.</a:t>
            </a:r>
          </a:p>
        </p:txBody>
      </p:sp>
    </p:spTree>
    <p:extLst>
      <p:ext uri="{BB962C8B-B14F-4D97-AF65-F5344CB8AC3E}">
        <p14:creationId xmlns:p14="http://schemas.microsoft.com/office/powerpoint/2010/main" val="3493999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685D-811C-7A0A-8EF8-D2A1D17A5CCC}"/>
              </a:ext>
            </a:extLst>
          </p:cNvPr>
          <p:cNvSpPr>
            <a:spLocks noGrp="1"/>
          </p:cNvSpPr>
          <p:nvPr>
            <p:ph type="title"/>
          </p:nvPr>
        </p:nvSpPr>
        <p:spPr>
          <a:xfrm>
            <a:off x="3791740" y="1131745"/>
            <a:ext cx="6401160" cy="1043343"/>
          </a:xfrm>
        </p:spPr>
        <p:txBody>
          <a:bodyPr/>
          <a:lstStyle/>
          <a:p>
            <a:r>
              <a:rPr lang="en-US" dirty="0"/>
              <a:t>Problem definition</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43</a:t>
            </a:fld>
            <a:endParaRPr lang="en-US" dirty="0"/>
          </a:p>
        </p:txBody>
      </p:sp>
      <p:graphicFrame>
        <p:nvGraphicFramePr>
          <p:cNvPr id="13" name="Content Placeholder 12">
            <a:extLst>
              <a:ext uri="{FF2B5EF4-FFF2-40B4-BE49-F238E27FC236}">
                <a16:creationId xmlns:a16="http://schemas.microsoft.com/office/drawing/2014/main" id="{F5ABDBD7-2A9C-536D-B744-CC172481538C}"/>
              </a:ext>
            </a:extLst>
          </p:cNvPr>
          <p:cNvGraphicFramePr>
            <a:graphicFrameLocks noGrp="1"/>
          </p:cNvGraphicFramePr>
          <p:nvPr>
            <p:ph sz="half" idx="2"/>
          </p:nvPr>
        </p:nvGraphicFramePr>
        <p:xfrm>
          <a:off x="2933699" y="2113472"/>
          <a:ext cx="5830739" cy="371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ight Brace 14">
            <a:extLst>
              <a:ext uri="{FF2B5EF4-FFF2-40B4-BE49-F238E27FC236}">
                <a16:creationId xmlns:a16="http://schemas.microsoft.com/office/drawing/2014/main" id="{B3C44106-C457-8273-AEDC-A386EADF952F}"/>
              </a:ext>
            </a:extLst>
          </p:cNvPr>
          <p:cNvSpPr/>
          <p:nvPr/>
        </p:nvSpPr>
        <p:spPr>
          <a:xfrm>
            <a:off x="8849624" y="2132436"/>
            <a:ext cx="485236" cy="6923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3004967-4AF7-C82A-7556-9265DE5D534B}"/>
              </a:ext>
            </a:extLst>
          </p:cNvPr>
          <p:cNvSpPr/>
          <p:nvPr/>
        </p:nvSpPr>
        <p:spPr>
          <a:xfrm>
            <a:off x="284670" y="4786378"/>
            <a:ext cx="1567132" cy="260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Researcher</a:t>
            </a:r>
          </a:p>
        </p:txBody>
      </p:sp>
      <p:sp>
        <p:nvSpPr>
          <p:cNvPr id="17" name="TextBox 16">
            <a:extLst>
              <a:ext uri="{FF2B5EF4-FFF2-40B4-BE49-F238E27FC236}">
                <a16:creationId xmlns:a16="http://schemas.microsoft.com/office/drawing/2014/main" id="{7E797FA0-63B8-0B3A-87B2-1EDAD0D7FE1D}"/>
              </a:ext>
            </a:extLst>
          </p:cNvPr>
          <p:cNvSpPr txBox="1"/>
          <p:nvPr/>
        </p:nvSpPr>
        <p:spPr>
          <a:xfrm>
            <a:off x="9478248" y="2155431"/>
            <a:ext cx="2630440" cy="646331"/>
          </a:xfrm>
          <a:prstGeom prst="rect">
            <a:avLst/>
          </a:prstGeom>
          <a:noFill/>
        </p:spPr>
        <p:txBody>
          <a:bodyPr wrap="square" rtlCol="0">
            <a:spAutoFit/>
          </a:bodyPr>
          <a:lstStyle/>
          <a:p>
            <a:r>
              <a:rPr lang="en-US" dirty="0"/>
              <a:t>Third-party or internal data, search engines</a:t>
            </a:r>
          </a:p>
        </p:txBody>
      </p:sp>
      <p:sp>
        <p:nvSpPr>
          <p:cNvPr id="18" name="Rectangle: Rounded Corners 17">
            <a:extLst>
              <a:ext uri="{FF2B5EF4-FFF2-40B4-BE49-F238E27FC236}">
                <a16:creationId xmlns:a16="http://schemas.microsoft.com/office/drawing/2014/main" id="{B83B1C4C-AB85-E93C-269F-E5D9AB94052F}"/>
              </a:ext>
            </a:extLst>
          </p:cNvPr>
          <p:cNvSpPr/>
          <p:nvPr/>
        </p:nvSpPr>
        <p:spPr>
          <a:xfrm>
            <a:off x="281794" y="5126037"/>
            <a:ext cx="1570008" cy="275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Financial Analyst</a:t>
            </a:r>
          </a:p>
        </p:txBody>
      </p:sp>
      <p:sp>
        <p:nvSpPr>
          <p:cNvPr id="19" name="Rectangle: Rounded Corners 18">
            <a:extLst>
              <a:ext uri="{FF2B5EF4-FFF2-40B4-BE49-F238E27FC236}">
                <a16:creationId xmlns:a16="http://schemas.microsoft.com/office/drawing/2014/main" id="{0373582C-CA8A-E377-9A45-3A844CB89503}"/>
              </a:ext>
            </a:extLst>
          </p:cNvPr>
          <p:cNvSpPr/>
          <p:nvPr/>
        </p:nvSpPr>
        <p:spPr>
          <a:xfrm>
            <a:off x="284670" y="5832475"/>
            <a:ext cx="1570009" cy="275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Strategy</a:t>
            </a:r>
          </a:p>
        </p:txBody>
      </p:sp>
      <p:sp>
        <p:nvSpPr>
          <p:cNvPr id="20" name="Rectangle: Rounded Corners 19">
            <a:extLst>
              <a:ext uri="{FF2B5EF4-FFF2-40B4-BE49-F238E27FC236}">
                <a16:creationId xmlns:a16="http://schemas.microsoft.com/office/drawing/2014/main" id="{A8ABB24A-CC88-8A5C-A76F-F6782A3637CA}"/>
              </a:ext>
            </a:extLst>
          </p:cNvPr>
          <p:cNvSpPr/>
          <p:nvPr/>
        </p:nvSpPr>
        <p:spPr>
          <a:xfrm>
            <a:off x="284670" y="5477416"/>
            <a:ext cx="1570008" cy="275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Market Analyst</a:t>
            </a:r>
          </a:p>
        </p:txBody>
      </p:sp>
      <p:sp>
        <p:nvSpPr>
          <p:cNvPr id="22" name="Right Brace 21">
            <a:extLst>
              <a:ext uri="{FF2B5EF4-FFF2-40B4-BE49-F238E27FC236}">
                <a16:creationId xmlns:a16="http://schemas.microsoft.com/office/drawing/2014/main" id="{91E7F73E-828C-750A-F75B-20FDD6169187}"/>
              </a:ext>
            </a:extLst>
          </p:cNvPr>
          <p:cNvSpPr/>
          <p:nvPr/>
        </p:nvSpPr>
        <p:spPr>
          <a:xfrm>
            <a:off x="8803256" y="3130809"/>
            <a:ext cx="485236" cy="6923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30A10E93-915B-F947-C662-FBA49C90453B}"/>
              </a:ext>
            </a:extLst>
          </p:cNvPr>
          <p:cNvSpPr/>
          <p:nvPr/>
        </p:nvSpPr>
        <p:spPr>
          <a:xfrm>
            <a:off x="8849624" y="4147841"/>
            <a:ext cx="485236" cy="6923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FC2E88F3-93CC-FE4E-6BA0-0349AE0ECAFD}"/>
              </a:ext>
            </a:extLst>
          </p:cNvPr>
          <p:cNvSpPr/>
          <p:nvPr/>
        </p:nvSpPr>
        <p:spPr>
          <a:xfrm>
            <a:off x="8875657" y="5191997"/>
            <a:ext cx="485236" cy="6923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B48BDD72-9311-8DC5-CE65-5C9F529C526C}"/>
              </a:ext>
            </a:extLst>
          </p:cNvPr>
          <p:cNvSpPr txBox="1"/>
          <p:nvPr/>
        </p:nvSpPr>
        <p:spPr>
          <a:xfrm>
            <a:off x="9843458" y="1737884"/>
            <a:ext cx="1599050" cy="369332"/>
          </a:xfrm>
          <a:prstGeom prst="rect">
            <a:avLst/>
          </a:prstGeom>
          <a:noFill/>
        </p:spPr>
        <p:txBody>
          <a:bodyPr wrap="square" rtlCol="0">
            <a:spAutoFit/>
          </a:bodyPr>
          <a:lstStyle/>
          <a:p>
            <a:r>
              <a:rPr lang="en-US" u="sng" dirty="0"/>
              <a:t>Current Uses</a:t>
            </a:r>
          </a:p>
        </p:txBody>
      </p:sp>
      <p:sp>
        <p:nvSpPr>
          <p:cNvPr id="26" name="TextBox 25">
            <a:extLst>
              <a:ext uri="{FF2B5EF4-FFF2-40B4-BE49-F238E27FC236}">
                <a16:creationId xmlns:a16="http://schemas.microsoft.com/office/drawing/2014/main" id="{CC6B42E6-6B02-0E69-15C8-DD380D8A7089}"/>
              </a:ext>
            </a:extLst>
          </p:cNvPr>
          <p:cNvSpPr txBox="1"/>
          <p:nvPr/>
        </p:nvSpPr>
        <p:spPr>
          <a:xfrm>
            <a:off x="652088" y="4509019"/>
            <a:ext cx="1663459" cy="276999"/>
          </a:xfrm>
          <a:prstGeom prst="rect">
            <a:avLst/>
          </a:prstGeom>
          <a:noFill/>
        </p:spPr>
        <p:txBody>
          <a:bodyPr wrap="square" rtlCol="0">
            <a:spAutoFit/>
          </a:bodyPr>
          <a:lstStyle/>
          <a:p>
            <a:r>
              <a:rPr lang="en-US" sz="1200" dirty="0"/>
              <a:t>User Roles</a:t>
            </a:r>
          </a:p>
        </p:txBody>
      </p:sp>
      <p:sp>
        <p:nvSpPr>
          <p:cNvPr id="27" name="TextBox 26">
            <a:extLst>
              <a:ext uri="{FF2B5EF4-FFF2-40B4-BE49-F238E27FC236}">
                <a16:creationId xmlns:a16="http://schemas.microsoft.com/office/drawing/2014/main" id="{213B85CC-391C-B569-D1E7-770E8E6DB15F}"/>
              </a:ext>
            </a:extLst>
          </p:cNvPr>
          <p:cNvSpPr txBox="1"/>
          <p:nvPr/>
        </p:nvSpPr>
        <p:spPr>
          <a:xfrm>
            <a:off x="9420046" y="3130809"/>
            <a:ext cx="2630440" cy="646331"/>
          </a:xfrm>
          <a:prstGeom prst="rect">
            <a:avLst/>
          </a:prstGeom>
          <a:noFill/>
        </p:spPr>
        <p:txBody>
          <a:bodyPr wrap="square" rtlCol="0">
            <a:spAutoFit/>
          </a:bodyPr>
          <a:lstStyle/>
          <a:p>
            <a:r>
              <a:rPr lang="en-US" dirty="0"/>
              <a:t>Third-party or internal models, tools, software</a:t>
            </a:r>
          </a:p>
        </p:txBody>
      </p:sp>
      <p:sp>
        <p:nvSpPr>
          <p:cNvPr id="28" name="TextBox 27">
            <a:extLst>
              <a:ext uri="{FF2B5EF4-FFF2-40B4-BE49-F238E27FC236}">
                <a16:creationId xmlns:a16="http://schemas.microsoft.com/office/drawing/2014/main" id="{89C07656-F4F6-712D-96C1-50C122F0C4F0}"/>
              </a:ext>
            </a:extLst>
          </p:cNvPr>
          <p:cNvSpPr txBox="1"/>
          <p:nvPr/>
        </p:nvSpPr>
        <p:spPr>
          <a:xfrm>
            <a:off x="9420046" y="4140047"/>
            <a:ext cx="2630440" cy="646331"/>
          </a:xfrm>
          <a:prstGeom prst="rect">
            <a:avLst/>
          </a:prstGeom>
          <a:noFill/>
        </p:spPr>
        <p:txBody>
          <a:bodyPr wrap="square" rtlCol="0">
            <a:spAutoFit/>
          </a:bodyPr>
          <a:lstStyle/>
          <a:p>
            <a:r>
              <a:rPr lang="en-US" dirty="0"/>
              <a:t>Unique to each problem, but process is the same</a:t>
            </a:r>
          </a:p>
        </p:txBody>
      </p:sp>
      <p:sp>
        <p:nvSpPr>
          <p:cNvPr id="29" name="TextBox 28">
            <a:extLst>
              <a:ext uri="{FF2B5EF4-FFF2-40B4-BE49-F238E27FC236}">
                <a16:creationId xmlns:a16="http://schemas.microsoft.com/office/drawing/2014/main" id="{F1516375-C3D0-D01E-13FA-F94650917611}"/>
              </a:ext>
            </a:extLst>
          </p:cNvPr>
          <p:cNvSpPr txBox="1"/>
          <p:nvPr/>
        </p:nvSpPr>
        <p:spPr>
          <a:xfrm>
            <a:off x="9478248" y="5219159"/>
            <a:ext cx="2630440" cy="646331"/>
          </a:xfrm>
          <a:prstGeom prst="rect">
            <a:avLst/>
          </a:prstGeom>
          <a:noFill/>
        </p:spPr>
        <p:txBody>
          <a:bodyPr wrap="square" rtlCol="0">
            <a:spAutoFit/>
          </a:bodyPr>
          <a:lstStyle/>
          <a:p>
            <a:r>
              <a:rPr lang="en-US" dirty="0"/>
              <a:t>A summarization of analysis is required</a:t>
            </a:r>
          </a:p>
        </p:txBody>
      </p:sp>
      <p:sp>
        <p:nvSpPr>
          <p:cNvPr id="30" name="TextBox 29">
            <a:extLst>
              <a:ext uri="{FF2B5EF4-FFF2-40B4-BE49-F238E27FC236}">
                <a16:creationId xmlns:a16="http://schemas.microsoft.com/office/drawing/2014/main" id="{50FE634D-F8F4-F8F7-0DD1-8A74E1BBFAC4}"/>
              </a:ext>
            </a:extLst>
          </p:cNvPr>
          <p:cNvSpPr txBox="1"/>
          <p:nvPr/>
        </p:nvSpPr>
        <p:spPr>
          <a:xfrm>
            <a:off x="2382530" y="558844"/>
            <a:ext cx="9834036" cy="615553"/>
          </a:xfrm>
          <a:prstGeom prst="rect">
            <a:avLst/>
          </a:prstGeom>
          <a:noFill/>
        </p:spPr>
        <p:txBody>
          <a:bodyPr wrap="square" rtlCol="0">
            <a:spAutoFit/>
          </a:bodyPr>
          <a:lstStyle/>
          <a:p>
            <a:r>
              <a:rPr lang="en-US" sz="3400" dirty="0"/>
              <a:t>Analysis can be time-consuming and burdensome!</a:t>
            </a:r>
          </a:p>
        </p:txBody>
      </p:sp>
    </p:spTree>
    <p:extLst>
      <p:ext uri="{BB962C8B-B14F-4D97-AF65-F5344CB8AC3E}">
        <p14:creationId xmlns:p14="http://schemas.microsoft.com/office/powerpoint/2010/main" val="4109972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44</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User Matrix</a:t>
            </a:r>
          </a:p>
        </p:txBody>
      </p:sp>
      <p:cxnSp>
        <p:nvCxnSpPr>
          <p:cNvPr id="4" name="Straight Arrow Connector 3">
            <a:extLst>
              <a:ext uri="{FF2B5EF4-FFF2-40B4-BE49-F238E27FC236}">
                <a16:creationId xmlns:a16="http://schemas.microsoft.com/office/drawing/2014/main" id="{3B382DF1-17C4-1487-6E86-F64B1A29FE54}"/>
              </a:ext>
            </a:extLst>
          </p:cNvPr>
          <p:cNvCxnSpPr>
            <a:cxnSpLocks/>
          </p:cNvCxnSpPr>
          <p:nvPr/>
        </p:nvCxnSpPr>
        <p:spPr>
          <a:xfrm>
            <a:off x="5055079" y="1732946"/>
            <a:ext cx="4218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D56580C6-61EA-1975-6E34-73E18CB07ADC}"/>
              </a:ext>
            </a:extLst>
          </p:cNvPr>
          <p:cNvSpPr txBox="1"/>
          <p:nvPr/>
        </p:nvSpPr>
        <p:spPr>
          <a:xfrm>
            <a:off x="4820569" y="1258903"/>
            <a:ext cx="2379643" cy="369332"/>
          </a:xfrm>
          <a:prstGeom prst="rect">
            <a:avLst/>
          </a:prstGeom>
          <a:noFill/>
        </p:spPr>
        <p:txBody>
          <a:bodyPr wrap="square" rtlCol="0">
            <a:spAutoFit/>
          </a:bodyPr>
          <a:lstStyle/>
          <a:p>
            <a:r>
              <a:rPr lang="en-US" dirty="0"/>
              <a:t>Usage Frequency</a:t>
            </a:r>
          </a:p>
        </p:txBody>
      </p:sp>
      <p:cxnSp>
        <p:nvCxnSpPr>
          <p:cNvPr id="6" name="Straight Arrow Connector 5">
            <a:extLst>
              <a:ext uri="{FF2B5EF4-FFF2-40B4-BE49-F238E27FC236}">
                <a16:creationId xmlns:a16="http://schemas.microsoft.com/office/drawing/2014/main" id="{8BAAED5F-19E2-30D4-05B6-7ABAA62665BB}"/>
              </a:ext>
            </a:extLst>
          </p:cNvPr>
          <p:cNvCxnSpPr/>
          <p:nvPr/>
        </p:nvCxnSpPr>
        <p:spPr>
          <a:xfrm flipV="1">
            <a:off x="10059838" y="2674835"/>
            <a:ext cx="0" cy="1952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A7383C8-AF24-C0E7-B05E-E75EF6061D2B}"/>
              </a:ext>
            </a:extLst>
          </p:cNvPr>
          <p:cNvSpPr txBox="1"/>
          <p:nvPr/>
        </p:nvSpPr>
        <p:spPr>
          <a:xfrm rot="5400000">
            <a:off x="9054682" y="3663341"/>
            <a:ext cx="2379643" cy="369332"/>
          </a:xfrm>
          <a:prstGeom prst="rect">
            <a:avLst/>
          </a:prstGeom>
          <a:noFill/>
        </p:spPr>
        <p:txBody>
          <a:bodyPr wrap="square" rtlCol="0">
            <a:spAutoFit/>
          </a:bodyPr>
          <a:lstStyle/>
          <a:p>
            <a:r>
              <a:rPr lang="en-US" dirty="0"/>
              <a:t>User Knowledge</a:t>
            </a:r>
          </a:p>
        </p:txBody>
      </p:sp>
      <p:graphicFrame>
        <p:nvGraphicFramePr>
          <p:cNvPr id="11" name="Table 11">
            <a:extLst>
              <a:ext uri="{FF2B5EF4-FFF2-40B4-BE49-F238E27FC236}">
                <a16:creationId xmlns:a16="http://schemas.microsoft.com/office/drawing/2014/main" id="{A781F7F8-4FFD-A0EB-237B-40849904FE67}"/>
              </a:ext>
            </a:extLst>
          </p:cNvPr>
          <p:cNvGraphicFramePr>
            <a:graphicFrameLocks noGrp="1"/>
          </p:cNvGraphicFramePr>
          <p:nvPr/>
        </p:nvGraphicFramePr>
        <p:xfrm>
          <a:off x="4339090" y="1913203"/>
          <a:ext cx="5419947" cy="2952786"/>
        </p:xfrm>
        <a:graphic>
          <a:graphicData uri="http://schemas.openxmlformats.org/drawingml/2006/table">
            <a:tbl>
              <a:tblPr firstRow="1" bandRow="1">
                <a:tableStyleId>{5C22544A-7EE6-4342-B048-85BDC9FD1C3A}</a:tableStyleId>
              </a:tblPr>
              <a:tblGrid>
                <a:gridCol w="1806649">
                  <a:extLst>
                    <a:ext uri="{9D8B030D-6E8A-4147-A177-3AD203B41FA5}">
                      <a16:colId xmlns:a16="http://schemas.microsoft.com/office/drawing/2014/main" val="2932085570"/>
                    </a:ext>
                  </a:extLst>
                </a:gridCol>
                <a:gridCol w="1806649">
                  <a:extLst>
                    <a:ext uri="{9D8B030D-6E8A-4147-A177-3AD203B41FA5}">
                      <a16:colId xmlns:a16="http://schemas.microsoft.com/office/drawing/2014/main" val="627421505"/>
                    </a:ext>
                  </a:extLst>
                </a:gridCol>
                <a:gridCol w="1806649">
                  <a:extLst>
                    <a:ext uri="{9D8B030D-6E8A-4147-A177-3AD203B41FA5}">
                      <a16:colId xmlns:a16="http://schemas.microsoft.com/office/drawing/2014/main" val="280232811"/>
                    </a:ext>
                  </a:extLst>
                </a:gridCol>
              </a:tblGrid>
              <a:tr h="0">
                <a:tc>
                  <a:txBody>
                    <a:bodyPr/>
                    <a:lstStyle/>
                    <a:p>
                      <a:endParaRPr lang="en-US" dirty="0"/>
                    </a:p>
                  </a:txBody>
                  <a:tcPr/>
                </a:tc>
                <a:tc>
                  <a:txBody>
                    <a:bodyPr/>
                    <a:lstStyle/>
                    <a:p>
                      <a:endParaRPr lang="en-US" dirty="0"/>
                    </a:p>
                  </a:txBody>
                  <a:tcPr/>
                </a:tc>
                <a:tc>
                  <a:txBody>
                    <a:bodyPr/>
                    <a:lstStyle/>
                    <a:p>
                      <a:endParaRPr lang="en-US" sz="100" dirty="0"/>
                    </a:p>
                  </a:txBody>
                  <a:tcPr/>
                </a:tc>
                <a:extLst>
                  <a:ext uri="{0D108BD9-81ED-4DB2-BD59-A6C34878D82A}">
                    <a16:rowId xmlns:a16="http://schemas.microsoft.com/office/drawing/2014/main" val="1412994342"/>
                  </a:ext>
                </a:extLst>
              </a:tr>
              <a:tr h="862342">
                <a:tc>
                  <a:txBody>
                    <a:bodyPr/>
                    <a:lstStyle/>
                    <a:p>
                      <a:r>
                        <a:rPr lang="en-US" dirty="0"/>
                        <a:t>G</a:t>
                      </a:r>
                    </a:p>
                  </a:txBody>
                  <a:tcPr/>
                </a:tc>
                <a:tc>
                  <a:txBody>
                    <a:bodyPr/>
                    <a:lstStyle/>
                    <a:p>
                      <a:r>
                        <a:rPr lang="en-US" dirty="0"/>
                        <a:t>B, D</a:t>
                      </a:r>
                    </a:p>
                  </a:txBody>
                  <a:tcPr/>
                </a:tc>
                <a:tc>
                  <a:txBody>
                    <a:bodyPr/>
                    <a:lstStyle/>
                    <a:p>
                      <a:r>
                        <a:rPr lang="en-US"/>
                        <a:t>A, H</a:t>
                      </a:r>
                      <a:endParaRPr lang="en-US" dirty="0"/>
                    </a:p>
                  </a:txBody>
                  <a:tcPr/>
                </a:tc>
                <a:extLst>
                  <a:ext uri="{0D108BD9-81ED-4DB2-BD59-A6C34878D82A}">
                    <a16:rowId xmlns:a16="http://schemas.microsoft.com/office/drawing/2014/main" val="4173726180"/>
                  </a:ext>
                </a:extLst>
              </a:tr>
              <a:tr h="862342">
                <a:tc>
                  <a:txBody>
                    <a:bodyPr/>
                    <a:lstStyle/>
                    <a:p>
                      <a:endParaRPr lang="en-US" dirty="0"/>
                    </a:p>
                  </a:txBody>
                  <a:tcPr/>
                </a:tc>
                <a:tc>
                  <a:txBody>
                    <a:bodyPr/>
                    <a:lstStyle/>
                    <a:p>
                      <a:r>
                        <a:rPr lang="en-US" dirty="0"/>
                        <a:t>C</a:t>
                      </a:r>
                    </a:p>
                  </a:txBody>
                  <a:tcPr/>
                </a:tc>
                <a:tc>
                  <a:txBody>
                    <a:bodyPr/>
                    <a:lstStyle/>
                    <a:p>
                      <a:r>
                        <a:rPr lang="en-US" dirty="0"/>
                        <a:t>E</a:t>
                      </a:r>
                    </a:p>
                  </a:txBody>
                  <a:tcPr/>
                </a:tc>
                <a:extLst>
                  <a:ext uri="{0D108BD9-81ED-4DB2-BD59-A6C34878D82A}">
                    <a16:rowId xmlns:a16="http://schemas.microsoft.com/office/drawing/2014/main" val="2292903558"/>
                  </a:ext>
                </a:extLst>
              </a:tr>
              <a:tr h="862342">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20041965"/>
                  </a:ext>
                </a:extLst>
              </a:tr>
            </a:tbl>
          </a:graphicData>
        </a:graphic>
      </p:graphicFrame>
    </p:spTree>
    <p:extLst>
      <p:ext uri="{BB962C8B-B14F-4D97-AF65-F5344CB8AC3E}">
        <p14:creationId xmlns:p14="http://schemas.microsoft.com/office/powerpoint/2010/main" val="2164458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685D-811C-7A0A-8EF8-D2A1D17A5CCC}"/>
              </a:ext>
            </a:extLst>
          </p:cNvPr>
          <p:cNvSpPr>
            <a:spLocks noGrp="1"/>
          </p:cNvSpPr>
          <p:nvPr>
            <p:ph type="title"/>
          </p:nvPr>
        </p:nvSpPr>
        <p:spPr/>
        <p:txBody>
          <a:bodyPr/>
          <a:lstStyle/>
          <a:p>
            <a:r>
              <a:rPr lang="en-US" dirty="0"/>
              <a:t>Problem Solution – Get to tell the story faster and better</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45</a:t>
            </a:fld>
            <a:endParaRPr lang="en-US" dirty="0"/>
          </a:p>
        </p:txBody>
      </p:sp>
      <p:graphicFrame>
        <p:nvGraphicFramePr>
          <p:cNvPr id="13" name="Content Placeholder 12">
            <a:extLst>
              <a:ext uri="{FF2B5EF4-FFF2-40B4-BE49-F238E27FC236}">
                <a16:creationId xmlns:a16="http://schemas.microsoft.com/office/drawing/2014/main" id="{F5ABDBD7-2A9C-536D-B744-CC172481538C}"/>
              </a:ext>
            </a:extLst>
          </p:cNvPr>
          <p:cNvGraphicFramePr>
            <a:graphicFrameLocks noGrp="1"/>
          </p:cNvGraphicFramePr>
          <p:nvPr>
            <p:ph sz="half" idx="2"/>
          </p:nvPr>
        </p:nvGraphicFramePr>
        <p:xfrm>
          <a:off x="2933699" y="2113472"/>
          <a:ext cx="5306787" cy="371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ight Brace 14">
            <a:extLst>
              <a:ext uri="{FF2B5EF4-FFF2-40B4-BE49-F238E27FC236}">
                <a16:creationId xmlns:a16="http://schemas.microsoft.com/office/drawing/2014/main" id="{B3C44106-C457-8273-AEDC-A386EADF952F}"/>
              </a:ext>
            </a:extLst>
          </p:cNvPr>
          <p:cNvSpPr/>
          <p:nvPr/>
        </p:nvSpPr>
        <p:spPr>
          <a:xfrm>
            <a:off x="8283221" y="2161104"/>
            <a:ext cx="370971" cy="37190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3004967-4AF7-C82A-7556-9265DE5D534B}"/>
              </a:ext>
            </a:extLst>
          </p:cNvPr>
          <p:cNvSpPr/>
          <p:nvPr/>
        </p:nvSpPr>
        <p:spPr>
          <a:xfrm>
            <a:off x="156711" y="4407556"/>
            <a:ext cx="1925130"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Researcher</a:t>
            </a:r>
          </a:p>
        </p:txBody>
      </p:sp>
      <p:sp>
        <p:nvSpPr>
          <p:cNvPr id="17" name="TextBox 16">
            <a:extLst>
              <a:ext uri="{FF2B5EF4-FFF2-40B4-BE49-F238E27FC236}">
                <a16:creationId xmlns:a16="http://schemas.microsoft.com/office/drawing/2014/main" id="{7E797FA0-63B8-0B3A-87B2-1EDAD0D7FE1D}"/>
              </a:ext>
            </a:extLst>
          </p:cNvPr>
          <p:cNvSpPr txBox="1"/>
          <p:nvPr/>
        </p:nvSpPr>
        <p:spPr>
          <a:xfrm>
            <a:off x="291501" y="4020606"/>
            <a:ext cx="2063510" cy="369332"/>
          </a:xfrm>
          <a:prstGeom prst="rect">
            <a:avLst/>
          </a:prstGeom>
          <a:noFill/>
        </p:spPr>
        <p:txBody>
          <a:bodyPr wrap="square" rtlCol="0">
            <a:spAutoFit/>
          </a:bodyPr>
          <a:lstStyle/>
          <a:p>
            <a:r>
              <a:rPr lang="en-US" dirty="0"/>
              <a:t>Roles of SME’s</a:t>
            </a:r>
          </a:p>
        </p:txBody>
      </p:sp>
      <p:sp>
        <p:nvSpPr>
          <p:cNvPr id="18" name="Rectangle: Rounded Corners 17">
            <a:extLst>
              <a:ext uri="{FF2B5EF4-FFF2-40B4-BE49-F238E27FC236}">
                <a16:creationId xmlns:a16="http://schemas.microsoft.com/office/drawing/2014/main" id="{B83B1C4C-AB85-E93C-269F-E5D9AB94052F}"/>
              </a:ext>
            </a:extLst>
          </p:cNvPr>
          <p:cNvSpPr/>
          <p:nvPr/>
        </p:nvSpPr>
        <p:spPr>
          <a:xfrm>
            <a:off x="153835" y="4831232"/>
            <a:ext cx="1928006"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Financial Analyst</a:t>
            </a:r>
          </a:p>
        </p:txBody>
      </p:sp>
      <p:sp>
        <p:nvSpPr>
          <p:cNvPr id="19" name="Rectangle: Rounded Corners 18">
            <a:extLst>
              <a:ext uri="{FF2B5EF4-FFF2-40B4-BE49-F238E27FC236}">
                <a16:creationId xmlns:a16="http://schemas.microsoft.com/office/drawing/2014/main" id="{0373582C-CA8A-E377-9A45-3A844CB89503}"/>
              </a:ext>
            </a:extLst>
          </p:cNvPr>
          <p:cNvSpPr/>
          <p:nvPr/>
        </p:nvSpPr>
        <p:spPr>
          <a:xfrm>
            <a:off x="169651" y="5690618"/>
            <a:ext cx="1925130"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Strategy</a:t>
            </a:r>
          </a:p>
        </p:txBody>
      </p:sp>
      <p:sp>
        <p:nvSpPr>
          <p:cNvPr id="20" name="Rectangle: Rounded Corners 19">
            <a:extLst>
              <a:ext uri="{FF2B5EF4-FFF2-40B4-BE49-F238E27FC236}">
                <a16:creationId xmlns:a16="http://schemas.microsoft.com/office/drawing/2014/main" id="{A8ABB24A-CC88-8A5C-A76F-F6782A3637CA}"/>
              </a:ext>
            </a:extLst>
          </p:cNvPr>
          <p:cNvSpPr/>
          <p:nvPr/>
        </p:nvSpPr>
        <p:spPr>
          <a:xfrm>
            <a:off x="153835" y="5259866"/>
            <a:ext cx="1925130"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Market Analyst</a:t>
            </a:r>
          </a:p>
        </p:txBody>
      </p:sp>
      <p:sp>
        <p:nvSpPr>
          <p:cNvPr id="21" name="Rectangle 20">
            <a:extLst>
              <a:ext uri="{FF2B5EF4-FFF2-40B4-BE49-F238E27FC236}">
                <a16:creationId xmlns:a16="http://schemas.microsoft.com/office/drawing/2014/main" id="{FD4D00AE-4680-9649-A69A-CC4ACB6456FD}"/>
              </a:ext>
            </a:extLst>
          </p:cNvPr>
          <p:cNvSpPr/>
          <p:nvPr/>
        </p:nvSpPr>
        <p:spPr>
          <a:xfrm>
            <a:off x="2682816" y="5020574"/>
            <a:ext cx="5833474" cy="1035169"/>
          </a:xfrm>
          <a:prstGeom prst="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65745AA-E894-BFA5-F5E4-5F0BF626BB4C}"/>
              </a:ext>
            </a:extLst>
          </p:cNvPr>
          <p:cNvGrpSpPr/>
          <p:nvPr/>
        </p:nvGrpSpPr>
        <p:grpSpPr>
          <a:xfrm>
            <a:off x="9043307" y="2217741"/>
            <a:ext cx="3148693" cy="2867488"/>
            <a:chOff x="0" y="0"/>
            <a:chExt cx="5306787" cy="1026384"/>
          </a:xfrm>
        </p:grpSpPr>
        <p:sp>
          <p:nvSpPr>
            <p:cNvPr id="4" name="Callout: Up Arrow 3">
              <a:extLst>
                <a:ext uri="{FF2B5EF4-FFF2-40B4-BE49-F238E27FC236}">
                  <a16:creationId xmlns:a16="http://schemas.microsoft.com/office/drawing/2014/main" id="{6277F580-C4F7-2D9C-8831-DB3E686FD3FA}"/>
                </a:ext>
              </a:extLst>
            </p:cNvPr>
            <p:cNvSpPr/>
            <p:nvPr/>
          </p:nvSpPr>
          <p:spPr>
            <a:xfrm rot="10800000">
              <a:off x="0" y="0"/>
              <a:ext cx="5306787" cy="1026384"/>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5" name="Callout: Up Arrow 4">
              <a:extLst>
                <a:ext uri="{FF2B5EF4-FFF2-40B4-BE49-F238E27FC236}">
                  <a16:creationId xmlns:a16="http://schemas.microsoft.com/office/drawing/2014/main" id="{B8695C4B-AB32-1C44-25AF-0BDD7E00FD3A}"/>
                </a:ext>
              </a:extLst>
            </p:cNvPr>
            <p:cNvSpPr txBox="1"/>
            <p:nvPr/>
          </p:nvSpPr>
          <p:spPr>
            <a:xfrm>
              <a:off x="0" y="0"/>
              <a:ext cx="5306787" cy="3602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err="1"/>
                <a:t>DecarbX</a:t>
              </a:r>
              <a:endParaRPr lang="en-US" sz="2400" kern="1200" dirty="0"/>
            </a:p>
          </p:txBody>
        </p:sp>
      </p:grpSp>
      <p:grpSp>
        <p:nvGrpSpPr>
          <p:cNvPr id="6" name="Group 5">
            <a:extLst>
              <a:ext uri="{FF2B5EF4-FFF2-40B4-BE49-F238E27FC236}">
                <a16:creationId xmlns:a16="http://schemas.microsoft.com/office/drawing/2014/main" id="{0967790F-E5A6-393D-8451-B499C0E72C2F}"/>
              </a:ext>
            </a:extLst>
          </p:cNvPr>
          <p:cNvGrpSpPr/>
          <p:nvPr/>
        </p:nvGrpSpPr>
        <p:grpSpPr>
          <a:xfrm>
            <a:off x="9043308" y="2927555"/>
            <a:ext cx="1625568" cy="561305"/>
            <a:chOff x="0" y="361525"/>
            <a:chExt cx="2728881" cy="306889"/>
          </a:xfrm>
        </p:grpSpPr>
        <p:sp>
          <p:nvSpPr>
            <p:cNvPr id="14" name="Rectangle 13">
              <a:extLst>
                <a:ext uri="{FF2B5EF4-FFF2-40B4-BE49-F238E27FC236}">
                  <a16:creationId xmlns:a16="http://schemas.microsoft.com/office/drawing/2014/main" id="{22B7B574-CDCB-B4A8-63BD-332CB80C316D}"/>
                </a:ext>
              </a:extLst>
            </p:cNvPr>
            <p:cNvSpPr/>
            <p:nvPr/>
          </p:nvSpPr>
          <p:spPr>
            <a:xfrm>
              <a:off x="0" y="361525"/>
              <a:ext cx="2653393" cy="30688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2" name="TextBox 21">
              <a:extLst>
                <a:ext uri="{FF2B5EF4-FFF2-40B4-BE49-F238E27FC236}">
                  <a16:creationId xmlns:a16="http://schemas.microsoft.com/office/drawing/2014/main" id="{252DC570-A44C-F85E-C04A-518D71EB2E65}"/>
                </a:ext>
              </a:extLst>
            </p:cNvPr>
            <p:cNvSpPr txBox="1"/>
            <p:nvPr/>
          </p:nvSpPr>
          <p:spPr>
            <a:xfrm>
              <a:off x="0" y="361525"/>
              <a:ext cx="2728881" cy="3068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General Research</a:t>
              </a:r>
            </a:p>
          </p:txBody>
        </p:sp>
      </p:grpSp>
      <p:grpSp>
        <p:nvGrpSpPr>
          <p:cNvPr id="10" name="Group 9">
            <a:extLst>
              <a:ext uri="{FF2B5EF4-FFF2-40B4-BE49-F238E27FC236}">
                <a16:creationId xmlns:a16="http://schemas.microsoft.com/office/drawing/2014/main" id="{A04D090B-97D7-6BFC-BB51-1D88A3C888BF}"/>
              </a:ext>
            </a:extLst>
          </p:cNvPr>
          <p:cNvGrpSpPr/>
          <p:nvPr/>
        </p:nvGrpSpPr>
        <p:grpSpPr>
          <a:xfrm>
            <a:off x="10623910" y="2927556"/>
            <a:ext cx="1568090" cy="561304"/>
            <a:chOff x="2653393" y="361525"/>
            <a:chExt cx="2653393" cy="306889"/>
          </a:xfrm>
        </p:grpSpPr>
        <p:sp>
          <p:nvSpPr>
            <p:cNvPr id="11" name="Rectangle 10">
              <a:extLst>
                <a:ext uri="{FF2B5EF4-FFF2-40B4-BE49-F238E27FC236}">
                  <a16:creationId xmlns:a16="http://schemas.microsoft.com/office/drawing/2014/main" id="{1A438C9A-4588-4E51-BC94-3B95FFB3087C}"/>
                </a:ext>
              </a:extLst>
            </p:cNvPr>
            <p:cNvSpPr/>
            <p:nvPr/>
          </p:nvSpPr>
          <p:spPr>
            <a:xfrm>
              <a:off x="2653393" y="361525"/>
              <a:ext cx="2653393" cy="30688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TextBox 11">
              <a:extLst>
                <a:ext uri="{FF2B5EF4-FFF2-40B4-BE49-F238E27FC236}">
                  <a16:creationId xmlns:a16="http://schemas.microsoft.com/office/drawing/2014/main" id="{746E905A-35C3-7583-6CD6-314DBF33F67C}"/>
                </a:ext>
              </a:extLst>
            </p:cNvPr>
            <p:cNvSpPr txBox="1"/>
            <p:nvPr/>
          </p:nvSpPr>
          <p:spPr>
            <a:xfrm>
              <a:off x="2653393" y="361525"/>
              <a:ext cx="2653393" cy="3068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dirty="0"/>
                <a:t>Calculations</a:t>
              </a:r>
              <a:endParaRPr lang="en-US" sz="1300" kern="1200" dirty="0"/>
            </a:p>
          </p:txBody>
        </p:sp>
      </p:grpSp>
      <p:grpSp>
        <p:nvGrpSpPr>
          <p:cNvPr id="23" name="Group 22">
            <a:extLst>
              <a:ext uri="{FF2B5EF4-FFF2-40B4-BE49-F238E27FC236}">
                <a16:creationId xmlns:a16="http://schemas.microsoft.com/office/drawing/2014/main" id="{CC010D7B-7B5E-3C52-87FE-C7A98A75B08A}"/>
              </a:ext>
            </a:extLst>
          </p:cNvPr>
          <p:cNvGrpSpPr/>
          <p:nvPr/>
        </p:nvGrpSpPr>
        <p:grpSpPr>
          <a:xfrm>
            <a:off x="9048798" y="3488860"/>
            <a:ext cx="1625567" cy="561305"/>
            <a:chOff x="-2" y="361525"/>
            <a:chExt cx="2728880" cy="306889"/>
          </a:xfrm>
        </p:grpSpPr>
        <p:sp>
          <p:nvSpPr>
            <p:cNvPr id="24" name="Rectangle 23">
              <a:extLst>
                <a:ext uri="{FF2B5EF4-FFF2-40B4-BE49-F238E27FC236}">
                  <a16:creationId xmlns:a16="http://schemas.microsoft.com/office/drawing/2014/main" id="{F7DC7A6F-9920-A922-099B-C762AD504728}"/>
                </a:ext>
              </a:extLst>
            </p:cNvPr>
            <p:cNvSpPr/>
            <p:nvPr/>
          </p:nvSpPr>
          <p:spPr>
            <a:xfrm>
              <a:off x="0" y="361525"/>
              <a:ext cx="2653393" cy="30688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E490D85B-86C2-2581-3B41-6B171E0509DE}"/>
                </a:ext>
              </a:extLst>
            </p:cNvPr>
            <p:cNvSpPr txBox="1"/>
            <p:nvPr/>
          </p:nvSpPr>
          <p:spPr>
            <a:xfrm>
              <a:off x="-2" y="361525"/>
              <a:ext cx="2728880" cy="3068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 Assessment</a:t>
              </a:r>
            </a:p>
          </p:txBody>
        </p:sp>
      </p:grpSp>
      <p:grpSp>
        <p:nvGrpSpPr>
          <p:cNvPr id="26" name="Group 25">
            <a:extLst>
              <a:ext uri="{FF2B5EF4-FFF2-40B4-BE49-F238E27FC236}">
                <a16:creationId xmlns:a16="http://schemas.microsoft.com/office/drawing/2014/main" id="{5A7F89BD-1254-8603-E3EC-C086C246B09C}"/>
              </a:ext>
            </a:extLst>
          </p:cNvPr>
          <p:cNvGrpSpPr/>
          <p:nvPr/>
        </p:nvGrpSpPr>
        <p:grpSpPr>
          <a:xfrm>
            <a:off x="10569755" y="3487619"/>
            <a:ext cx="1568090" cy="561304"/>
            <a:chOff x="2653393" y="361525"/>
            <a:chExt cx="2653393" cy="306889"/>
          </a:xfrm>
        </p:grpSpPr>
        <p:sp>
          <p:nvSpPr>
            <p:cNvPr id="27" name="Rectangle 26">
              <a:extLst>
                <a:ext uri="{FF2B5EF4-FFF2-40B4-BE49-F238E27FC236}">
                  <a16:creationId xmlns:a16="http://schemas.microsoft.com/office/drawing/2014/main" id="{E0C3CE96-00F3-1C70-1FD6-490FAB1CADDA}"/>
                </a:ext>
              </a:extLst>
            </p:cNvPr>
            <p:cNvSpPr/>
            <p:nvPr/>
          </p:nvSpPr>
          <p:spPr>
            <a:xfrm>
              <a:off x="2653393" y="361525"/>
              <a:ext cx="2653393" cy="30688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TextBox 27">
              <a:extLst>
                <a:ext uri="{FF2B5EF4-FFF2-40B4-BE49-F238E27FC236}">
                  <a16:creationId xmlns:a16="http://schemas.microsoft.com/office/drawing/2014/main" id="{4805E26F-5A75-C857-B133-985114DBEA88}"/>
                </a:ext>
              </a:extLst>
            </p:cNvPr>
            <p:cNvSpPr txBox="1"/>
            <p:nvPr/>
          </p:nvSpPr>
          <p:spPr>
            <a:xfrm>
              <a:off x="2653393" y="361525"/>
              <a:ext cx="2653393" cy="3068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dirty="0"/>
                <a:t>Conclusion/</a:t>
              </a:r>
            </a:p>
            <a:p>
              <a:pPr marL="0" lvl="0" indent="0" algn="ctr" defTabSz="577850">
                <a:lnSpc>
                  <a:spcPct val="90000"/>
                </a:lnSpc>
                <a:spcBef>
                  <a:spcPct val="0"/>
                </a:spcBef>
                <a:spcAft>
                  <a:spcPct val="35000"/>
                </a:spcAft>
                <a:buNone/>
              </a:pPr>
              <a:r>
                <a:rPr lang="en-US" sz="1300" dirty="0"/>
                <a:t>Recommendation</a:t>
              </a:r>
              <a:endParaRPr lang="en-US" sz="1300" kern="1200" dirty="0"/>
            </a:p>
          </p:txBody>
        </p:sp>
      </p:grpSp>
    </p:spTree>
    <p:extLst>
      <p:ext uri="{BB962C8B-B14F-4D97-AF65-F5344CB8AC3E}">
        <p14:creationId xmlns:p14="http://schemas.microsoft.com/office/powerpoint/2010/main" val="713571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46</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B – Decarb Strategist Flow Diagram</a:t>
            </a:r>
          </a:p>
        </p:txBody>
      </p:sp>
      <p:sp>
        <p:nvSpPr>
          <p:cNvPr id="2" name="Rectangle: Rounded Corners 1">
            <a:extLst>
              <a:ext uri="{FF2B5EF4-FFF2-40B4-BE49-F238E27FC236}">
                <a16:creationId xmlns:a16="http://schemas.microsoft.com/office/drawing/2014/main" id="{E22E09E0-47EC-A3D2-2DD1-6CDE11BDAB4E}"/>
              </a:ext>
            </a:extLst>
          </p:cNvPr>
          <p:cNvSpPr/>
          <p:nvPr/>
        </p:nvSpPr>
        <p:spPr>
          <a:xfrm>
            <a:off x="2497311" y="1183864"/>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Collecting and analyzing data</a:t>
            </a:r>
          </a:p>
        </p:txBody>
      </p:sp>
      <p:sp>
        <p:nvSpPr>
          <p:cNvPr id="3" name="Rectangle: Rounded Corners 2">
            <a:extLst>
              <a:ext uri="{FF2B5EF4-FFF2-40B4-BE49-F238E27FC236}">
                <a16:creationId xmlns:a16="http://schemas.microsoft.com/office/drawing/2014/main" id="{C5A09851-B624-3FE3-5835-47583364E863}"/>
              </a:ext>
            </a:extLst>
          </p:cNvPr>
          <p:cNvSpPr/>
          <p:nvPr/>
        </p:nvSpPr>
        <p:spPr>
          <a:xfrm>
            <a:off x="5872522" y="1183865"/>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Researching solutions</a:t>
            </a:r>
          </a:p>
        </p:txBody>
      </p:sp>
      <p:sp>
        <p:nvSpPr>
          <p:cNvPr id="4" name="Rectangle: Rounded Corners 3">
            <a:extLst>
              <a:ext uri="{FF2B5EF4-FFF2-40B4-BE49-F238E27FC236}">
                <a16:creationId xmlns:a16="http://schemas.microsoft.com/office/drawing/2014/main" id="{2FB726B1-19D7-DC01-37EF-B29DBB9C118B}"/>
              </a:ext>
            </a:extLst>
          </p:cNvPr>
          <p:cNvSpPr/>
          <p:nvPr/>
        </p:nvSpPr>
        <p:spPr>
          <a:xfrm>
            <a:off x="9167669" y="1180301"/>
            <a:ext cx="2426365"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Feasibility, cost, and risk assessments</a:t>
            </a:r>
          </a:p>
        </p:txBody>
      </p:sp>
      <p:sp>
        <p:nvSpPr>
          <p:cNvPr id="5" name="Rectangle: Rounded Corners 4">
            <a:extLst>
              <a:ext uri="{FF2B5EF4-FFF2-40B4-BE49-F238E27FC236}">
                <a16:creationId xmlns:a16="http://schemas.microsoft.com/office/drawing/2014/main" id="{3F43BCD9-ECB0-7E5E-93C2-CD8ABECA930F}"/>
              </a:ext>
            </a:extLst>
          </p:cNvPr>
          <p:cNvSpPr/>
          <p:nvPr/>
        </p:nvSpPr>
        <p:spPr>
          <a:xfrm>
            <a:off x="2510500" y="2428282"/>
            <a:ext cx="2830286" cy="63998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Internal stakeholder initial approval</a:t>
            </a:r>
          </a:p>
        </p:txBody>
      </p:sp>
      <p:sp>
        <p:nvSpPr>
          <p:cNvPr id="6" name="Rectangle: Rounded Corners 5">
            <a:extLst>
              <a:ext uri="{FF2B5EF4-FFF2-40B4-BE49-F238E27FC236}">
                <a16:creationId xmlns:a16="http://schemas.microsoft.com/office/drawing/2014/main" id="{DA345CBE-01BB-17A2-AF36-235A5A9FFA5B}"/>
              </a:ext>
            </a:extLst>
          </p:cNvPr>
          <p:cNvSpPr/>
          <p:nvPr/>
        </p:nvSpPr>
        <p:spPr>
          <a:xfrm>
            <a:off x="9151255" y="2436180"/>
            <a:ext cx="2459191"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Report on solution options</a:t>
            </a:r>
          </a:p>
        </p:txBody>
      </p:sp>
      <p:sp>
        <p:nvSpPr>
          <p:cNvPr id="10" name="Rectangle: Rounded Corners 9">
            <a:extLst>
              <a:ext uri="{FF2B5EF4-FFF2-40B4-BE49-F238E27FC236}">
                <a16:creationId xmlns:a16="http://schemas.microsoft.com/office/drawing/2014/main" id="{350A1CCB-566C-985D-EBA0-FF59997113A8}"/>
              </a:ext>
            </a:extLst>
          </p:cNvPr>
          <p:cNvSpPr/>
          <p:nvPr/>
        </p:nvSpPr>
        <p:spPr>
          <a:xfrm>
            <a:off x="2484820" y="4059290"/>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 Community engagement</a:t>
            </a:r>
          </a:p>
        </p:txBody>
      </p:sp>
      <p:cxnSp>
        <p:nvCxnSpPr>
          <p:cNvPr id="14" name="Straight Arrow Connector 13">
            <a:extLst>
              <a:ext uri="{FF2B5EF4-FFF2-40B4-BE49-F238E27FC236}">
                <a16:creationId xmlns:a16="http://schemas.microsoft.com/office/drawing/2014/main" id="{BD495752-12A3-D5F0-1A1F-6C1B419C6A1F}"/>
              </a:ext>
            </a:extLst>
          </p:cNvPr>
          <p:cNvCxnSpPr>
            <a:cxnSpLocks/>
            <a:stCxn id="2" idx="3"/>
            <a:endCxn id="3" idx="1"/>
          </p:cNvCxnSpPr>
          <p:nvPr/>
        </p:nvCxnSpPr>
        <p:spPr>
          <a:xfrm>
            <a:off x="5327597" y="1491641"/>
            <a:ext cx="54492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93C62EC-347E-97D1-9ED6-A20810665109}"/>
              </a:ext>
            </a:extLst>
          </p:cNvPr>
          <p:cNvCxnSpPr>
            <a:cxnSpLocks/>
            <a:stCxn id="3" idx="3"/>
            <a:endCxn id="4" idx="1"/>
          </p:cNvCxnSpPr>
          <p:nvPr/>
        </p:nvCxnSpPr>
        <p:spPr>
          <a:xfrm flipV="1">
            <a:off x="8702808" y="1488078"/>
            <a:ext cx="464861" cy="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420B13-0FC0-1C62-7460-22E0005E0ECC}"/>
              </a:ext>
            </a:extLst>
          </p:cNvPr>
          <p:cNvCxnSpPr>
            <a:cxnSpLocks/>
            <a:stCxn id="6" idx="1"/>
            <a:endCxn id="5" idx="3"/>
          </p:cNvCxnSpPr>
          <p:nvPr/>
        </p:nvCxnSpPr>
        <p:spPr>
          <a:xfrm flipH="1">
            <a:off x="5340786" y="2743957"/>
            <a:ext cx="3810469" cy="4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3183DD-FE9A-F9F4-FA1F-90CC878406DB}"/>
              </a:ext>
            </a:extLst>
          </p:cNvPr>
          <p:cNvCxnSpPr>
            <a:cxnSpLocks/>
            <a:stCxn id="5" idx="2"/>
            <a:endCxn id="77" idx="0"/>
          </p:cNvCxnSpPr>
          <p:nvPr/>
        </p:nvCxnSpPr>
        <p:spPr>
          <a:xfrm flipH="1">
            <a:off x="3912454" y="3068268"/>
            <a:ext cx="13189" cy="384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478DDC1-2C5E-E37F-5DDC-80280608DB55}"/>
              </a:ext>
            </a:extLst>
          </p:cNvPr>
          <p:cNvSpPr txBox="1"/>
          <p:nvPr/>
        </p:nvSpPr>
        <p:spPr>
          <a:xfrm>
            <a:off x="2861382" y="3382089"/>
            <a:ext cx="1006608" cy="276999"/>
          </a:xfrm>
          <a:prstGeom prst="rect">
            <a:avLst/>
          </a:prstGeom>
          <a:noFill/>
        </p:spPr>
        <p:txBody>
          <a:bodyPr wrap="square" rtlCol="0">
            <a:spAutoFit/>
          </a:bodyPr>
          <a:lstStyle/>
          <a:p>
            <a:r>
              <a:rPr lang="en-US" sz="1200" dirty="0"/>
              <a:t>Approve?</a:t>
            </a:r>
          </a:p>
        </p:txBody>
      </p:sp>
      <p:cxnSp>
        <p:nvCxnSpPr>
          <p:cNvPr id="36" name="Straight Arrow Connector 35">
            <a:extLst>
              <a:ext uri="{FF2B5EF4-FFF2-40B4-BE49-F238E27FC236}">
                <a16:creationId xmlns:a16="http://schemas.microsoft.com/office/drawing/2014/main" id="{FF0BAF7F-3BD8-E9E6-AEDE-48A02B02BF3E}"/>
              </a:ext>
            </a:extLst>
          </p:cNvPr>
          <p:cNvCxnSpPr>
            <a:cxnSpLocks/>
            <a:stCxn id="10" idx="3"/>
            <a:endCxn id="92" idx="1"/>
          </p:cNvCxnSpPr>
          <p:nvPr/>
        </p:nvCxnSpPr>
        <p:spPr>
          <a:xfrm>
            <a:off x="5315106" y="4367067"/>
            <a:ext cx="482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172D556-87DA-F99B-5119-AE1B9256D513}"/>
              </a:ext>
            </a:extLst>
          </p:cNvPr>
          <p:cNvCxnSpPr>
            <a:cxnSpLocks/>
            <a:stCxn id="77" idx="2"/>
            <a:endCxn id="10" idx="0"/>
          </p:cNvCxnSpPr>
          <p:nvPr/>
        </p:nvCxnSpPr>
        <p:spPr>
          <a:xfrm flipH="1">
            <a:off x="3899963" y="3688708"/>
            <a:ext cx="12491" cy="370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709BCDE-9D49-BEFF-75C5-5517EFD66800}"/>
              </a:ext>
            </a:extLst>
          </p:cNvPr>
          <p:cNvSpPr txBox="1"/>
          <p:nvPr/>
        </p:nvSpPr>
        <p:spPr>
          <a:xfrm>
            <a:off x="6157119" y="4149894"/>
            <a:ext cx="1006608" cy="276999"/>
          </a:xfrm>
          <a:prstGeom prst="rect">
            <a:avLst/>
          </a:prstGeom>
          <a:noFill/>
        </p:spPr>
        <p:txBody>
          <a:bodyPr wrap="square" rtlCol="0">
            <a:spAutoFit/>
          </a:bodyPr>
          <a:lstStyle/>
          <a:p>
            <a:r>
              <a:rPr lang="en-US" sz="1200" dirty="0"/>
              <a:t>No</a:t>
            </a:r>
          </a:p>
        </p:txBody>
      </p:sp>
      <p:cxnSp>
        <p:nvCxnSpPr>
          <p:cNvPr id="49" name="Connector: Elbow 48">
            <a:extLst>
              <a:ext uri="{FF2B5EF4-FFF2-40B4-BE49-F238E27FC236}">
                <a16:creationId xmlns:a16="http://schemas.microsoft.com/office/drawing/2014/main" id="{F6BF0C3A-50B7-28EA-A79A-0C8C84EB3D30}"/>
              </a:ext>
            </a:extLst>
          </p:cNvPr>
          <p:cNvCxnSpPr>
            <a:cxnSpLocks/>
            <a:endCxn id="4" idx="3"/>
          </p:cNvCxnSpPr>
          <p:nvPr/>
        </p:nvCxnSpPr>
        <p:spPr>
          <a:xfrm flipV="1">
            <a:off x="4108389" y="1488078"/>
            <a:ext cx="7485645" cy="2082672"/>
          </a:xfrm>
          <a:prstGeom prst="bentConnector3">
            <a:avLst>
              <a:gd name="adj1" fmla="val 103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86081D-6C10-9235-69C7-0C778816CF14}"/>
              </a:ext>
            </a:extLst>
          </p:cNvPr>
          <p:cNvSpPr txBox="1"/>
          <p:nvPr/>
        </p:nvSpPr>
        <p:spPr>
          <a:xfrm>
            <a:off x="3512073" y="3729793"/>
            <a:ext cx="459188" cy="276999"/>
          </a:xfrm>
          <a:prstGeom prst="rect">
            <a:avLst/>
          </a:prstGeom>
          <a:noFill/>
        </p:spPr>
        <p:txBody>
          <a:bodyPr wrap="square" rtlCol="0">
            <a:spAutoFit/>
          </a:bodyPr>
          <a:lstStyle/>
          <a:p>
            <a:r>
              <a:rPr lang="en-US" sz="1200" dirty="0"/>
              <a:t>Yes</a:t>
            </a:r>
          </a:p>
        </p:txBody>
      </p:sp>
      <p:sp>
        <p:nvSpPr>
          <p:cNvPr id="56" name="TextBox 55">
            <a:extLst>
              <a:ext uri="{FF2B5EF4-FFF2-40B4-BE49-F238E27FC236}">
                <a16:creationId xmlns:a16="http://schemas.microsoft.com/office/drawing/2014/main" id="{1795B271-536E-BDE9-7CB4-0140C079D3CA}"/>
              </a:ext>
            </a:extLst>
          </p:cNvPr>
          <p:cNvSpPr txBox="1"/>
          <p:nvPr/>
        </p:nvSpPr>
        <p:spPr>
          <a:xfrm>
            <a:off x="5658559" y="3927714"/>
            <a:ext cx="1006608" cy="276999"/>
          </a:xfrm>
          <a:prstGeom prst="rect">
            <a:avLst/>
          </a:prstGeom>
          <a:noFill/>
        </p:spPr>
        <p:txBody>
          <a:bodyPr wrap="square" rtlCol="0">
            <a:spAutoFit/>
          </a:bodyPr>
          <a:lstStyle/>
          <a:p>
            <a:r>
              <a:rPr lang="en-US" sz="1200" dirty="0"/>
              <a:t>Approve?</a:t>
            </a:r>
          </a:p>
        </p:txBody>
      </p:sp>
      <p:sp>
        <p:nvSpPr>
          <p:cNvPr id="57" name="TextBox 56">
            <a:extLst>
              <a:ext uri="{FF2B5EF4-FFF2-40B4-BE49-F238E27FC236}">
                <a16:creationId xmlns:a16="http://schemas.microsoft.com/office/drawing/2014/main" id="{CCBE60B0-A848-03B6-A0E0-D062B134035A}"/>
              </a:ext>
            </a:extLst>
          </p:cNvPr>
          <p:cNvSpPr txBox="1"/>
          <p:nvPr/>
        </p:nvSpPr>
        <p:spPr>
          <a:xfrm>
            <a:off x="4105034" y="3314294"/>
            <a:ext cx="1006608" cy="276999"/>
          </a:xfrm>
          <a:prstGeom prst="rect">
            <a:avLst/>
          </a:prstGeom>
          <a:noFill/>
        </p:spPr>
        <p:txBody>
          <a:bodyPr wrap="square" rtlCol="0">
            <a:spAutoFit/>
          </a:bodyPr>
          <a:lstStyle/>
          <a:p>
            <a:r>
              <a:rPr lang="en-US" sz="1200" dirty="0"/>
              <a:t>No</a:t>
            </a:r>
          </a:p>
        </p:txBody>
      </p:sp>
      <p:sp>
        <p:nvSpPr>
          <p:cNvPr id="58" name="TextBox 57">
            <a:extLst>
              <a:ext uri="{FF2B5EF4-FFF2-40B4-BE49-F238E27FC236}">
                <a16:creationId xmlns:a16="http://schemas.microsoft.com/office/drawing/2014/main" id="{E9FB27B7-AB88-2F9C-AE93-A3B5B3CB73C9}"/>
              </a:ext>
            </a:extLst>
          </p:cNvPr>
          <p:cNvSpPr txBox="1"/>
          <p:nvPr/>
        </p:nvSpPr>
        <p:spPr>
          <a:xfrm>
            <a:off x="5620870" y="4412356"/>
            <a:ext cx="503304" cy="276999"/>
          </a:xfrm>
          <a:prstGeom prst="rect">
            <a:avLst/>
          </a:prstGeom>
          <a:noFill/>
        </p:spPr>
        <p:txBody>
          <a:bodyPr wrap="square" rtlCol="0">
            <a:spAutoFit/>
          </a:bodyPr>
          <a:lstStyle/>
          <a:p>
            <a:r>
              <a:rPr lang="en-US" sz="1200" dirty="0"/>
              <a:t>Yes</a:t>
            </a:r>
          </a:p>
        </p:txBody>
      </p:sp>
      <p:cxnSp>
        <p:nvCxnSpPr>
          <p:cNvPr id="59" name="Connector: Elbow 58">
            <a:extLst>
              <a:ext uri="{FF2B5EF4-FFF2-40B4-BE49-F238E27FC236}">
                <a16:creationId xmlns:a16="http://schemas.microsoft.com/office/drawing/2014/main" id="{3F90439D-9B08-F814-5A75-803A2D89ED58}"/>
              </a:ext>
            </a:extLst>
          </p:cNvPr>
          <p:cNvCxnSpPr>
            <a:cxnSpLocks/>
            <a:stCxn id="92" idx="3"/>
            <a:endCxn id="4" idx="3"/>
          </p:cNvCxnSpPr>
          <p:nvPr/>
        </p:nvCxnSpPr>
        <p:spPr>
          <a:xfrm flipV="1">
            <a:off x="6189945" y="1488078"/>
            <a:ext cx="5404089" cy="2878989"/>
          </a:xfrm>
          <a:prstGeom prst="bentConnector3">
            <a:avLst>
              <a:gd name="adj1" fmla="val 1042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C028ADB-4BF5-9E35-FA0C-BE876F0633ED}"/>
              </a:ext>
            </a:extLst>
          </p:cNvPr>
          <p:cNvCxnSpPr>
            <a:cxnSpLocks/>
            <a:stCxn id="92" idx="2"/>
            <a:endCxn id="66" idx="0"/>
          </p:cNvCxnSpPr>
          <p:nvPr/>
        </p:nvCxnSpPr>
        <p:spPr>
          <a:xfrm>
            <a:off x="5994010" y="4485024"/>
            <a:ext cx="0" cy="376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B58B8C7-6F0F-3441-2A34-17DDBB42B4ED}"/>
              </a:ext>
            </a:extLst>
          </p:cNvPr>
          <p:cNvSpPr/>
          <p:nvPr/>
        </p:nvSpPr>
        <p:spPr>
          <a:xfrm>
            <a:off x="5088940" y="4861870"/>
            <a:ext cx="1810140" cy="53837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 Implement Strategy</a:t>
            </a:r>
          </a:p>
        </p:txBody>
      </p:sp>
      <p:sp>
        <p:nvSpPr>
          <p:cNvPr id="75" name="Rectangle: Rounded Corners 74">
            <a:extLst>
              <a:ext uri="{FF2B5EF4-FFF2-40B4-BE49-F238E27FC236}">
                <a16:creationId xmlns:a16="http://schemas.microsoft.com/office/drawing/2014/main" id="{2882404F-5E91-D137-830D-E29DD47FB6EA}"/>
              </a:ext>
            </a:extLst>
          </p:cNvPr>
          <p:cNvSpPr/>
          <p:nvPr/>
        </p:nvSpPr>
        <p:spPr>
          <a:xfrm>
            <a:off x="7248330"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Collect data</a:t>
            </a:r>
          </a:p>
        </p:txBody>
      </p:sp>
      <p:sp>
        <p:nvSpPr>
          <p:cNvPr id="76" name="Rectangle: Rounded Corners 75">
            <a:extLst>
              <a:ext uri="{FF2B5EF4-FFF2-40B4-BE49-F238E27FC236}">
                <a16:creationId xmlns:a16="http://schemas.microsoft.com/office/drawing/2014/main" id="{21E8B553-ED39-CFAE-CB6E-DFA44FE5A0DA}"/>
              </a:ext>
            </a:extLst>
          </p:cNvPr>
          <p:cNvSpPr/>
          <p:nvPr/>
        </p:nvSpPr>
        <p:spPr>
          <a:xfrm>
            <a:off x="9489518"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 Progress reports</a:t>
            </a:r>
          </a:p>
        </p:txBody>
      </p:sp>
      <p:sp>
        <p:nvSpPr>
          <p:cNvPr id="77" name="Flowchart: Decision 76">
            <a:extLst>
              <a:ext uri="{FF2B5EF4-FFF2-40B4-BE49-F238E27FC236}">
                <a16:creationId xmlns:a16="http://schemas.microsoft.com/office/drawing/2014/main" id="{831B811F-BDF7-7DEF-4978-2DBF8601E84C}"/>
              </a:ext>
            </a:extLst>
          </p:cNvPr>
          <p:cNvSpPr/>
          <p:nvPr/>
        </p:nvSpPr>
        <p:spPr>
          <a:xfrm>
            <a:off x="3716519" y="3452794"/>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Decision 91">
            <a:extLst>
              <a:ext uri="{FF2B5EF4-FFF2-40B4-BE49-F238E27FC236}">
                <a16:creationId xmlns:a16="http://schemas.microsoft.com/office/drawing/2014/main" id="{E264B567-0167-8C05-35DC-6401667A86AF}"/>
              </a:ext>
            </a:extLst>
          </p:cNvPr>
          <p:cNvSpPr/>
          <p:nvPr/>
        </p:nvSpPr>
        <p:spPr>
          <a:xfrm>
            <a:off x="5798075" y="4249110"/>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87A60445-46ED-212F-05E8-851556864F36}"/>
              </a:ext>
            </a:extLst>
          </p:cNvPr>
          <p:cNvCxnSpPr>
            <a:stCxn id="66" idx="3"/>
            <a:endCxn id="75" idx="1"/>
          </p:cNvCxnSpPr>
          <p:nvPr/>
        </p:nvCxnSpPr>
        <p:spPr>
          <a:xfrm>
            <a:off x="6899080" y="5131058"/>
            <a:ext cx="349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1FCB7FA-7407-1C69-4955-16864E3E5B54}"/>
              </a:ext>
            </a:extLst>
          </p:cNvPr>
          <p:cNvCxnSpPr>
            <a:cxnSpLocks/>
            <a:stCxn id="75" idx="3"/>
            <a:endCxn id="76" idx="1"/>
          </p:cNvCxnSpPr>
          <p:nvPr/>
        </p:nvCxnSpPr>
        <p:spPr>
          <a:xfrm>
            <a:off x="9058470" y="5131058"/>
            <a:ext cx="431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7A67D1BE-C3FF-5F42-F261-1972B2F0A82E}"/>
              </a:ext>
            </a:extLst>
          </p:cNvPr>
          <p:cNvCxnSpPr>
            <a:stCxn id="76" idx="2"/>
            <a:endCxn id="2" idx="1"/>
          </p:cNvCxnSpPr>
          <p:nvPr/>
        </p:nvCxnSpPr>
        <p:spPr>
          <a:xfrm rot="5400000" flipH="1">
            <a:off x="4491647" y="-502694"/>
            <a:ext cx="3908605" cy="7897277"/>
          </a:xfrm>
          <a:prstGeom prst="bentConnector4">
            <a:avLst>
              <a:gd name="adj1" fmla="val -5849"/>
              <a:gd name="adj2" fmla="val 1028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3D2D6F9-8965-98B3-884A-D33C0323B028}"/>
              </a:ext>
            </a:extLst>
          </p:cNvPr>
          <p:cNvSpPr txBox="1"/>
          <p:nvPr/>
        </p:nvSpPr>
        <p:spPr>
          <a:xfrm rot="16200000">
            <a:off x="1536641" y="4850822"/>
            <a:ext cx="1297650" cy="246221"/>
          </a:xfrm>
          <a:prstGeom prst="rect">
            <a:avLst/>
          </a:prstGeom>
          <a:noFill/>
        </p:spPr>
        <p:txBody>
          <a:bodyPr wrap="square" rtlCol="0">
            <a:spAutoFit/>
          </a:bodyPr>
          <a:lstStyle/>
          <a:p>
            <a:r>
              <a:rPr lang="en-US" sz="1000" dirty="0"/>
              <a:t>Refine strategy</a:t>
            </a:r>
          </a:p>
        </p:txBody>
      </p:sp>
      <p:sp>
        <p:nvSpPr>
          <p:cNvPr id="124" name="Rectangle: Rounded Corners 123">
            <a:extLst>
              <a:ext uri="{FF2B5EF4-FFF2-40B4-BE49-F238E27FC236}">
                <a16:creationId xmlns:a16="http://schemas.microsoft.com/office/drawing/2014/main" id="{2DB4D15F-A5C6-3E47-ADE8-43DCA0457314}"/>
              </a:ext>
            </a:extLst>
          </p:cNvPr>
          <p:cNvSpPr/>
          <p:nvPr/>
        </p:nvSpPr>
        <p:spPr>
          <a:xfrm>
            <a:off x="88491" y="5991225"/>
            <a:ext cx="1716712" cy="365125"/>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scope activity</a:t>
            </a:r>
          </a:p>
        </p:txBody>
      </p:sp>
      <p:sp>
        <p:nvSpPr>
          <p:cNvPr id="125" name="Rectangle: Rounded Corners 124">
            <a:extLst>
              <a:ext uri="{FF2B5EF4-FFF2-40B4-BE49-F238E27FC236}">
                <a16:creationId xmlns:a16="http://schemas.microsoft.com/office/drawing/2014/main" id="{ACBAFB9A-8C12-78C3-1DD7-1F05BD2128A0}"/>
              </a:ext>
            </a:extLst>
          </p:cNvPr>
          <p:cNvSpPr/>
          <p:nvPr/>
        </p:nvSpPr>
        <p:spPr>
          <a:xfrm>
            <a:off x="1906379" y="5991225"/>
            <a:ext cx="1810140" cy="365125"/>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 of scope</a:t>
            </a:r>
          </a:p>
        </p:txBody>
      </p:sp>
      <p:sp>
        <p:nvSpPr>
          <p:cNvPr id="127" name="TextBox 126">
            <a:extLst>
              <a:ext uri="{FF2B5EF4-FFF2-40B4-BE49-F238E27FC236}">
                <a16:creationId xmlns:a16="http://schemas.microsoft.com/office/drawing/2014/main" id="{DA6ED53A-68D3-D289-C0CE-9D3BC0704590}"/>
              </a:ext>
            </a:extLst>
          </p:cNvPr>
          <p:cNvSpPr txBox="1"/>
          <p:nvPr/>
        </p:nvSpPr>
        <p:spPr>
          <a:xfrm>
            <a:off x="2685535" y="1803508"/>
            <a:ext cx="3112540" cy="246221"/>
          </a:xfrm>
          <a:prstGeom prst="rect">
            <a:avLst/>
          </a:prstGeom>
          <a:noFill/>
        </p:spPr>
        <p:txBody>
          <a:bodyPr wrap="square" rtlCol="0">
            <a:spAutoFit/>
          </a:bodyPr>
          <a:lstStyle/>
          <a:p>
            <a:r>
              <a:rPr lang="en-US" sz="1000" i="1" dirty="0"/>
              <a:t>Internal and third-party</a:t>
            </a:r>
          </a:p>
        </p:txBody>
      </p:sp>
      <p:sp>
        <p:nvSpPr>
          <p:cNvPr id="128" name="TextBox 127">
            <a:extLst>
              <a:ext uri="{FF2B5EF4-FFF2-40B4-BE49-F238E27FC236}">
                <a16:creationId xmlns:a16="http://schemas.microsoft.com/office/drawing/2014/main" id="{41F0409D-5E72-1105-6ACF-347EBF3C2790}"/>
              </a:ext>
            </a:extLst>
          </p:cNvPr>
          <p:cNvSpPr txBox="1"/>
          <p:nvPr/>
        </p:nvSpPr>
        <p:spPr>
          <a:xfrm>
            <a:off x="6267601" y="1807573"/>
            <a:ext cx="3112540" cy="246221"/>
          </a:xfrm>
          <a:prstGeom prst="rect">
            <a:avLst/>
          </a:prstGeom>
          <a:noFill/>
        </p:spPr>
        <p:txBody>
          <a:bodyPr wrap="square" rtlCol="0">
            <a:spAutoFit/>
          </a:bodyPr>
          <a:lstStyle/>
          <a:p>
            <a:r>
              <a:rPr lang="en-US" sz="1000" i="1" dirty="0"/>
              <a:t>Understanding what solutions exist</a:t>
            </a:r>
          </a:p>
        </p:txBody>
      </p:sp>
      <p:sp>
        <p:nvSpPr>
          <p:cNvPr id="130" name="TextBox 129">
            <a:extLst>
              <a:ext uri="{FF2B5EF4-FFF2-40B4-BE49-F238E27FC236}">
                <a16:creationId xmlns:a16="http://schemas.microsoft.com/office/drawing/2014/main" id="{772DBFDB-E46E-1334-3E98-90B8E1B9C178}"/>
              </a:ext>
            </a:extLst>
          </p:cNvPr>
          <p:cNvSpPr txBox="1"/>
          <p:nvPr/>
        </p:nvSpPr>
        <p:spPr>
          <a:xfrm>
            <a:off x="9151255" y="1803508"/>
            <a:ext cx="2625525" cy="246221"/>
          </a:xfrm>
          <a:prstGeom prst="rect">
            <a:avLst/>
          </a:prstGeom>
          <a:noFill/>
        </p:spPr>
        <p:txBody>
          <a:bodyPr wrap="square" rtlCol="0">
            <a:spAutoFit/>
          </a:bodyPr>
          <a:lstStyle/>
          <a:p>
            <a:r>
              <a:rPr lang="en-US" sz="1000" i="1" dirty="0"/>
              <a:t>Estimating cost, feasibility and impact</a:t>
            </a:r>
          </a:p>
        </p:txBody>
      </p:sp>
      <p:sp>
        <p:nvSpPr>
          <p:cNvPr id="131" name="TextBox 130">
            <a:extLst>
              <a:ext uri="{FF2B5EF4-FFF2-40B4-BE49-F238E27FC236}">
                <a16:creationId xmlns:a16="http://schemas.microsoft.com/office/drawing/2014/main" id="{FFAA3E91-6666-72FA-84D3-3F41E6F498D9}"/>
              </a:ext>
            </a:extLst>
          </p:cNvPr>
          <p:cNvSpPr txBox="1"/>
          <p:nvPr/>
        </p:nvSpPr>
        <p:spPr>
          <a:xfrm>
            <a:off x="9380142" y="3098717"/>
            <a:ext cx="2657814" cy="246221"/>
          </a:xfrm>
          <a:prstGeom prst="rect">
            <a:avLst/>
          </a:prstGeom>
          <a:noFill/>
        </p:spPr>
        <p:txBody>
          <a:bodyPr wrap="square" rtlCol="0">
            <a:spAutoFit/>
          </a:bodyPr>
          <a:lstStyle/>
          <a:p>
            <a:r>
              <a:rPr lang="en-US" sz="1000" i="1" dirty="0"/>
              <a:t>Summarizing findings</a:t>
            </a:r>
          </a:p>
        </p:txBody>
      </p:sp>
      <p:sp>
        <p:nvSpPr>
          <p:cNvPr id="132" name="TextBox 131">
            <a:extLst>
              <a:ext uri="{FF2B5EF4-FFF2-40B4-BE49-F238E27FC236}">
                <a16:creationId xmlns:a16="http://schemas.microsoft.com/office/drawing/2014/main" id="{AD9893CA-22D7-F614-EF71-318B9F338469}"/>
              </a:ext>
            </a:extLst>
          </p:cNvPr>
          <p:cNvSpPr txBox="1"/>
          <p:nvPr/>
        </p:nvSpPr>
        <p:spPr>
          <a:xfrm>
            <a:off x="2657583" y="4660185"/>
            <a:ext cx="2827370" cy="246221"/>
          </a:xfrm>
          <a:prstGeom prst="rect">
            <a:avLst/>
          </a:prstGeom>
          <a:noFill/>
        </p:spPr>
        <p:txBody>
          <a:bodyPr wrap="square" rtlCol="0">
            <a:spAutoFit/>
          </a:bodyPr>
          <a:lstStyle/>
          <a:p>
            <a:r>
              <a:rPr lang="en-US" sz="1000" i="1" dirty="0"/>
              <a:t>Assist in community engagement process</a:t>
            </a:r>
          </a:p>
        </p:txBody>
      </p:sp>
      <p:sp>
        <p:nvSpPr>
          <p:cNvPr id="133" name="TextBox 132">
            <a:extLst>
              <a:ext uri="{FF2B5EF4-FFF2-40B4-BE49-F238E27FC236}">
                <a16:creationId xmlns:a16="http://schemas.microsoft.com/office/drawing/2014/main" id="{EDEF3684-5231-E5C8-42E7-4B22BA6045F3}"/>
              </a:ext>
            </a:extLst>
          </p:cNvPr>
          <p:cNvSpPr txBox="1"/>
          <p:nvPr/>
        </p:nvSpPr>
        <p:spPr>
          <a:xfrm>
            <a:off x="7248330" y="5376537"/>
            <a:ext cx="2827370" cy="246221"/>
          </a:xfrm>
          <a:prstGeom prst="rect">
            <a:avLst/>
          </a:prstGeom>
          <a:noFill/>
        </p:spPr>
        <p:txBody>
          <a:bodyPr wrap="square" rtlCol="0">
            <a:spAutoFit/>
          </a:bodyPr>
          <a:lstStyle/>
          <a:p>
            <a:r>
              <a:rPr lang="en-US" sz="1000" i="1" dirty="0"/>
              <a:t>Internal and third-party</a:t>
            </a:r>
          </a:p>
        </p:txBody>
      </p:sp>
      <p:sp>
        <p:nvSpPr>
          <p:cNvPr id="134" name="TextBox 133">
            <a:extLst>
              <a:ext uri="{FF2B5EF4-FFF2-40B4-BE49-F238E27FC236}">
                <a16:creationId xmlns:a16="http://schemas.microsoft.com/office/drawing/2014/main" id="{C52E26C0-AD7D-7899-6686-13C15CA26D99}"/>
              </a:ext>
            </a:extLst>
          </p:cNvPr>
          <p:cNvSpPr txBox="1"/>
          <p:nvPr/>
        </p:nvSpPr>
        <p:spPr>
          <a:xfrm>
            <a:off x="9380142" y="5411965"/>
            <a:ext cx="2291354" cy="246221"/>
          </a:xfrm>
          <a:prstGeom prst="rect">
            <a:avLst/>
          </a:prstGeom>
          <a:noFill/>
        </p:spPr>
        <p:txBody>
          <a:bodyPr wrap="square" rtlCol="0">
            <a:spAutoFit/>
          </a:bodyPr>
          <a:lstStyle/>
          <a:p>
            <a:r>
              <a:rPr lang="en-US" sz="1000" i="1" dirty="0"/>
              <a:t>Continuous reporting on results</a:t>
            </a:r>
          </a:p>
        </p:txBody>
      </p:sp>
      <p:cxnSp>
        <p:nvCxnSpPr>
          <p:cNvPr id="151" name="Straight Arrow Connector 150">
            <a:extLst>
              <a:ext uri="{FF2B5EF4-FFF2-40B4-BE49-F238E27FC236}">
                <a16:creationId xmlns:a16="http://schemas.microsoft.com/office/drawing/2014/main" id="{BE7EEA1C-BD1E-10E2-EEC2-97813BBD3DF6}"/>
              </a:ext>
            </a:extLst>
          </p:cNvPr>
          <p:cNvCxnSpPr>
            <a:cxnSpLocks/>
            <a:stCxn id="4" idx="2"/>
            <a:endCxn id="6" idx="0"/>
          </p:cNvCxnSpPr>
          <p:nvPr/>
        </p:nvCxnSpPr>
        <p:spPr>
          <a:xfrm flipH="1">
            <a:off x="10380851" y="1795854"/>
            <a:ext cx="1" cy="640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185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47</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Data Sources</a:t>
            </a:r>
          </a:p>
        </p:txBody>
      </p:sp>
    </p:spTree>
    <p:extLst>
      <p:ext uri="{BB962C8B-B14F-4D97-AF65-F5344CB8AC3E}">
        <p14:creationId xmlns:p14="http://schemas.microsoft.com/office/powerpoint/2010/main" val="329371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F90F96B-F1E8-CD38-DAA7-E74C6286847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A700888-F958-019C-AEDC-5B4077A6E83C}"/>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565C9669-5D56-C6AF-5A4F-2A16F13E9E59}"/>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2" name="TextBox 11">
            <a:extLst>
              <a:ext uri="{FF2B5EF4-FFF2-40B4-BE49-F238E27FC236}">
                <a16:creationId xmlns:a16="http://schemas.microsoft.com/office/drawing/2014/main" id="{02E0EA57-8344-3B93-AB40-826B8FC04140}"/>
              </a:ext>
            </a:extLst>
          </p:cNvPr>
          <p:cNvSpPr txBox="1"/>
          <p:nvPr/>
        </p:nvSpPr>
        <p:spPr>
          <a:xfrm>
            <a:off x="3047860" y="1926073"/>
            <a:ext cx="8971270" cy="415498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Data collection and research is cumbersome, consuming a significant amount of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because the data is not standardized and ESG reporting frameworks are numerous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Users spend too much time digging through reports to scrape data and reading through framework to understand calculations</a:t>
            </a:r>
          </a:p>
          <a:p>
            <a:pPr marL="342900" indent="-342900">
              <a:buFont typeface="Arial" panose="020B0604020202020204" pitchFamily="34" charset="0"/>
              <a:buChar char="•"/>
            </a:pPr>
            <a:endParaRPr lang="en-US" sz="2400" dirty="0"/>
          </a:p>
          <a:p>
            <a:endParaRPr lang="en-US" sz="2400" dirty="0"/>
          </a:p>
        </p:txBody>
      </p:sp>
      <p:sp>
        <p:nvSpPr>
          <p:cNvPr id="2" name="TextBox 1">
            <a:extLst>
              <a:ext uri="{FF2B5EF4-FFF2-40B4-BE49-F238E27FC236}">
                <a16:creationId xmlns:a16="http://schemas.microsoft.com/office/drawing/2014/main" id="{11E3EF36-F4BD-FE4B-5425-896E61D15821}"/>
              </a:ext>
            </a:extLst>
          </p:cNvPr>
          <p:cNvSpPr txBox="1"/>
          <p:nvPr/>
        </p:nvSpPr>
        <p:spPr>
          <a:xfrm>
            <a:off x="3220730" y="362901"/>
            <a:ext cx="8971270" cy="1138773"/>
          </a:xfrm>
          <a:prstGeom prst="rect">
            <a:avLst/>
          </a:prstGeom>
          <a:noFill/>
        </p:spPr>
        <p:txBody>
          <a:bodyPr wrap="square" rtlCol="0">
            <a:spAutoFit/>
          </a:bodyPr>
          <a:lstStyle/>
          <a:p>
            <a:r>
              <a:rPr lang="en-US" sz="2400" dirty="0"/>
              <a:t>Process is </a:t>
            </a:r>
            <a:r>
              <a:rPr lang="en-US" sz="3400" b="1" dirty="0"/>
              <a:t>ambiguous</a:t>
            </a:r>
            <a:r>
              <a:rPr lang="en-US" sz="2400" dirty="0"/>
              <a:t>, </a:t>
            </a:r>
            <a:r>
              <a:rPr lang="en-US" sz="3400" b="1" dirty="0"/>
              <a:t>time consuming </a:t>
            </a:r>
            <a:r>
              <a:rPr lang="en-US" sz="2400" dirty="0"/>
              <a:t>and </a:t>
            </a:r>
            <a:r>
              <a:rPr lang="en-US" sz="3400" b="1" dirty="0"/>
              <a:t>error prone</a:t>
            </a:r>
          </a:p>
        </p:txBody>
      </p:sp>
    </p:spTree>
    <p:extLst>
      <p:ext uri="{BB962C8B-B14F-4D97-AF65-F5344CB8AC3E}">
        <p14:creationId xmlns:p14="http://schemas.microsoft.com/office/powerpoint/2010/main" val="182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A</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5632311"/>
          </a:xfrm>
          <a:prstGeom prst="rect">
            <a:avLst/>
          </a:prstGeom>
          <a:noFill/>
        </p:spPr>
        <p:txBody>
          <a:bodyPr wrap="square" rtlCol="0">
            <a:spAutoFit/>
          </a:bodyPr>
          <a:lstStyle/>
          <a:p>
            <a:r>
              <a:rPr lang="en-US" b="1" dirty="0"/>
              <a:t>Who:  </a:t>
            </a:r>
            <a:r>
              <a:rPr lang="en-US" dirty="0"/>
              <a:t>		ESG Director or Analyst at publicly-traded company responsible for   		writing their annual ESG report</a:t>
            </a:r>
          </a:p>
          <a:p>
            <a:r>
              <a:rPr lang="en-US" b="1" dirty="0"/>
              <a:t>Objectives:</a:t>
            </a:r>
            <a:r>
              <a:rPr lang="en-US" dirty="0"/>
              <a:t>	(1) Collect competitor ESG data (2) Collect internal and external data 		needed to compare report ESG (3) Identify risks and opportunities (4) 		Create visuals and compelling story on how company compares. (5) 		Stay on top of all relevant news and developments. </a:t>
            </a:r>
          </a:p>
          <a:p>
            <a:r>
              <a:rPr lang="en-US" b="1" dirty="0"/>
              <a:t>Detailed Process:</a:t>
            </a:r>
          </a:p>
          <a:p>
            <a:pPr marL="342900" indent="-342900">
              <a:buAutoNum type="arabicParenBoth"/>
            </a:pPr>
            <a:r>
              <a:rPr lang="en-US" dirty="0"/>
              <a:t>Collect competitor/peer ESG data and understand metrics and methodologies used</a:t>
            </a:r>
          </a:p>
          <a:p>
            <a:pPr marL="342900" indent="-342900">
              <a:buAutoNum type="arabicParenBoth"/>
            </a:pPr>
            <a:r>
              <a:rPr lang="en-US" dirty="0"/>
              <a:t>Summarize this information so digestible to management</a:t>
            </a:r>
          </a:p>
          <a:p>
            <a:pPr marL="342900" indent="-342900">
              <a:buAutoNum type="arabicParenBoth"/>
            </a:pPr>
            <a:r>
              <a:rPr lang="en-US" dirty="0"/>
              <a:t>Choose metrics and frameworks to suggest in ESG report</a:t>
            </a:r>
          </a:p>
          <a:p>
            <a:pPr marL="342900" indent="-342900">
              <a:buAutoNum type="arabicParenBoth"/>
            </a:pPr>
            <a:r>
              <a:rPr lang="en-US" dirty="0"/>
              <a:t>Collect internal and external data needed to put report together</a:t>
            </a:r>
          </a:p>
          <a:p>
            <a:pPr marL="342900" indent="-342900">
              <a:buAutoNum type="arabicParenBoth"/>
            </a:pPr>
            <a:r>
              <a:rPr lang="en-US" dirty="0"/>
              <a:t>Monitor changes and updates in ESG news</a:t>
            </a:r>
          </a:p>
          <a:p>
            <a:pPr marL="800100" lvl="1" indent="-342900">
              <a:buAutoNum type="arabicParenBoth"/>
            </a:pPr>
            <a:r>
              <a:rPr lang="en-US" dirty="0"/>
              <a:t>Federal, state, and municipal ESG news</a:t>
            </a:r>
          </a:p>
          <a:p>
            <a:pPr marL="1257300" lvl="2" indent="-342900">
              <a:buAutoNum type="arabicParenBoth"/>
            </a:pPr>
            <a:r>
              <a:rPr lang="en-US" dirty="0"/>
              <a:t>Latest analysis or thought pieces on ESG</a:t>
            </a:r>
          </a:p>
          <a:p>
            <a:pPr marL="1257300" lvl="2" indent="-342900">
              <a:buAutoNum type="arabicParenBoth"/>
            </a:pPr>
            <a:r>
              <a:rPr lang="en-US" dirty="0"/>
              <a:t>Latest changes in regulation and attitudes</a:t>
            </a:r>
          </a:p>
          <a:p>
            <a:pPr marL="1257300" lvl="2" indent="-342900">
              <a:buAutoNum type="arabicParenBoth"/>
            </a:pPr>
            <a:r>
              <a:rPr lang="en-US" dirty="0"/>
              <a:t>Company announcements on their ESG plans and practices</a:t>
            </a:r>
          </a:p>
          <a:p>
            <a:pPr marL="1257300" lvl="2" indent="-342900">
              <a:buAutoNum type="arabicParenBoth"/>
            </a:pPr>
            <a:r>
              <a:rPr lang="en-US" dirty="0"/>
              <a:t>How climate change is impacting how finance and insurers think about lending and insuring</a:t>
            </a:r>
          </a:p>
          <a:p>
            <a:pPr marL="1257300" lvl="2" indent="-342900">
              <a:buAutoNum type="arabicParenBoth"/>
            </a:pPr>
            <a:r>
              <a:rPr lang="en-US" dirty="0"/>
              <a:t>What your climate and ESG risks are, how they’re involving, and how to get ahead of mitigating these risks.</a:t>
            </a:r>
          </a:p>
        </p:txBody>
      </p:sp>
    </p:spTree>
    <p:extLst>
      <p:ext uri="{BB962C8B-B14F-4D97-AF65-F5344CB8AC3E}">
        <p14:creationId xmlns:p14="http://schemas.microsoft.com/office/powerpoint/2010/main" val="126200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B</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4801314"/>
          </a:xfrm>
          <a:prstGeom prst="rect">
            <a:avLst/>
          </a:prstGeom>
          <a:noFill/>
        </p:spPr>
        <p:txBody>
          <a:bodyPr wrap="square" rtlCol="0">
            <a:spAutoFit/>
          </a:bodyPr>
          <a:lstStyle/>
          <a:p>
            <a:r>
              <a:rPr lang="en-US" b="1" dirty="0"/>
              <a:t>Who:  </a:t>
            </a:r>
            <a:r>
              <a:rPr lang="en-US" dirty="0"/>
              <a:t>		Small-to-mid sized </a:t>
            </a:r>
            <a:r>
              <a:rPr lang="en-US" i="1" dirty="0"/>
              <a:t>private</a:t>
            </a:r>
            <a:r>
              <a:rPr lang="en-US" dirty="0"/>
              <a:t> company executive who is aware of the 		importance of ESG, but doesn’t have a team of people dedicated to it 		but might, at the very least, have to benchmark themselves to peers. 		Ultimately may be obligated to report these.</a:t>
            </a:r>
          </a:p>
          <a:p>
            <a:r>
              <a:rPr lang="en-US" b="1" dirty="0"/>
              <a:t>Objectives:</a:t>
            </a:r>
            <a:r>
              <a:rPr lang="en-US" dirty="0"/>
              <a:t>	(1) Collect peer ESG data (2) Collect internal and external data 			needed to compare report ESG (3) Identify risks and opportunities (4) 		Create visuals and compelling story on how company compares. (5) 		Stay on top of all relevant news and developments. </a:t>
            </a:r>
          </a:p>
          <a:p>
            <a:endParaRPr lang="en-US" dirty="0"/>
          </a:p>
          <a:p>
            <a:r>
              <a:rPr lang="en-US" b="1" dirty="0"/>
              <a:t>Detailed Process:</a:t>
            </a:r>
          </a:p>
          <a:p>
            <a:pPr marL="342900" indent="-342900">
              <a:buAutoNum type="arabicParenBoth"/>
            </a:pPr>
            <a:r>
              <a:rPr lang="en-US" dirty="0"/>
              <a:t>Collect competitor/peer ESG data and understand metrics and methodologies used</a:t>
            </a:r>
          </a:p>
          <a:p>
            <a:pPr marL="342900" indent="-342900">
              <a:buAutoNum type="arabicParenBoth"/>
            </a:pPr>
            <a:r>
              <a:rPr lang="en-US" dirty="0"/>
              <a:t>Summarize this information so digestible to management</a:t>
            </a:r>
          </a:p>
          <a:p>
            <a:pPr marL="342900" indent="-342900">
              <a:buAutoNum type="arabicParenBoth"/>
            </a:pPr>
            <a:r>
              <a:rPr lang="en-US" dirty="0"/>
              <a:t>Choose metrics and frameworks to suggest in ESG report</a:t>
            </a:r>
          </a:p>
          <a:p>
            <a:pPr marL="342900" indent="-342900">
              <a:buAutoNum type="arabicParenBoth"/>
            </a:pPr>
            <a:r>
              <a:rPr lang="en-US" dirty="0"/>
              <a:t>Collect internal and external data needed to put report together</a:t>
            </a:r>
          </a:p>
          <a:p>
            <a:pPr marL="342900" indent="-342900">
              <a:buAutoNum type="arabicParenBoth"/>
            </a:pPr>
            <a:r>
              <a:rPr lang="en-US" dirty="0"/>
              <a:t>Monitor changes and updates in ESG news</a:t>
            </a:r>
          </a:p>
          <a:p>
            <a:pPr marL="800100" lvl="1" indent="-342900">
              <a:buAutoNum type="arabicParenBoth"/>
            </a:pPr>
            <a:r>
              <a:rPr lang="en-US" dirty="0"/>
              <a:t>Federal, state, and municipal ESG news</a:t>
            </a:r>
          </a:p>
          <a:p>
            <a:pPr marL="800100" lvl="1" indent="-342900">
              <a:buAutoNum type="arabicParenBoth"/>
            </a:pPr>
            <a:r>
              <a:rPr lang="en-US" dirty="0"/>
              <a:t>News and analysis</a:t>
            </a:r>
          </a:p>
        </p:txBody>
      </p:sp>
    </p:spTree>
    <p:extLst>
      <p:ext uri="{BB962C8B-B14F-4D97-AF65-F5344CB8AC3E}">
        <p14:creationId xmlns:p14="http://schemas.microsoft.com/office/powerpoint/2010/main" val="294898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220730" y="354274"/>
            <a:ext cx="8971270" cy="461665"/>
          </a:xfrm>
          <a:prstGeom prst="rect">
            <a:avLst/>
          </a:prstGeom>
          <a:noFill/>
        </p:spPr>
        <p:txBody>
          <a:bodyPr wrap="square" rtlCol="0">
            <a:spAutoFit/>
          </a:bodyPr>
          <a:lstStyle/>
          <a:p>
            <a:r>
              <a:rPr lang="en-US" sz="2400" dirty="0"/>
              <a:t>What the prospective customers say….</a:t>
            </a:r>
            <a:endParaRPr lang="en-US" sz="3400" b="1" dirty="0"/>
          </a:p>
        </p:txBody>
      </p:sp>
      <p:sp>
        <p:nvSpPr>
          <p:cNvPr id="2" name="TextBox 1">
            <a:extLst>
              <a:ext uri="{FF2B5EF4-FFF2-40B4-BE49-F238E27FC236}">
                <a16:creationId xmlns:a16="http://schemas.microsoft.com/office/drawing/2014/main" id="{D496CE62-99C8-013D-915B-28B578385DCC}"/>
              </a:ext>
            </a:extLst>
          </p:cNvPr>
          <p:cNvSpPr txBox="1"/>
          <p:nvPr/>
        </p:nvSpPr>
        <p:spPr>
          <a:xfrm>
            <a:off x="2838015" y="1943853"/>
            <a:ext cx="3926578" cy="646331"/>
          </a:xfrm>
          <a:prstGeom prst="rect">
            <a:avLst/>
          </a:prstGeom>
          <a:noFill/>
        </p:spPr>
        <p:txBody>
          <a:bodyPr wrap="square" rtlCol="0">
            <a:spAutoFit/>
          </a:bodyPr>
          <a:lstStyle/>
          <a:p>
            <a:r>
              <a:rPr lang="en-US" dirty="0"/>
              <a:t>75% say ESG reporting process takes at least 6-10 months</a:t>
            </a:r>
          </a:p>
        </p:txBody>
      </p:sp>
      <p:sp>
        <p:nvSpPr>
          <p:cNvPr id="3" name="TextBox 2">
            <a:extLst>
              <a:ext uri="{FF2B5EF4-FFF2-40B4-BE49-F238E27FC236}">
                <a16:creationId xmlns:a16="http://schemas.microsoft.com/office/drawing/2014/main" id="{6EFE4B88-0AAB-324E-01C6-17B54BCDA76E}"/>
              </a:ext>
            </a:extLst>
          </p:cNvPr>
          <p:cNvSpPr txBox="1"/>
          <p:nvPr/>
        </p:nvSpPr>
        <p:spPr>
          <a:xfrm>
            <a:off x="6883275" y="1049626"/>
            <a:ext cx="3609531" cy="369332"/>
          </a:xfrm>
          <a:prstGeom prst="rect">
            <a:avLst/>
          </a:prstGeom>
          <a:noFill/>
        </p:spPr>
        <p:txBody>
          <a:bodyPr wrap="square" rtlCol="0">
            <a:spAutoFit/>
          </a:bodyPr>
          <a:lstStyle/>
          <a:p>
            <a:r>
              <a:rPr lang="en-US" dirty="0"/>
              <a:t>Data collection is cumbersome</a:t>
            </a:r>
          </a:p>
        </p:txBody>
      </p:sp>
      <p:sp>
        <p:nvSpPr>
          <p:cNvPr id="4" name="TextBox 3">
            <a:extLst>
              <a:ext uri="{FF2B5EF4-FFF2-40B4-BE49-F238E27FC236}">
                <a16:creationId xmlns:a16="http://schemas.microsoft.com/office/drawing/2014/main" id="{3254DE64-5543-8B33-94FC-C8CE8BAE6BB3}"/>
              </a:ext>
            </a:extLst>
          </p:cNvPr>
          <p:cNvSpPr txBox="1"/>
          <p:nvPr/>
        </p:nvSpPr>
        <p:spPr>
          <a:xfrm>
            <a:off x="2209800" y="3302445"/>
            <a:ext cx="4998857" cy="646331"/>
          </a:xfrm>
          <a:prstGeom prst="rect">
            <a:avLst/>
          </a:prstGeom>
          <a:noFill/>
        </p:spPr>
        <p:txBody>
          <a:bodyPr wrap="square" rtlCol="0">
            <a:spAutoFit/>
          </a:bodyPr>
          <a:lstStyle/>
          <a:p>
            <a:r>
              <a:rPr lang="en-US" dirty="0"/>
              <a:t>Comparative analysis must be done, but data difficult to find</a:t>
            </a:r>
          </a:p>
        </p:txBody>
      </p:sp>
      <p:sp>
        <p:nvSpPr>
          <p:cNvPr id="10" name="TextBox 9">
            <a:extLst>
              <a:ext uri="{FF2B5EF4-FFF2-40B4-BE49-F238E27FC236}">
                <a16:creationId xmlns:a16="http://schemas.microsoft.com/office/drawing/2014/main" id="{E37C01E2-A269-AB64-475A-707515CA25E3}"/>
              </a:ext>
            </a:extLst>
          </p:cNvPr>
          <p:cNvSpPr txBox="1"/>
          <p:nvPr/>
        </p:nvSpPr>
        <p:spPr>
          <a:xfrm>
            <a:off x="7532204" y="2058030"/>
            <a:ext cx="4485635" cy="923330"/>
          </a:xfrm>
          <a:prstGeom prst="rect">
            <a:avLst/>
          </a:prstGeom>
          <a:noFill/>
        </p:spPr>
        <p:txBody>
          <a:bodyPr wrap="square" rtlCol="0">
            <a:spAutoFit/>
          </a:bodyPr>
          <a:lstStyle/>
          <a:p>
            <a:r>
              <a:rPr lang="en-US" dirty="0"/>
              <a:t>Too much time consumed in data collection (from numerous third-party sources) and processing</a:t>
            </a:r>
          </a:p>
        </p:txBody>
      </p:sp>
      <p:sp>
        <p:nvSpPr>
          <p:cNvPr id="11" name="TextBox 10">
            <a:extLst>
              <a:ext uri="{FF2B5EF4-FFF2-40B4-BE49-F238E27FC236}">
                <a16:creationId xmlns:a16="http://schemas.microsoft.com/office/drawing/2014/main" id="{CC798BDF-E412-2A26-C690-BF642C592911}"/>
              </a:ext>
            </a:extLst>
          </p:cNvPr>
          <p:cNvSpPr txBox="1"/>
          <p:nvPr/>
        </p:nvSpPr>
        <p:spPr>
          <a:xfrm>
            <a:off x="995913" y="4785482"/>
            <a:ext cx="6085374" cy="923330"/>
          </a:xfrm>
          <a:prstGeom prst="rect">
            <a:avLst/>
          </a:prstGeom>
          <a:noFill/>
        </p:spPr>
        <p:txBody>
          <a:bodyPr wrap="square" rtlCol="0">
            <a:spAutoFit/>
          </a:bodyPr>
          <a:lstStyle/>
          <a:p>
            <a:r>
              <a:rPr lang="en-US" dirty="0"/>
              <a:t>Need to quickly find information. (e.g. latest on regulation, relevant news and headlines). Filter out essential information from the noise.</a:t>
            </a:r>
          </a:p>
        </p:txBody>
      </p:sp>
      <p:sp>
        <p:nvSpPr>
          <p:cNvPr id="12" name="TextBox 11">
            <a:extLst>
              <a:ext uri="{FF2B5EF4-FFF2-40B4-BE49-F238E27FC236}">
                <a16:creationId xmlns:a16="http://schemas.microsoft.com/office/drawing/2014/main" id="{0E96A96A-359E-E044-9AAD-81C0D841D1AA}"/>
              </a:ext>
            </a:extLst>
          </p:cNvPr>
          <p:cNvSpPr txBox="1"/>
          <p:nvPr/>
        </p:nvSpPr>
        <p:spPr>
          <a:xfrm>
            <a:off x="7315152" y="4114857"/>
            <a:ext cx="5518844" cy="369332"/>
          </a:xfrm>
          <a:prstGeom prst="rect">
            <a:avLst/>
          </a:prstGeom>
          <a:noFill/>
        </p:spPr>
        <p:txBody>
          <a:bodyPr wrap="square" rtlCol="0">
            <a:spAutoFit/>
          </a:bodyPr>
          <a:lstStyle/>
          <a:p>
            <a:r>
              <a:rPr lang="en-US" dirty="0"/>
              <a:t>Need to quickly summarize reports</a:t>
            </a:r>
          </a:p>
        </p:txBody>
      </p:sp>
    </p:spTree>
    <p:extLst>
      <p:ext uri="{BB962C8B-B14F-4D97-AF65-F5344CB8AC3E}">
        <p14:creationId xmlns:p14="http://schemas.microsoft.com/office/powerpoint/2010/main" val="311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solution</a:t>
            </a:r>
          </a:p>
        </p:txBody>
      </p:sp>
    </p:spTree>
    <p:extLst>
      <p:ext uri="{BB962C8B-B14F-4D97-AF65-F5344CB8AC3E}">
        <p14:creationId xmlns:p14="http://schemas.microsoft.com/office/powerpoint/2010/main" val="2195379631"/>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8285</TotalTime>
  <Words>3228</Words>
  <Application>Microsoft Office PowerPoint</Application>
  <PresentationFormat>Widescreen</PresentationFormat>
  <Paragraphs>648</Paragraphs>
  <Slides>47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-apple-system</vt:lpstr>
      <vt:lpstr>Arial</vt:lpstr>
      <vt:lpstr>Calibri</vt:lpstr>
      <vt:lpstr>Tenorite</vt:lpstr>
      <vt:lpstr>Monoline</vt:lpstr>
      <vt:lpstr>Pitch deck</vt:lpstr>
      <vt:lpstr>ABOUT US</vt:lpstr>
      <vt:lpstr>Problem definition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PROBLEM DEFINITION recap</vt:lpstr>
      <vt:lpstr>SOLUTION recap</vt:lpstr>
      <vt:lpstr>COMPANY OVERVIEW</vt:lpstr>
      <vt:lpstr>BUSINESS MODEL subscription basis by user type</vt:lpstr>
      <vt:lpstr>MARKET OVERVIEW</vt:lpstr>
      <vt:lpstr>Market comparison</vt:lpstr>
      <vt:lpstr>OUR COMPETITION</vt:lpstr>
      <vt:lpstr>Start with individual process, enabling Expansion into enterprise solutions</vt:lpstr>
      <vt:lpstr>Our competition  </vt:lpstr>
      <vt:lpstr>Growth strategy</vt:lpstr>
      <vt:lpstr>TRACTION</vt:lpstr>
      <vt:lpstr>TWO-YEAR ACTION PLAN</vt:lpstr>
      <vt:lpstr>FINANCIALS</vt:lpstr>
      <vt:lpstr>MEET THE TEAM</vt:lpstr>
      <vt:lpstr>MEET THE TEAM </vt:lpstr>
      <vt:lpstr>FUNDING</vt:lpstr>
      <vt:lpstr>SUMMARY</vt:lpstr>
      <vt:lpstr>THANK YOU</vt:lpstr>
      <vt:lpstr>Supplemental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Problem Solution – Get to tell the story faster and better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Mark Chung</dc:creator>
  <cp:lastModifiedBy>Mark Chung</cp:lastModifiedBy>
  <cp:revision>81</cp:revision>
  <dcterms:created xsi:type="dcterms:W3CDTF">2023-07-16T19:43:30Z</dcterms:created>
  <dcterms:modified xsi:type="dcterms:W3CDTF">2023-11-06T04:06:53Z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