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6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10" r:id="rId12"/>
    <p:sldId id="407" r:id="rId13"/>
    <p:sldId id="408" r:id="rId14"/>
    <p:sldId id="373" r:id="rId15"/>
    <p:sldId id="374" r:id="rId16"/>
    <p:sldId id="369" r:id="rId17"/>
    <p:sldId id="409" r:id="rId18"/>
    <p:sldId id="351" r:id="rId19"/>
    <p:sldId id="348" r:id="rId20"/>
    <p:sldId id="352" r:id="rId21"/>
    <p:sldId id="411" r:id="rId22"/>
    <p:sldId id="353" r:id="rId23"/>
    <p:sldId id="378" r:id="rId24"/>
    <p:sldId id="379" r:id="rId25"/>
    <p:sldId id="354" r:id="rId26"/>
    <p:sldId id="356" r:id="rId27"/>
    <p:sldId id="357" r:id="rId28"/>
    <p:sldId id="355" r:id="rId29"/>
    <p:sldId id="358" r:id="rId30"/>
    <p:sldId id="359" r:id="rId31"/>
    <p:sldId id="390" r:id="rId32"/>
    <p:sldId id="391" r:id="rId33"/>
    <p:sldId id="397" r:id="rId34"/>
    <p:sldId id="360" r:id="rId35"/>
    <p:sldId id="361" r:id="rId36"/>
    <p:sldId id="362" r:id="rId37"/>
    <p:sldId id="392" r:id="rId38"/>
    <p:sldId id="413" r:id="rId39"/>
    <p:sldId id="302" r:id="rId40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/>
    <p:restoredTop sz="95940"/>
  </p:normalViewPr>
  <p:slideViewPr>
    <p:cSldViewPr snapToGrid="0" snapToObjects="1">
      <p:cViewPr varScale="1">
        <p:scale>
          <a:sx n="112" d="100"/>
          <a:sy n="112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24C0C-6569-BD45-A72F-043D6BC01BE7}" type="datetimeFigureOut">
              <a:t>27/04/21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97DF-7D2F-954C-ACB1-84D094F2065D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4913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0F11E-7383-364D-B3B0-C26B23D84F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8F6B-AE77-A64D-88C0-60ACD0CE8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5F038-9DD3-E740-8C0C-901EF4CD0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A597-C4EB-5349-92A7-48A39EC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27/04/21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30767-7C7D-4F41-9260-0DF8DC32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DD39-A3FB-C041-ADA0-D2BE1E39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71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3E92-B335-B943-B525-C38DECD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655AF-40A8-4C4C-B066-F76A05B9C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9FB3-CE11-9F41-81D6-78AA0F2B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27/04/21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321F-4130-CF43-8A67-7977A127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BC2A-6976-F042-8A0D-825FB8CF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628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A0C9B-C1BC-A942-9706-74D4D9F9C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E558F-093D-D946-AA34-CE0D2970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17A8-9D41-5E48-8D3B-3082F531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27/04/21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086B-8CC0-E94B-9F1F-4CC22CD3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FC4F-2559-9A4C-8312-4AFB1723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27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5300-25B3-444D-A969-655EB933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0549-4761-124C-B93E-6D46BB24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11B9-8C7B-1741-90B7-FFED5EA2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27/04/21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1691-04BB-D446-A4E4-13C5DBC9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38AF9-C4AC-4E40-B602-6BAD1163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0206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84D9-E602-B541-A103-77F26102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5FCB-A6C6-4A49-97A3-6A594A591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5965-B286-574A-AF4E-8E63AF78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27/04/21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2DFD-A670-E942-A20D-A8582ACA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0E48-A532-3B40-BA27-7B432379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062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3084-837A-2440-BB06-970068E9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8C8C-B8BB-F446-8F30-F5CFB6FAA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B11D-D0C3-9B4C-AE79-8AE3EEC9F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A519D-F768-CB48-BD8B-609007AA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27/04/21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DD72C-F507-8E40-8262-E1040498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68008-1425-E54F-ACAD-B5A4EBEC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3651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E22F-9DA0-664A-8ED1-BCC5A200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BE96C-40F4-924E-BA55-C284204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2EF2-9E89-8C4E-B86A-C4AC7563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0AA0D-7970-7846-B862-6245E7E66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93A57-68E4-5643-BA85-14FB77746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BEF34-24E9-6B48-8FCC-BA3B7C36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27/04/21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1FE27-0AD5-6440-B494-EC29F29F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28B12-EED7-A045-81E5-B00A0DD2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527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9EDD-62D2-A148-ADAE-31315CC5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4D58F-7D75-F64C-9DA0-B1DF0671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27/04/21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17369-3C32-CD49-85FE-1756A88C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0685C-6CD5-914A-B6FF-41916C8D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809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B9C27-3672-5B4E-BAE7-0279A98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27/04/21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4D1E9-C2E9-6945-80DA-5B93A5AE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844A1-D6B7-994D-83DF-5E3C8007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3542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0586-99C5-6545-AC31-3C94EAE2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D625-174B-9E4F-BFC5-C6237E9EF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8D354-865A-404E-AD07-07B1D59E0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8663A-477D-DC4D-80A0-15CDB031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27/04/21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DA0C-8FF5-4948-A83C-21B0709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D684C-4F18-ED4D-A4F1-92790012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893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F961-8C7A-4447-A361-0EDACE8F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3C5EC-2AF9-2248-87E7-E68C4DB3C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56A54-46D9-4D41-904F-40842A37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D14D-318F-7141-BE2E-7A797C79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C165-7518-B248-B7AC-FCD5CB29AE65}" type="datetimeFigureOut">
              <a:t>27/04/21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3E897-07EF-1C48-ABC5-ABAA077C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B8375-59D2-8C4A-B07D-8D5A483C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5100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FF3D5-512D-8144-BA04-D3E54ED8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EF3B-2D5F-684D-8066-D9DAC4061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5DF9-0ED4-3346-94C5-8C3E863F1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C165-7518-B248-B7AC-FCD5CB29AE65}" type="datetimeFigureOut">
              <a:t>27/04/21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07E3-CBF9-DE46-990E-7F066FE49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DE236-4EE9-3741-B387-9EDFEECC1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72904-DA02-254A-893A-6E3E4F9ED0B6}" type="slidenum"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707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Protein interactions and binding site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Allegra Via</a:t>
            </a:r>
          </a:p>
        </p:txBody>
      </p:sp>
      <p:pic>
        <p:nvPicPr>
          <p:cNvPr id="4" name="Picture 3" descr="sapienza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408" y="512589"/>
            <a:ext cx="861898" cy="1035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18" y="435723"/>
            <a:ext cx="1524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485" y="5743543"/>
            <a:ext cx="1173817" cy="965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7" y="5991596"/>
            <a:ext cx="4005072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2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44" y="332943"/>
            <a:ext cx="104098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Energy is </a:t>
            </a:r>
            <a:r>
              <a:rPr lang="en-US" sz="3200" b="1" dirty="0">
                <a:latin typeface="Corbel" panose="020B0503020204020204" pitchFamily="34" charset="0"/>
              </a:rPr>
              <a:t>released </a:t>
            </a:r>
            <a:r>
              <a:rPr lang="en-US" sz="3200" dirty="0">
                <a:latin typeface="Corbel" panose="020B0503020204020204" pitchFamily="34" charset="0"/>
              </a:rPr>
              <a:t>to </a:t>
            </a:r>
            <a:r>
              <a:rPr lang="en-US" sz="3200" u="sng" dirty="0">
                <a:latin typeface="Corbel" panose="020B0503020204020204" pitchFamily="34" charset="0"/>
              </a:rPr>
              <a:t>make bonds</a:t>
            </a:r>
            <a:r>
              <a:rPr lang="en-US" sz="3200" dirty="0">
                <a:latin typeface="Corbel" panose="020B0503020204020204" pitchFamily="34" charset="0"/>
              </a:rPr>
              <a:t>. The enthalpy change is </a:t>
            </a:r>
            <a:r>
              <a:rPr lang="en-US" sz="3200" b="1" dirty="0">
                <a:latin typeface="Corbel" panose="020B0503020204020204" pitchFamily="34" charset="0"/>
              </a:rPr>
              <a:t>negative </a:t>
            </a:r>
            <a:r>
              <a:rPr lang="en-US" sz="3200" dirty="0">
                <a:latin typeface="Corbel" panose="020B0503020204020204" pitchFamily="34" charset="0"/>
              </a:rPr>
              <a:t>because the system is </a:t>
            </a:r>
            <a:r>
              <a:rPr lang="en-US" sz="3200" b="1" dirty="0">
                <a:latin typeface="Corbel" panose="020B0503020204020204" pitchFamily="34" charset="0"/>
              </a:rPr>
              <a:t>releasing</a:t>
            </a:r>
            <a:r>
              <a:rPr lang="en-US" sz="3200" dirty="0">
                <a:latin typeface="Corbel" panose="020B0503020204020204" pitchFamily="34" charset="0"/>
              </a:rPr>
              <a:t> energy when forming bonds:</a:t>
            </a:r>
          </a:p>
          <a:p>
            <a:endParaRPr lang="en-US" sz="3200" dirty="0">
              <a:latin typeface="Corbel" panose="020B0503020204020204" pitchFamily="34" charset="0"/>
            </a:endParaRPr>
          </a:p>
          <a:p>
            <a:r>
              <a:rPr lang="en-US" sz="3200" dirty="0">
                <a:latin typeface="Corbel" panose="020B0503020204020204" pitchFamily="34" charset="0"/>
              </a:rPr>
              <a:t> </a:t>
            </a:r>
          </a:p>
          <a:p>
            <a:pPr algn="just"/>
            <a:r>
              <a:rPr lang="en-US" sz="3200" dirty="0">
                <a:latin typeface="Corbel" panose="020B0503020204020204" pitchFamily="34" charset="0"/>
              </a:rPr>
              <a:t>Energy is </a:t>
            </a:r>
            <a:r>
              <a:rPr lang="en-US" sz="3200" b="1" dirty="0">
                <a:latin typeface="Corbel" panose="020B0503020204020204" pitchFamily="34" charset="0"/>
              </a:rPr>
              <a:t>required </a:t>
            </a:r>
            <a:r>
              <a:rPr lang="en-US" sz="3200" dirty="0">
                <a:latin typeface="Corbel" panose="020B0503020204020204" pitchFamily="34" charset="0"/>
              </a:rPr>
              <a:t>to </a:t>
            </a:r>
            <a:r>
              <a:rPr lang="en-US" sz="3200" u="sng" dirty="0">
                <a:latin typeface="Corbel" panose="020B0503020204020204" pitchFamily="34" charset="0"/>
              </a:rPr>
              <a:t>break bonds</a:t>
            </a:r>
            <a:r>
              <a:rPr lang="en-US" sz="3200" dirty="0">
                <a:latin typeface="Corbel" panose="020B0503020204020204" pitchFamily="34" charset="0"/>
              </a:rPr>
              <a:t>. The enthalpy change for breaking bonds is </a:t>
            </a:r>
            <a:r>
              <a:rPr lang="en-US" sz="3200" b="1" dirty="0">
                <a:latin typeface="Corbel" panose="020B0503020204020204" pitchFamily="34" charset="0"/>
              </a:rPr>
              <a:t>positive</a:t>
            </a:r>
            <a:r>
              <a:rPr lang="en-US" sz="32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82135" y="1973742"/>
            <a:ext cx="1422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rbel" panose="020B0503020204020204" pitchFamily="34" charset="0"/>
                <a:sym typeface="Symbol" pitchFamily="-84" charset="2"/>
              </a:rPr>
              <a:t>H &lt;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itchFamily="-84" charset="2"/>
              </a:rPr>
              <a:t>0</a:t>
            </a:r>
            <a:r>
              <a:rPr lang="en-US" sz="3200" b="1" dirty="0">
                <a:latin typeface="Corbel" panose="020B0503020204020204" pitchFamily="34" charset="0"/>
                <a:sym typeface="Symbol" pitchFamily="-84" charset="2"/>
              </a:rPr>
              <a:t> </a:t>
            </a:r>
            <a:endParaRPr lang="en-US" sz="3200" b="1" dirty="0">
              <a:latin typeface="Corbel" panose="020B0503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2843" y="4551040"/>
            <a:ext cx="14221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rbel" panose="020B0503020204020204" pitchFamily="34" charset="0"/>
                <a:sym typeface="Symbol" pitchFamily="-84" charset="2"/>
              </a:rPr>
              <a:t>H &gt;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  <a:sym typeface="Symbol" pitchFamily="-84" charset="2"/>
              </a:rPr>
              <a:t>0</a:t>
            </a:r>
            <a:r>
              <a:rPr lang="en-US" sz="3200" b="1" dirty="0">
                <a:latin typeface="Corbel" panose="020B0503020204020204" pitchFamily="34" charset="0"/>
                <a:sym typeface="Symbol" pitchFamily="-84" charset="2"/>
              </a:rPr>
              <a:t> </a:t>
            </a:r>
            <a:endParaRPr lang="en-US" sz="32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3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330592" y="2236995"/>
            <a:ext cx="373697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>
                <a:latin typeface="Times" charset="0"/>
                <a:sym typeface="Symbol" charset="0"/>
              </a:rPr>
              <a:t>G = H - TS</a:t>
            </a:r>
            <a:endParaRPr lang="en-US" sz="2400">
              <a:latin typeface="Times" charset="0"/>
              <a:sym typeface="Symbol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736725" y="5733256"/>
            <a:ext cx="8931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Times" charset="0"/>
                <a:sym typeface="Symbol" charset="0"/>
              </a:rPr>
              <a:t></a:t>
            </a:r>
            <a:r>
              <a:rPr lang="en-US" sz="2000" dirty="0"/>
              <a:t>H = Change in enthalpy. It represents the general tendency to </a:t>
            </a:r>
            <a:r>
              <a:rPr lang="en-US" sz="2000" dirty="0" err="1"/>
              <a:t>minimise</a:t>
            </a:r>
            <a:r>
              <a:rPr lang="en-US" sz="2000" dirty="0"/>
              <a:t> the energy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738064" y="6086227"/>
            <a:ext cx="853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latin typeface="Times" charset="0"/>
                <a:sym typeface="Symbol" charset="0"/>
              </a:rPr>
              <a:t></a:t>
            </a:r>
            <a:r>
              <a:rPr lang="en-US" sz="2000" dirty="0"/>
              <a:t>S = Entropy change. It represents the general tendency to </a:t>
            </a:r>
            <a:r>
              <a:rPr lang="en-US" sz="2000" dirty="0" err="1"/>
              <a:t>maximise</a:t>
            </a:r>
            <a:r>
              <a:rPr lang="en-US" sz="2000" dirty="0"/>
              <a:t> disorder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724827" y="1103141"/>
            <a:ext cx="10850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The variation of free energy can be written in terms of enthalpy (H) and entropy (S) changes at a </a:t>
            </a:r>
            <a:r>
              <a:rPr lang="en-US" sz="2400" b="1" dirty="0"/>
              <a:t>constant temperature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H="1">
            <a:off x="4343400" y="2943922"/>
            <a:ext cx="618893" cy="11962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209801" y="4570031"/>
            <a:ext cx="684899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buFont typeface="Times" charset="0"/>
              <a:buAutoNum type="alphaUcPeriod"/>
            </a:pPr>
            <a:r>
              <a:rPr lang="en-US" sz="2000" dirty="0"/>
              <a:t>Formation or breaking of covalent bonds</a:t>
            </a:r>
          </a:p>
          <a:p>
            <a:pPr marL="457200" indent="-457200">
              <a:buFont typeface="Times" charset="0"/>
              <a:buAutoNum type="alphaUcPeriod"/>
            </a:pPr>
            <a:r>
              <a:rPr lang="en-US" sz="2000" dirty="0"/>
              <a:t>Variations in the electrostatic or van der Waals interactions </a:t>
            </a:r>
          </a:p>
          <a:p>
            <a:pPr marL="457200" indent="-457200">
              <a:buFont typeface="Times" charset="0"/>
              <a:buAutoNum type="alphaUcPeriod"/>
            </a:pPr>
            <a:r>
              <a:rPr lang="en-US" sz="2000" dirty="0"/>
              <a:t>Thermally induced changes in the atomic motions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775576" y="3124513"/>
            <a:ext cx="3441498" cy="132343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ym typeface="Symbol" charset="0"/>
              </a:rPr>
              <a:t>H &gt; 0</a:t>
            </a:r>
            <a:r>
              <a:rPr lang="en-US" sz="2000" dirty="0">
                <a:sym typeface="Symbol" charset="0"/>
              </a:rPr>
              <a:t> mainly corresponds to the rupture of </a:t>
            </a:r>
            <a:r>
              <a:rPr lang="en-US" sz="2000" dirty="0" err="1">
                <a:sym typeface="Symbol" charset="0"/>
              </a:rPr>
              <a:t>favourable</a:t>
            </a:r>
            <a:r>
              <a:rPr lang="en-US" sz="2000" dirty="0">
                <a:sym typeface="Symbol" charset="0"/>
              </a:rPr>
              <a:t> non-covalent bonds</a:t>
            </a:r>
          </a:p>
          <a:p>
            <a:r>
              <a:rPr lang="en-US" sz="2000" b="1" dirty="0">
                <a:sym typeface="Symbol" charset="0"/>
              </a:rPr>
              <a:t>H </a:t>
            </a:r>
            <a:r>
              <a:rPr lang="en-US" sz="2000" dirty="0">
                <a:sym typeface="Symbol" charset="0"/>
              </a:rPr>
              <a:t>= </a:t>
            </a:r>
            <a:r>
              <a:rPr lang="en-US" sz="2000" b="1" dirty="0">
                <a:latin typeface="Times" pitchFamily="-84" charset="0"/>
                <a:sym typeface="Symbol" pitchFamily="-84" charset="2"/>
              </a:rPr>
              <a:t>Q</a:t>
            </a:r>
            <a:r>
              <a:rPr lang="en-US" sz="2000" b="1" baseline="-25000" dirty="0">
                <a:latin typeface="Times" pitchFamily="-84" charset="0"/>
                <a:sym typeface="Symbol" pitchFamily="-84" charset="2"/>
              </a:rPr>
              <a:t>(p) </a:t>
            </a:r>
            <a:r>
              <a:rPr lang="en-US" sz="2000" dirty="0">
                <a:sym typeface="Symbol" pitchFamily="-84" charset="2"/>
              </a:rPr>
              <a:t>(measurable)</a:t>
            </a:r>
            <a:endParaRPr lang="en-US" sz="2000" dirty="0">
              <a:sym typeface="Symbo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09801" y="4140176"/>
            <a:ext cx="35652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H = E + PV =&gt; </a:t>
            </a:r>
            <a:r>
              <a:rPr lang="en-US" sz="2800" dirty="0">
                <a:latin typeface="Times" pitchFamily="-84" charset="0"/>
                <a:sym typeface="Symbol" pitchFamily="-84" charset="2"/>
              </a:rPr>
              <a:t>H ≈ E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7578" y="3197198"/>
            <a:ext cx="346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Enthalpy: amount of energy that a system can exchange with the environment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A7068-FFF3-8044-AC5E-405BFCA5C425}"/>
              </a:ext>
            </a:extLst>
          </p:cNvPr>
          <p:cNvSpPr txBox="1"/>
          <p:nvPr/>
        </p:nvSpPr>
        <p:spPr>
          <a:xfrm>
            <a:off x="4474598" y="203063"/>
            <a:ext cx="335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/>
              <a:t>Summarising… </a:t>
            </a:r>
          </a:p>
        </p:txBody>
      </p:sp>
    </p:spTree>
    <p:extLst>
      <p:ext uri="{BB962C8B-B14F-4D97-AF65-F5344CB8AC3E}">
        <p14:creationId xmlns:p14="http://schemas.microsoft.com/office/powerpoint/2010/main" val="418161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5087997" y="205480"/>
            <a:ext cx="1700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Entropy S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1524000" y="908720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029200" y="1066801"/>
            <a:ext cx="18213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S = </a:t>
            </a:r>
            <a:r>
              <a:rPr lang="en-US" sz="3200" dirty="0" err="1">
                <a:latin typeface="Corbel" panose="020B0503020204020204" pitchFamily="34" charset="0"/>
              </a:rPr>
              <a:t>k</a:t>
            </a:r>
            <a:r>
              <a:rPr lang="en-US" sz="3200" baseline="-25000" dirty="0" err="1">
                <a:latin typeface="Corbel" panose="020B0503020204020204" pitchFamily="34" charset="0"/>
              </a:rPr>
              <a:t>B</a:t>
            </a:r>
            <a:r>
              <a:rPr lang="en-US" sz="3200" dirty="0">
                <a:latin typeface="Corbel" panose="020B0503020204020204" pitchFamily="34" charset="0"/>
              </a:rPr>
              <a:t> </a:t>
            </a:r>
            <a:r>
              <a:rPr lang="en-US" sz="3200" dirty="0" err="1">
                <a:latin typeface="Corbel" panose="020B0503020204020204" pitchFamily="34" charset="0"/>
              </a:rPr>
              <a:t>ln</a:t>
            </a:r>
            <a:r>
              <a:rPr lang="en-US" sz="3200" dirty="0">
                <a:latin typeface="Corbel" panose="020B0503020204020204" pitchFamily="34" charset="0"/>
                <a:sym typeface="Symbol" pitchFamily="-84" charset="2"/>
              </a:rPr>
              <a:t></a:t>
            </a:r>
            <a:endParaRPr lang="en-US" sz="3200" dirty="0">
              <a:latin typeface="Corbel" panose="020B0503020204020204" pitchFamily="34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631504" y="1844825"/>
            <a:ext cx="85156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  <a:sym typeface="Symbol" pitchFamily="-84" charset="2"/>
              </a:rPr>
              <a:t> = number of possible configurations of the system (microstates)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1184257" y="2683639"/>
            <a:ext cx="9612923" cy="46166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number of possible states is inversely proportional to the system order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1151903" y="3597444"/>
            <a:ext cx="964527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In classic thermodynamics</a:t>
            </a:r>
            <a:r>
              <a:rPr lang="en-US" sz="2400" u="sng" dirty="0">
                <a:latin typeface="Corbel" panose="020B0503020204020204" pitchFamily="34" charset="0"/>
              </a:rPr>
              <a:t>, at constant temperature</a:t>
            </a:r>
            <a:r>
              <a:rPr lang="en-US" sz="2400" dirty="0">
                <a:latin typeface="Corbel" panose="020B0503020204020204" pitchFamily="34" charset="0"/>
              </a:rPr>
              <a:t>, entropy and enthalpy fulfill the following relation: </a:t>
            </a:r>
            <a:endParaRPr lang="en-US" sz="2400" b="1" dirty="0">
              <a:latin typeface="Corbel" panose="020B0503020204020204" pitchFamily="34" charset="0"/>
              <a:sym typeface="Symbol" pitchFamily="-84" charset="2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4511824" y="5229200"/>
            <a:ext cx="18722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rbel" panose="020B0503020204020204" pitchFamily="34" charset="0"/>
                <a:sym typeface="Symbol" pitchFamily="-84" charset="2"/>
              </a:rPr>
              <a:t>S = 	       = 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6346497" y="55971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 sz="2800">
              <a:latin typeface="Corbel" panose="020B0503020204020204" pitchFamily="34" charset="0"/>
            </a:endParaRP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6357610" y="5517232"/>
            <a:ext cx="389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T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6346216" y="5138064"/>
            <a:ext cx="7325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rbel" panose="020B0503020204020204" pitchFamily="34" charset="0"/>
                <a:sym typeface="Symbol" pitchFamily="-84" charset="2"/>
              </a:rPr>
              <a:t>Q</a:t>
            </a:r>
            <a:r>
              <a:rPr lang="en-US" sz="2800" b="1" baseline="-25000" dirty="0">
                <a:latin typeface="Corbel" panose="020B0503020204020204" pitchFamily="34" charset="0"/>
                <a:sym typeface="Symbol" pitchFamily="-84" charset="2"/>
              </a:rPr>
              <a:t>(p)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5360418" y="5135463"/>
            <a:ext cx="6543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rbel" panose="020B0503020204020204" pitchFamily="34" charset="0"/>
                <a:sym typeface="Symbol" pitchFamily="-84" charset="2"/>
              </a:rPr>
              <a:t>H</a:t>
            </a: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5481067" y="5497413"/>
            <a:ext cx="389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T</a:t>
            </a: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5460430" y="558924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 sz="280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0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514600" y="2514601"/>
            <a:ext cx="62199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  <a:sym typeface="Symbol" pitchFamily="-84" charset="2"/>
              </a:rPr>
              <a:t>G = 0 at the equilibrium</a:t>
            </a:r>
          </a:p>
          <a:p>
            <a:r>
              <a:rPr lang="en-US" sz="2400" dirty="0">
                <a:latin typeface="Corbel" panose="020B0503020204020204" pitchFamily="34" charset="0"/>
                <a:sym typeface="Symbol" pitchFamily="-84" charset="2"/>
              </a:rPr>
              <a:t>G &gt; 0 </a:t>
            </a:r>
            <a:r>
              <a:rPr lang="en-US" sz="2400" b="1" dirty="0">
                <a:latin typeface="Corbel" panose="020B0503020204020204" pitchFamily="34" charset="0"/>
                <a:sym typeface="Symbol" pitchFamily="-84" charset="2"/>
              </a:rPr>
              <a:t>endergonic </a:t>
            </a:r>
            <a:r>
              <a:rPr lang="en-US" sz="2400" dirty="0">
                <a:latin typeface="Corbel" panose="020B0503020204020204" pitchFamily="34" charset="0"/>
                <a:sym typeface="Symbol" pitchFamily="-84" charset="2"/>
              </a:rPr>
              <a:t>processes</a:t>
            </a:r>
            <a:r>
              <a:rPr lang="en-US" sz="2400" b="1" dirty="0">
                <a:latin typeface="Corbel" panose="020B0503020204020204" pitchFamily="34" charset="0"/>
                <a:sym typeface="Symbol" pitchFamily="-84" charset="2"/>
              </a:rPr>
              <a:t> </a:t>
            </a:r>
            <a:r>
              <a:rPr lang="en-US" sz="2400" dirty="0">
                <a:latin typeface="Corbel" panose="020B0503020204020204" pitchFamily="34" charset="0"/>
                <a:sym typeface="Symbol" pitchFamily="-84" charset="2"/>
              </a:rPr>
              <a:t>(requiring energy)</a:t>
            </a:r>
          </a:p>
          <a:p>
            <a:r>
              <a:rPr lang="en-US" sz="2400" dirty="0">
                <a:latin typeface="Corbel" panose="020B0503020204020204" pitchFamily="34" charset="0"/>
                <a:sym typeface="Symbol" pitchFamily="-84" charset="2"/>
              </a:rPr>
              <a:t>G &lt; 0 </a:t>
            </a:r>
            <a:r>
              <a:rPr lang="en-US" sz="2400" b="1" dirty="0">
                <a:latin typeface="Corbel" panose="020B0503020204020204" pitchFamily="34" charset="0"/>
                <a:sym typeface="Symbol" pitchFamily="-84" charset="2"/>
              </a:rPr>
              <a:t>exergonic </a:t>
            </a:r>
            <a:r>
              <a:rPr lang="en-US" sz="2400" dirty="0">
                <a:latin typeface="Corbel" panose="020B0503020204020204" pitchFamily="34" charset="0"/>
                <a:sym typeface="Symbol" pitchFamily="-84" charset="2"/>
              </a:rPr>
              <a:t>processes</a:t>
            </a:r>
            <a:r>
              <a:rPr lang="en-US" sz="2400" b="1" dirty="0">
                <a:latin typeface="Corbel" panose="020B0503020204020204" pitchFamily="34" charset="0"/>
                <a:sym typeface="Symbol" pitchFamily="-84" charset="2"/>
              </a:rPr>
              <a:t> </a:t>
            </a:r>
            <a:r>
              <a:rPr lang="en-US" sz="2400" dirty="0">
                <a:latin typeface="Corbel" panose="020B0503020204020204" pitchFamily="34" charset="0"/>
                <a:sym typeface="Symbol" pitchFamily="-84" charset="2"/>
              </a:rPr>
              <a:t>(releasing energy)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77125" y="1428023"/>
            <a:ext cx="86377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Changes of G determine the direction of a process: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14696" y="4509120"/>
            <a:ext cx="7598555" cy="52322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rbel" panose="020B0503020204020204" pitchFamily="34" charset="0"/>
              </a:rPr>
              <a:t>Spontaneous processes decrease their free energy</a:t>
            </a:r>
          </a:p>
        </p:txBody>
      </p:sp>
    </p:spTree>
    <p:extLst>
      <p:ext uri="{BB962C8B-B14F-4D97-AF65-F5344CB8AC3E}">
        <p14:creationId xmlns:p14="http://schemas.microsoft.com/office/powerpoint/2010/main" val="95549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885592" y="1402987"/>
            <a:ext cx="9735015" cy="120032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In the process of folding of a polypeptide chain, the increase in Entropy of the solvent compensates the loss of Entropy of the macromolecule, leading to a general increase in Entropy of the system as a whole.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2897188" y="3258954"/>
            <a:ext cx="4799012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400" dirty="0">
                <a:latin typeface="Times" charset="0"/>
                <a:sym typeface="Symbol" charset="0"/>
              </a:rPr>
              <a:t></a:t>
            </a:r>
            <a:r>
              <a:rPr lang="en-US" sz="4400" dirty="0" err="1">
                <a:latin typeface="Times" charset="0"/>
                <a:sym typeface="Symbol" charset="0"/>
              </a:rPr>
              <a:t>G</a:t>
            </a:r>
            <a:r>
              <a:rPr lang="en-US" sz="4400" baseline="-25000" dirty="0" err="1">
                <a:latin typeface="Times" charset="0"/>
                <a:sym typeface="Symbol" charset="0"/>
              </a:rPr>
              <a:t>folding</a:t>
            </a:r>
            <a:r>
              <a:rPr lang="en-US" sz="4400" dirty="0">
                <a:latin typeface="Times" charset="0"/>
                <a:sym typeface="Symbol" charset="0"/>
              </a:rPr>
              <a:t> = H - TS</a:t>
            </a:r>
            <a:endParaRPr lang="en-US" sz="2400" dirty="0">
              <a:latin typeface="Times" charset="0"/>
              <a:sym typeface="Symbol" charset="0"/>
            </a:endParaRP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2209800" y="4481328"/>
            <a:ext cx="19812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ED1C2A"/>
                </a:solidFill>
                <a:latin typeface="Times" charset="0"/>
                <a:sym typeface="Symbol" charset="0"/>
              </a:rPr>
              <a:t>H </a:t>
            </a:r>
            <a:r>
              <a:rPr lang="en-US" sz="2400" dirty="0">
                <a:solidFill>
                  <a:srgbClr val="ED1C2A"/>
                </a:solidFill>
              </a:rPr>
              <a:t>&lt; 0 </a:t>
            </a:r>
            <a:r>
              <a:rPr lang="en-US" sz="1600" dirty="0">
                <a:solidFill>
                  <a:srgbClr val="FF0000"/>
                </a:solidFill>
              </a:rPr>
              <a:t>(formation of the electrostatic or van der Waals interactions )  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6400800" y="4786129"/>
            <a:ext cx="2363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hlink"/>
                </a:solidFill>
                <a:sym typeface="Symbol" charset="0"/>
              </a:rPr>
              <a:t>TS</a:t>
            </a:r>
            <a:r>
              <a:rPr lang="en-US" sz="2400" baseline="-25000" dirty="0" err="1">
                <a:solidFill>
                  <a:schemeClr val="hlink"/>
                </a:solidFill>
                <a:sym typeface="Symbol" charset="0"/>
              </a:rPr>
              <a:t>conformational</a:t>
            </a:r>
            <a:r>
              <a:rPr lang="en-US" sz="2400" baseline="-25000" dirty="0">
                <a:solidFill>
                  <a:schemeClr val="hlink"/>
                </a:solidFill>
                <a:sym typeface="Symbol" charset="0"/>
              </a:rPr>
              <a:t> 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&lt; 0</a:t>
            </a:r>
            <a:endParaRPr lang="en-US" sz="4400" dirty="0">
              <a:solidFill>
                <a:schemeClr val="hlink"/>
              </a:solidFill>
              <a:latin typeface="Times" charset="0"/>
              <a:sym typeface="Symbol" charset="0"/>
            </a:endParaRP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6386513" y="5341754"/>
            <a:ext cx="26091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hlink"/>
                </a:solidFill>
                <a:sym typeface="Symbol" charset="0"/>
              </a:rPr>
              <a:t>TS</a:t>
            </a:r>
            <a:r>
              <a:rPr lang="en-US" sz="2400" baseline="-25000" dirty="0" err="1">
                <a:solidFill>
                  <a:schemeClr val="hlink"/>
                </a:solidFill>
                <a:sym typeface="Symbol" charset="0"/>
              </a:rPr>
              <a:t>hydrophobic</a:t>
            </a:r>
            <a:r>
              <a:rPr lang="en-US" sz="2400" baseline="-25000" dirty="0">
                <a:solidFill>
                  <a:schemeClr val="hlink"/>
                </a:solidFill>
                <a:sym typeface="Symbol" charset="0"/>
              </a:rPr>
              <a:t> effect</a:t>
            </a:r>
            <a:r>
              <a:rPr lang="en-US" sz="2400" dirty="0">
                <a:solidFill>
                  <a:schemeClr val="hlink"/>
                </a:solidFill>
                <a:sym typeface="Symbol" charset="0"/>
              </a:rPr>
              <a:t>&gt; 0</a:t>
            </a:r>
            <a:endParaRPr lang="en-US" dirty="0">
              <a:solidFill>
                <a:schemeClr val="hlink"/>
              </a:solidFill>
              <a:sym typeface="Symbol" charset="0"/>
            </a:endParaRPr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5334000" y="3185928"/>
            <a:ext cx="838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3886200" y="3871728"/>
            <a:ext cx="1524000" cy="685800"/>
          </a:xfrm>
          <a:prstGeom prst="line">
            <a:avLst/>
          </a:prstGeom>
          <a:noFill/>
          <a:ln w="9525">
            <a:solidFill>
              <a:srgbClr val="ED1C2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4187826" y="40447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6477000" y="3109728"/>
            <a:ext cx="1219200" cy="990600"/>
          </a:xfrm>
          <a:prstGeom prst="ellips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7162800" y="4100328"/>
            <a:ext cx="228600" cy="6858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3632" y="400403"/>
            <a:ext cx="7464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Example: what happens in protein folding?</a:t>
            </a:r>
          </a:p>
        </p:txBody>
      </p:sp>
    </p:spTree>
    <p:extLst>
      <p:ext uri="{BB962C8B-B14F-4D97-AF65-F5344CB8AC3E}">
        <p14:creationId xmlns:p14="http://schemas.microsoft.com/office/powerpoint/2010/main" val="368199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8" y="890954"/>
            <a:ext cx="11369524" cy="51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65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59728" y="2444162"/>
            <a:ext cx="102145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>
                <a:latin typeface="Calibri"/>
                <a:cs typeface="Calibri"/>
              </a:rPr>
              <a:t>The driving force behind many events within the cell is represented by the increase in </a:t>
            </a:r>
            <a:r>
              <a:rPr lang="en-US" sz="3200" b="1" u="sng" dirty="0">
                <a:latin typeface="Calibri"/>
                <a:cs typeface="Calibri"/>
              </a:rPr>
              <a:t>entropy generated in the water molecules when a reaction occurs</a:t>
            </a:r>
          </a:p>
        </p:txBody>
      </p:sp>
    </p:spTree>
    <p:extLst>
      <p:ext uri="{BB962C8B-B14F-4D97-AF65-F5344CB8AC3E}">
        <p14:creationId xmlns:p14="http://schemas.microsoft.com/office/powerpoint/2010/main" val="663491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868513" y="113269"/>
            <a:ext cx="20065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/>
              <a:t>Entropy S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524000" y="815532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775520" y="1173966"/>
            <a:ext cx="8816280" cy="120032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The number of possible states is inversely related to the order in the system. A highly ordered system can only access a few states while a disordered system can sample many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905000" y="2962385"/>
            <a:ext cx="8686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/>
              <a:t>In the binding to a protein, the atoms of a ligand gradually become more confined and the </a:t>
            </a:r>
            <a:r>
              <a:rPr lang="en-US" sz="2400" b="1" dirty="0"/>
              <a:t>entropy decreases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However, the binding can occur thanks to the </a:t>
            </a:r>
            <a:r>
              <a:rPr lang="en-US" sz="2400" b="1" dirty="0"/>
              <a:t>hydrophobic effect</a:t>
            </a:r>
            <a:r>
              <a:rPr lang="en-US" sz="2400" dirty="0"/>
              <a:t>, which is accompanied by </a:t>
            </a:r>
            <a:r>
              <a:rPr lang="en-US" sz="2400" b="1" dirty="0">
                <a:solidFill>
                  <a:srgbClr val="FF0000"/>
                </a:solidFill>
              </a:rPr>
              <a:t>an increase in entropy of the solvent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87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f04-08.jpg                                                   0000728Dprojects                       B63F1671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9" y="0"/>
            <a:ext cx="3648075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799" y="2573189"/>
            <a:ext cx="60076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cs typeface="Calibri"/>
              </a:rPr>
              <a:t>Ligand binding is driven by the </a:t>
            </a:r>
            <a:r>
              <a:rPr lang="en-GB" sz="2400" b="1" dirty="0">
                <a:cs typeface="Calibri"/>
              </a:rPr>
              <a:t>hydrophobic effect </a:t>
            </a:r>
            <a:r>
              <a:rPr lang="en-GB" sz="2400" dirty="0">
                <a:cs typeface="Calibri"/>
              </a:rPr>
              <a:t>and </a:t>
            </a:r>
            <a:r>
              <a:rPr lang="en-GB" sz="2400" b="1" dirty="0">
                <a:cs typeface="Calibri"/>
              </a:rPr>
              <a:t>van der Waals interactions</a:t>
            </a:r>
            <a:r>
              <a:rPr lang="en-GB" sz="2400" dirty="0">
                <a:cs typeface="Calibri"/>
              </a:rPr>
              <a:t>, whereas electrostatic interactions make them specific</a:t>
            </a:r>
            <a:endParaRPr lang="en-GB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Calibri"/>
                <a:cs typeface="Calibri"/>
              </a:rPr>
              <a:t>PPI interfaces tend to be more </a:t>
            </a:r>
            <a:r>
              <a:rPr lang="en-GB" sz="2400" b="1" dirty="0">
                <a:latin typeface="Calibri"/>
                <a:cs typeface="Calibri"/>
              </a:rPr>
              <a:t>hydrophobic</a:t>
            </a:r>
            <a:r>
              <a:rPr lang="en-GB" sz="2400" dirty="0">
                <a:latin typeface="Calibri"/>
                <a:cs typeface="Calibri"/>
              </a:rPr>
              <a:t> than surfaces that do not participate in the binding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>
                <a:latin typeface="Calibri"/>
                <a:cs typeface="Calibri"/>
              </a:rPr>
              <a:t>Studies on enzymes demonstrate the importance of the hydrophobic effect also in binding non-protein substrates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36648" y="1424710"/>
            <a:ext cx="3429745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>
                <a:latin typeface="Times" charset="0"/>
                <a:sym typeface="Symbol" charset="0"/>
              </a:rPr>
              <a:t>G = H - TS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5C81-FE93-9549-9AEA-06F1830601B6}"/>
              </a:ext>
            </a:extLst>
          </p:cNvPr>
          <p:cNvSpPr txBox="1"/>
          <p:nvPr/>
        </p:nvSpPr>
        <p:spPr>
          <a:xfrm>
            <a:off x="1009621" y="415790"/>
            <a:ext cx="568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/>
              <a:t>Protein-ligand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213760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014" y="1422341"/>
            <a:ext cx="10838986" cy="4653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ability of proteins to form </a:t>
            </a:r>
            <a:r>
              <a:rPr lang="en-US" sz="2400" b="1" dirty="0"/>
              <a:t>biologically active complexes </a:t>
            </a:r>
            <a:r>
              <a:rPr lang="en-US" sz="2400" dirty="0"/>
              <a:t>depends on the properties of their binding surfaces:</a:t>
            </a:r>
          </a:p>
          <a:p>
            <a:r>
              <a:rPr lang="en-US" sz="2400" dirty="0"/>
              <a:t>Size</a:t>
            </a:r>
          </a:p>
          <a:p>
            <a:r>
              <a:rPr lang="en-US" sz="2400" dirty="0"/>
              <a:t>Geometric compatibility</a:t>
            </a:r>
          </a:p>
          <a:p>
            <a:r>
              <a:rPr lang="en-US" sz="2400" dirty="0"/>
              <a:t>Chemical composition</a:t>
            </a:r>
          </a:p>
          <a:p>
            <a:r>
              <a:rPr lang="en-US" sz="2400" dirty="0"/>
              <a:t>Polarity</a:t>
            </a:r>
          </a:p>
          <a:p>
            <a:r>
              <a:rPr lang="en-US" sz="2400" dirty="0"/>
              <a:t>Atom packing efficiency</a:t>
            </a:r>
          </a:p>
          <a:p>
            <a:r>
              <a:rPr lang="en-US" sz="2400" dirty="0"/>
              <a:t>Hydrogen bond or salt bridge frequency</a:t>
            </a:r>
          </a:p>
          <a:p>
            <a:r>
              <a:rPr lang="en-US" sz="2400" dirty="0"/>
              <a:t>Number of buried water molecules</a:t>
            </a:r>
          </a:p>
          <a:p>
            <a:r>
              <a:rPr lang="en-US" sz="2400" dirty="0"/>
              <a:t>Interaction energy</a:t>
            </a:r>
          </a:p>
          <a:p>
            <a:r>
              <a:rPr lang="en-US" sz="2400" dirty="0"/>
              <a:t>Residue conservation</a:t>
            </a:r>
          </a:p>
          <a:p>
            <a:r>
              <a:rPr lang="en-US" sz="2400" dirty="0"/>
              <a:t>Types of secondary structures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5744" y="256478"/>
            <a:ext cx="9180512" cy="107051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62944" y="351824"/>
            <a:ext cx="8229600" cy="975171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sz="4900" dirty="0">
                <a:solidFill>
                  <a:schemeClr val="bg1"/>
                </a:solidFill>
              </a:rPr>
              <a:t>Protein-ligand interfaces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Structure-function relationship</a:t>
            </a:r>
            <a:br>
              <a:rPr lang="en-US" sz="3100" dirty="0">
                <a:solidFill>
                  <a:schemeClr val="bg1"/>
                </a:solidFill>
              </a:rPr>
            </a:b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3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404" y="2645404"/>
            <a:ext cx="9289619" cy="1143000"/>
          </a:xfrm>
        </p:spPr>
        <p:txBody>
          <a:bodyPr>
            <a:normAutofit fontScale="90000"/>
          </a:bodyPr>
          <a:lstStyle/>
          <a:p>
            <a:r>
              <a:rPr lang="it-IT"/>
              <a:t>Forces at play in protein interactions and features of protein interaction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05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025" y="0"/>
            <a:ext cx="11530013" cy="14000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632" y="128545"/>
            <a:ext cx="9205913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Forces governing </a:t>
            </a:r>
            <a:r>
              <a:rPr lang="en-US" sz="4000" b="1" dirty="0" err="1">
                <a:solidFill>
                  <a:schemeClr val="bg1"/>
                </a:solidFill>
              </a:rPr>
              <a:t>biomolecular</a:t>
            </a:r>
            <a:r>
              <a:rPr lang="en-US" sz="4000" b="1" dirty="0">
                <a:solidFill>
                  <a:schemeClr val="bg1"/>
                </a:solidFill>
              </a:rPr>
              <a:t>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775799"/>
            <a:ext cx="10558462" cy="4525963"/>
          </a:xfrm>
        </p:spPr>
        <p:txBody>
          <a:bodyPr>
            <a:normAutofit/>
          </a:bodyPr>
          <a:lstStyle/>
          <a:p>
            <a:r>
              <a:rPr lang="en-US" dirty="0"/>
              <a:t>Van der Waals</a:t>
            </a:r>
          </a:p>
          <a:p>
            <a:r>
              <a:rPr lang="en-US" dirty="0"/>
              <a:t>Electrostatics</a:t>
            </a:r>
          </a:p>
          <a:p>
            <a:r>
              <a:rPr lang="en-US" dirty="0"/>
              <a:t>Hydrophobic contacts</a:t>
            </a:r>
          </a:p>
          <a:p>
            <a:r>
              <a:rPr lang="en-US" dirty="0"/>
              <a:t>Hydrogen bonds</a:t>
            </a:r>
          </a:p>
          <a:p>
            <a:r>
              <a:rPr lang="en-US" dirty="0"/>
              <a:t>Salt bridges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interactions act at short range </a:t>
            </a:r>
            <a:r>
              <a:rPr lang="en-US" dirty="0">
                <a:sym typeface="Wingdings"/>
              </a:rPr>
              <a:t> surface complementarity is needed for tight binding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0589" y="646298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Efrat</a:t>
            </a:r>
            <a:r>
              <a:rPr lang="en-US" dirty="0"/>
              <a:t> </a:t>
            </a:r>
            <a:r>
              <a:rPr lang="en-US" dirty="0" err="1"/>
              <a:t>Mashiach</a:t>
            </a:r>
            <a:r>
              <a:rPr lang="en-US" dirty="0"/>
              <a:t>, http://bioinfo3d.cs.tau.ac.il/</a:t>
            </a:r>
          </a:p>
        </p:txBody>
      </p:sp>
    </p:spTree>
    <p:extLst>
      <p:ext uri="{BB962C8B-B14F-4D97-AF65-F5344CB8AC3E}">
        <p14:creationId xmlns:p14="http://schemas.microsoft.com/office/powerpoint/2010/main" val="417727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7C9181-49C3-CB41-93FA-AC373AE2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3" y="6113"/>
            <a:ext cx="4991296" cy="68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Binding Site (BS)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Geometry alone is insufficient to </a:t>
            </a:r>
            <a:r>
              <a:rPr lang="en-US" dirty="0" err="1"/>
              <a:t>recognise</a:t>
            </a:r>
            <a:r>
              <a:rPr lang="en-US" dirty="0"/>
              <a:t> the correct ligand</a:t>
            </a:r>
          </a:p>
          <a:p>
            <a:r>
              <a:rPr lang="en-US" dirty="0"/>
              <a:t>The binding site-ligand match is based on: </a:t>
            </a:r>
            <a:r>
              <a:rPr lang="en-US" b="1" dirty="0">
                <a:solidFill>
                  <a:srgbClr val="FF0000"/>
                </a:solidFill>
              </a:rPr>
              <a:t>geometry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electrostatics</a:t>
            </a:r>
            <a:endParaRPr lang="en-US" dirty="0"/>
          </a:p>
          <a:p>
            <a:r>
              <a:rPr lang="en-US" dirty="0"/>
              <a:t>Geometric and electrostatic complementarity can be achieved using different BS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26672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complementarity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geometrical match </a:t>
            </a:r>
            <a:r>
              <a:rPr lang="en-US" dirty="0" err="1"/>
              <a:t>optimises</a:t>
            </a:r>
            <a:r>
              <a:rPr lang="en-US" dirty="0"/>
              <a:t> all non-covalent interactions that mediate the binding</a:t>
            </a:r>
          </a:p>
          <a:p>
            <a:r>
              <a:rPr lang="en-US" dirty="0"/>
              <a:t>Short range and Van der Waals</a:t>
            </a:r>
          </a:p>
        </p:txBody>
      </p:sp>
    </p:spTree>
    <p:extLst>
      <p:ext uri="{BB962C8B-B14F-4D97-AF65-F5344CB8AC3E}">
        <p14:creationId xmlns:p14="http://schemas.microsoft.com/office/powerpoint/2010/main" val="193657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Electrostatic complementarity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when ligand carries an electric charge </a:t>
            </a:r>
            <a:r>
              <a:rPr lang="en-US" dirty="0">
                <a:sym typeface="Wingdings"/>
              </a:rPr>
              <a:t> The BS tends to contain the opposite charge</a:t>
            </a:r>
          </a:p>
          <a:p>
            <a:r>
              <a:rPr lang="en-US" dirty="0">
                <a:sym typeface="Wingdings"/>
              </a:rPr>
              <a:t>Electrostatic match increases binding </a:t>
            </a:r>
            <a:r>
              <a:rPr lang="en-US" b="1" dirty="0">
                <a:sym typeface="Wingdings"/>
              </a:rPr>
              <a:t>specificity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823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4909"/>
            <a:ext cx="9180512" cy="3091921"/>
          </a:xfrm>
        </p:spPr>
        <p:txBody>
          <a:bodyPr>
            <a:normAutofit/>
          </a:bodyPr>
          <a:lstStyle/>
          <a:p>
            <a:r>
              <a:rPr lang="en-US" dirty="0"/>
              <a:t>The area of PPI interfaces is large (1000 to 4000 Å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b="1" dirty="0"/>
              <a:t>Standard-sized </a:t>
            </a:r>
            <a:r>
              <a:rPr lang="en-US" dirty="0"/>
              <a:t>interfaces are 1200 to 2000 Å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b="1" dirty="0"/>
              <a:t>Short-lived and low-stability complexes </a:t>
            </a:r>
            <a:r>
              <a:rPr lang="en-US" dirty="0"/>
              <a:t>-&gt; smaller interfaces (1150–1200 Å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b="1" dirty="0"/>
              <a:t>Protein-small molecule interaction </a:t>
            </a:r>
            <a:r>
              <a:rPr lang="en-US" dirty="0"/>
              <a:t>surfaces have a smaller area (300 - 1000 Å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PPI surface size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121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30" y="568944"/>
            <a:ext cx="7463985" cy="46065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651499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home.ku.edu.tr</a:t>
            </a:r>
            <a:r>
              <a:rPr lang="en-US" dirty="0"/>
              <a:t>/~</a:t>
            </a:r>
            <a:r>
              <a:rPr lang="en-US" dirty="0" err="1"/>
              <a:t>okeskin</a:t>
            </a:r>
            <a:r>
              <a:rPr lang="en-US" dirty="0"/>
              <a:t>/INTERFACE/</a:t>
            </a:r>
            <a:r>
              <a:rPr lang="en-US" dirty="0" err="1"/>
              <a:t>INTERFACES.html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14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Protein-small molecule: small and deep depressions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21" y="1498541"/>
            <a:ext cx="7690004" cy="52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9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063" y="1995688"/>
            <a:ext cx="9449874" cy="36133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Flatter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than that of other protein-ligand interfaces</a:t>
            </a:r>
          </a:p>
          <a:p>
            <a:r>
              <a:rPr lang="en-US" dirty="0"/>
              <a:t>Lack the grooves and pockets observed at the surfaces binding small molecules</a:t>
            </a:r>
          </a:p>
          <a:p>
            <a:r>
              <a:rPr lang="en-US" dirty="0"/>
              <a:t>Generally </a:t>
            </a:r>
            <a:r>
              <a:rPr lang="en-US" b="1" dirty="0">
                <a:solidFill>
                  <a:srgbClr val="FF0000"/>
                </a:solidFill>
              </a:rPr>
              <a:t>hydrophobic</a:t>
            </a:r>
            <a:endParaRPr lang="en-US" dirty="0"/>
          </a:p>
          <a:p>
            <a:r>
              <a:rPr lang="en-US" dirty="0"/>
              <a:t>Tighter atom packing</a:t>
            </a:r>
          </a:p>
          <a:p>
            <a:r>
              <a:rPr lang="en-US" dirty="0"/>
              <a:t>Lower polarity</a:t>
            </a:r>
          </a:p>
          <a:p>
            <a:r>
              <a:rPr lang="en-US" dirty="0"/>
              <a:t>Higher conservation (especially at the center of the interface)</a:t>
            </a:r>
          </a:p>
          <a:p>
            <a:endParaRPr lang="en-US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PPI surface features 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4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Some more facts about PPIs</a:t>
            </a:r>
          </a:p>
        </p:txBody>
      </p:sp>
      <p:sp>
        <p:nvSpPr>
          <p:cNvPr id="4" name="Rectangle 3"/>
          <p:cNvSpPr/>
          <p:nvPr/>
        </p:nvSpPr>
        <p:spPr>
          <a:xfrm>
            <a:off x="903249" y="2119654"/>
            <a:ext cx="959937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Transient interfaces differ from stable interfaces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Stable interfaces: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less planar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more hydrophobic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better geometric and electrostatic complementarity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Homodimeric</a:t>
            </a:r>
            <a:r>
              <a:rPr lang="en-US" sz="2800" dirty="0"/>
              <a:t> interfaces resemble protein cores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err="1"/>
              <a:t>Heterodimeric</a:t>
            </a:r>
            <a:r>
              <a:rPr lang="en-US" sz="2800" dirty="0"/>
              <a:t> interfaces are more like regular (i.e. non-binding) surfaces</a:t>
            </a:r>
          </a:p>
        </p:txBody>
      </p:sp>
    </p:spTree>
    <p:extLst>
      <p:ext uri="{BB962C8B-B14F-4D97-AF65-F5344CB8AC3E}">
        <p14:creationId xmlns:p14="http://schemas.microsoft.com/office/powerpoint/2010/main" val="355537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1089103" y="914771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112518" y="220289"/>
            <a:ext cx="7476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Energy and work are necessary to keep order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33046" y="1815208"/>
            <a:ext cx="68065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entropy of the universe tends to grow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633046" y="2525996"/>
            <a:ext cx="1082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formation of macromolecules is not an accidental process but requires work 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33046" y="3236784"/>
            <a:ext cx="74297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synthesis of macromolecules needs energy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841012" y="4183386"/>
            <a:ext cx="106124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Corbel" panose="020B0503020204020204" pitchFamily="34" charset="0"/>
              </a:rPr>
              <a:t>We measure the energy variations occurring during chemical reactions in terms of GIBBS FREE ENERGY, G</a:t>
            </a:r>
          </a:p>
        </p:txBody>
      </p:sp>
    </p:spTree>
    <p:extLst>
      <p:ext uri="{BB962C8B-B14F-4D97-AF65-F5344CB8AC3E}">
        <p14:creationId xmlns:p14="http://schemas.microsoft.com/office/powerpoint/2010/main" val="399648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Conferred by electrostatic interactions</a:t>
            </a:r>
          </a:p>
          <a:p>
            <a:r>
              <a:rPr lang="en-US" dirty="0"/>
              <a:t>Electrostatic interactions prevent aggregation (mediated by non-polar interactions)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08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7063" y="1898698"/>
            <a:ext cx="95067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The affinity of PPI varies from </a:t>
            </a:r>
            <a:r>
              <a:rPr lang="en-US" sz="3200" dirty="0" err="1"/>
              <a:t>millimolar</a:t>
            </a:r>
            <a:r>
              <a:rPr lang="en-US" sz="3200" dirty="0"/>
              <a:t> to </a:t>
            </a:r>
            <a:r>
              <a:rPr lang="en-US" sz="3200" dirty="0" err="1"/>
              <a:t>picomolar</a:t>
            </a:r>
            <a:r>
              <a:rPr lang="en-US" sz="3200" dirty="0"/>
              <a:t>, depending on the type of interaction and signaling needed (Chen et al. Protein Sci. 2013)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Despite affinity varies over a wide range, proteins can maintain a high degree of specificity for their partners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Many proteins exhibit affinity for multiple partners (Reichmann et al. </a:t>
            </a:r>
            <a:r>
              <a:rPr lang="en-US" sz="3200" dirty="0" err="1"/>
              <a:t>Curr</a:t>
            </a:r>
            <a:r>
              <a:rPr lang="en-US" sz="3200" dirty="0"/>
              <a:t>. </a:t>
            </a:r>
            <a:r>
              <a:rPr lang="en-US" sz="3200" dirty="0" err="1"/>
              <a:t>Opin</a:t>
            </a:r>
            <a:r>
              <a:rPr lang="en-US" sz="3200" dirty="0"/>
              <a:t>. </a:t>
            </a:r>
            <a:r>
              <a:rPr lang="en-US" sz="3200" dirty="0" err="1"/>
              <a:t>Struct</a:t>
            </a:r>
            <a:r>
              <a:rPr lang="en-US" sz="3200" dirty="0"/>
              <a:t>. Biol. 2007) </a:t>
            </a:r>
            <a:r>
              <a:rPr lang="en-US" sz="3200" dirty="0">
                <a:sym typeface="Wingdings"/>
              </a:rPr>
              <a:t> hubs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8286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795" y="429323"/>
            <a:ext cx="8229600" cy="1143000"/>
          </a:xfrm>
        </p:spPr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795" y="1828796"/>
            <a:ext cx="8928410" cy="3456881"/>
          </a:xfrm>
        </p:spPr>
        <p:txBody>
          <a:bodyPr>
            <a:normAutofit/>
          </a:bodyPr>
          <a:lstStyle/>
          <a:p>
            <a:r>
              <a:rPr lang="en-US" dirty="0"/>
              <a:t>fixed scaffold, change of loop structure (e.g. antibodies)</a:t>
            </a:r>
          </a:p>
          <a:p>
            <a:r>
              <a:rPr lang="en-US" dirty="0">
                <a:sym typeface="Wingdings"/>
              </a:rPr>
              <a:t>the ability to bind different partners  </a:t>
            </a:r>
            <a:r>
              <a:rPr lang="en-US" dirty="0"/>
              <a:t>Low specificity </a:t>
            </a:r>
          </a:p>
          <a:p>
            <a:r>
              <a:rPr lang="en-US" dirty="0">
                <a:sym typeface="Wingdings"/>
              </a:rPr>
              <a:t>different proteins can bind the same interface, each interacting with a different cluster of 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nonpolar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residues OR</a:t>
            </a:r>
          </a:p>
          <a:p>
            <a:r>
              <a:rPr lang="en-US" dirty="0">
                <a:sym typeface="Wingdings"/>
              </a:rPr>
              <a:t>to the same</a:t>
            </a:r>
            <a:r>
              <a:rPr lang="en-US" b="1" dirty="0">
                <a:solidFill>
                  <a:srgbClr val="FF0000"/>
                </a:solidFill>
                <a:sym typeface="Wingdings"/>
              </a:rPr>
              <a:t> highly flexible </a:t>
            </a:r>
            <a:r>
              <a:rPr lang="en-US" dirty="0">
                <a:sym typeface="Wingdings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58074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684"/>
            <a:ext cx="8229600" cy="820910"/>
          </a:xfrm>
        </p:spPr>
        <p:txBody>
          <a:bodyPr/>
          <a:lstStyle/>
          <a:p>
            <a:r>
              <a:rPr lang="en-US" dirty="0" err="1"/>
              <a:t>Polyproline</a:t>
            </a:r>
            <a:r>
              <a:rPr lang="en-US" dirty="0"/>
              <a:t> type II helices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4" y="1066202"/>
            <a:ext cx="7316651" cy="5687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664" y="436139"/>
            <a:ext cx="1191070" cy="25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55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Protein-ligand binding energetics</a:t>
            </a:r>
            <a:br>
              <a:rPr lang="en-US" dirty="0"/>
            </a:br>
            <a:r>
              <a:rPr lang="en-US" sz="3100" dirty="0"/>
              <a:t>Protein-ligand affinities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Binding energies may range from -2.5 to -22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Signal transduction networks -&gt; weak interactions</a:t>
            </a:r>
          </a:p>
          <a:p>
            <a:r>
              <a:rPr lang="en-US" dirty="0"/>
              <a:t>Cofactor binding by enzymes (reversible but strong) -&gt; -5.5 to -9.5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Antibody-antigen: -8±3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Receptor-hormone: -12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Enzyme-inhibitor: -12±3 kcal/</a:t>
            </a:r>
            <a:r>
              <a:rPr lang="en-US" dirty="0" err="1"/>
              <a:t>mol</a:t>
            </a:r>
            <a:endParaRPr lang="en-US" dirty="0"/>
          </a:p>
          <a:p>
            <a:r>
              <a:rPr lang="en-US" dirty="0"/>
              <a:t>Enzyme-transition state: -22±5 kcal/</a:t>
            </a:r>
            <a:r>
              <a:rPr lang="en-US" dirty="0" err="1"/>
              <a:t>mol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5221" y="6317871"/>
            <a:ext cx="371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Kuntz et al., 1999; </a:t>
            </a:r>
            <a:r>
              <a:rPr lang="en-US" dirty="0" err="1"/>
              <a:t>Zhang&amp;Houk</a:t>
            </a:r>
            <a:r>
              <a:rPr lang="en-US" dirty="0"/>
              <a:t>, 2005</a:t>
            </a:r>
          </a:p>
        </p:txBody>
      </p:sp>
    </p:spTree>
    <p:extLst>
      <p:ext uri="{BB962C8B-B14F-4D97-AF65-F5344CB8AC3E}">
        <p14:creationId xmlns:p14="http://schemas.microsoft.com/office/powerpoint/2010/main" val="2415130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Hot spots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9544" y="1817449"/>
            <a:ext cx="8898457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The protein-protein binding interface is heterogeneous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Only certain hydrophobic spots contribute to the free energy of binding and help to hold the two proteins together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Affinity seems to result from a small number of residues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Such residues are called </a:t>
            </a:r>
            <a:r>
              <a:rPr lang="en-US" sz="2800" b="1" dirty="0">
                <a:solidFill>
                  <a:srgbClr val="FF0000"/>
                </a:solidFill>
              </a:rPr>
              <a:t>hot spots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4993353"/>
            <a:ext cx="8229600" cy="1384995"/>
          </a:xfrm>
          <a:prstGeom prst="rect">
            <a:avLst/>
          </a:prstGeom>
          <a:solidFill>
            <a:srgbClr val="FAC09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Hot spots </a:t>
            </a:r>
            <a:r>
              <a:rPr lang="en-US" sz="2800" dirty="0"/>
              <a:t>are defined as residues whose replacement by alanine leads to an affinity/free energy change of at least 2 kcal/</a:t>
            </a:r>
            <a:r>
              <a:rPr lang="en-US" sz="2800" dirty="0" err="1"/>
              <a:t>mol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4427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0"/>
            <a:ext cx="9180512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81200" y="953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fact about </a:t>
            </a:r>
            <a:r>
              <a:rPr lang="en-US" dirty="0">
                <a:solidFill>
                  <a:srgbClr val="FF0000"/>
                </a:solidFill>
              </a:rPr>
              <a:t>hot spots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7335" y="1956352"/>
            <a:ext cx="96173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Hot spots account for less than 50% of the contact area of PPI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Hot spots tend to be </a:t>
            </a:r>
            <a:r>
              <a:rPr lang="en-US" sz="2800" b="1" dirty="0"/>
              <a:t>evolutionary conserved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Hot spots tend to appear as clusters at the interface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Some residues are found more frequently in hot spots (e.g., </a:t>
            </a:r>
            <a:r>
              <a:rPr lang="en-US" sz="2800" dirty="0" err="1"/>
              <a:t>Phe</a:t>
            </a:r>
            <a:r>
              <a:rPr lang="en-US" sz="2800" dirty="0"/>
              <a:t>, Tyr, </a:t>
            </a:r>
            <a:r>
              <a:rPr lang="en-US" sz="2800" dirty="0" err="1"/>
              <a:t>Trp</a:t>
            </a:r>
            <a:r>
              <a:rPr lang="en-US" sz="2800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 Hot spots are surrounded by energetically less important residues that probably separate/prevent bulk water from hot spots</a:t>
            </a:r>
          </a:p>
        </p:txBody>
      </p:sp>
    </p:spTree>
    <p:extLst>
      <p:ext uri="{BB962C8B-B14F-4D97-AF65-F5344CB8AC3E}">
        <p14:creationId xmlns:p14="http://schemas.microsoft.com/office/powerpoint/2010/main" val="17857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3" y="0"/>
            <a:ext cx="10515600" cy="14000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18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Molecular structure of stable interactions (complexes): what information?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992020"/>
            <a:ext cx="8999325" cy="4525963"/>
          </a:xfrm>
        </p:spPr>
        <p:txBody>
          <a:bodyPr>
            <a:normAutofit/>
          </a:bodyPr>
          <a:lstStyle/>
          <a:p>
            <a:r>
              <a:rPr lang="en-US" dirty="0"/>
              <a:t>identification of interface residues/hot spots</a:t>
            </a:r>
          </a:p>
          <a:p>
            <a:r>
              <a:rPr lang="en-US" dirty="0"/>
              <a:t>details about the interface </a:t>
            </a:r>
            <a:r>
              <a:rPr lang="en-US" sz="2400" dirty="0"/>
              <a:t>(solvent accessible surface area, shape, complementarity between surfaces, residue interface propensities, hydrophobicity, segmentation and secondary structure, and conformational changes on complex formation) </a:t>
            </a:r>
          </a:p>
          <a:p>
            <a:r>
              <a:rPr lang="en-US" dirty="0"/>
              <a:t>assignment of protein function</a:t>
            </a:r>
          </a:p>
          <a:p>
            <a:r>
              <a:rPr lang="en-US" dirty="0"/>
              <a:t>recognition of specific residue motifs</a:t>
            </a:r>
          </a:p>
        </p:txBody>
      </p:sp>
    </p:spTree>
    <p:extLst>
      <p:ext uri="{BB962C8B-B14F-4D97-AF65-F5344CB8AC3E}">
        <p14:creationId xmlns:p14="http://schemas.microsoft.com/office/powerpoint/2010/main" val="2635114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AAB4-6A2B-5742-83C7-C11FB8C2D7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it-IT">
                <a:solidFill>
                  <a:schemeClr val="bg1"/>
                </a:solidFill>
              </a:rPr>
              <a:t>Check-point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B303-AA13-AE4B-99F1-659DF89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Go to the GDoc</a:t>
            </a:r>
          </a:p>
          <a:p>
            <a:r>
              <a:rPr lang="it-IT"/>
              <a:t>Write a lecture summary, namely all you remember from the lecture. </a:t>
            </a:r>
          </a:p>
          <a:p>
            <a:r>
              <a:rPr lang="it-IT"/>
              <a:t>You have access to the presentation, which means you can go through the slides to better remember and organise your thoughts</a:t>
            </a:r>
          </a:p>
          <a:p>
            <a:r>
              <a:rPr lang="it-IT"/>
              <a:t>Homework: create a GDoc</a:t>
            </a:r>
          </a:p>
          <a:p>
            <a:pPr lvl="1"/>
            <a:r>
              <a:rPr lang="it-IT"/>
              <a:t>name-surname-report</a:t>
            </a:r>
          </a:p>
          <a:p>
            <a:r>
              <a:rPr lang="it-IT"/>
              <a:t>Use lecture summaries and further info you will collect from other sources to write the first part of your report</a:t>
            </a:r>
          </a:p>
          <a:p>
            <a:r>
              <a:rPr lang="it-IT"/>
              <a:t>Paste the link to your Gdoc in the shared GDoc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181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98" y="2797742"/>
            <a:ext cx="643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And now…get down to business!</a:t>
            </a:r>
          </a:p>
        </p:txBody>
      </p:sp>
    </p:spTree>
    <p:extLst>
      <p:ext uri="{BB962C8B-B14F-4D97-AF65-F5344CB8AC3E}">
        <p14:creationId xmlns:p14="http://schemas.microsoft.com/office/powerpoint/2010/main" val="306867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1524000" y="764704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2562970" y="95727"/>
            <a:ext cx="7066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Work and energy are necessary to keep order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1431313" y="4038163"/>
            <a:ext cx="953086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Corbel" panose="020B0503020204020204" pitchFamily="34" charset="0"/>
              </a:rPr>
              <a:t>In particular, G is the thermodynamic quantity that can be used to determine the direction of a process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540279" y="2904040"/>
            <a:ext cx="252171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Corbel" panose="020B0503020204020204" pitchFamily="34" charset="0"/>
              </a:rPr>
              <a:t>G = H - TS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1804256" y="1462140"/>
            <a:ext cx="8583488" cy="107721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orbel" panose="020B0503020204020204" pitchFamily="34" charset="0"/>
              </a:rPr>
              <a:t>G represents the “usable” energy of a system, i.e. the energy available to carry out work</a:t>
            </a:r>
          </a:p>
        </p:txBody>
      </p:sp>
    </p:spTree>
    <p:extLst>
      <p:ext uri="{BB962C8B-B14F-4D97-AF65-F5344CB8AC3E}">
        <p14:creationId xmlns:p14="http://schemas.microsoft.com/office/powerpoint/2010/main" val="11705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010062" y="1229850"/>
            <a:ext cx="103144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Gibbs free energy is a state variable: it depends on the initial and final equilibrium states and not on the way in which the system acquired that states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010061" y="3019141"/>
            <a:ext cx="1017375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To decipher the direction of a process, we can look at its initial and final state, i.e. evaluate the free energy variation: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447928" y="4797153"/>
            <a:ext cx="10400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Arial"/>
                <a:cs typeface="Arial"/>
                <a:sym typeface="Symbol" pitchFamily="-84" charset="2"/>
              </a:rPr>
              <a:t>G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47929" y="116632"/>
            <a:ext cx="1036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How?</a:t>
            </a:r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1524000" y="764704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54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4152293" y="3951093"/>
            <a:ext cx="3481915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Corbel" panose="020B0503020204020204" pitchFamily="34" charset="0"/>
                <a:sym typeface="Symbol" pitchFamily="-84" charset="2"/>
              </a:rPr>
              <a:t>G = H - TS</a:t>
            </a:r>
            <a:endParaRPr lang="en-US" sz="2400">
              <a:latin typeface="Corbel" panose="020B0503020204020204" pitchFamily="34" charset="0"/>
              <a:sym typeface="Symbol" pitchFamily="-84" charset="2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38553" y="5204495"/>
            <a:ext cx="102342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  <a:sym typeface="Symbol" pitchFamily="-84" charset="2"/>
              </a:rPr>
              <a:t></a:t>
            </a:r>
            <a:r>
              <a:rPr lang="en-US" sz="2000" dirty="0">
                <a:latin typeface="Corbel" panose="020B0503020204020204" pitchFamily="34" charset="0"/>
              </a:rPr>
              <a:t>H = Enthalpy variation. It represents the heat released or absorbed by the system in a reaction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38553" y="5753065"/>
            <a:ext cx="10234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  <a:sym typeface="Symbol" pitchFamily="-84" charset="2"/>
              </a:rPr>
              <a:t></a:t>
            </a:r>
            <a:r>
              <a:rPr lang="en-US" sz="2000" dirty="0">
                <a:latin typeface="Corbel" panose="020B0503020204020204" pitchFamily="34" charset="0"/>
              </a:rPr>
              <a:t>S = Entropy variation. It represents the general tendency of a system to </a:t>
            </a:r>
            <a:r>
              <a:rPr lang="en-US" sz="2000" dirty="0" err="1">
                <a:latin typeface="Corbel" panose="020B0503020204020204" pitchFamily="34" charset="0"/>
              </a:rPr>
              <a:t>maximise</a:t>
            </a:r>
            <a:r>
              <a:rPr lang="en-US" sz="2000" dirty="0">
                <a:latin typeface="Corbel" panose="020B0503020204020204" pitchFamily="34" charset="0"/>
              </a:rPr>
              <a:t> its disorder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325079" y="2863853"/>
            <a:ext cx="74658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The free energy variation can be written in terms of enthalpy (H) and entropy (S) change at constant temperature.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EC0C868-0105-0948-BB63-B0CCB462D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079" y="1653505"/>
            <a:ext cx="7391400" cy="83099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Biological systems are not isolated: they exist in a state of constant </a:t>
            </a:r>
            <a:r>
              <a:rPr lang="en-US" sz="2400" b="1" dirty="0">
                <a:latin typeface="Corbel" panose="020B0503020204020204" pitchFamily="34" charset="0"/>
              </a:rPr>
              <a:t>pressure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latin typeface="Corbel" panose="020B0503020204020204" pitchFamily="34" charset="0"/>
              </a:rPr>
              <a:t>temperature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A9A978-2E89-5C46-96F6-AFBCF9DF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681" y="540617"/>
            <a:ext cx="2447978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Corbel" panose="020B0503020204020204" pitchFamily="34" charset="0"/>
                <a:sym typeface="Symbol" pitchFamily="-84" charset="2"/>
              </a:rPr>
              <a:t>G = H - TS</a:t>
            </a:r>
            <a:endParaRPr lang="en-US" sz="2400">
              <a:latin typeface="Corbel" panose="020B0503020204020204" pitchFamily="34" charset="0"/>
              <a:sym typeface="Symbol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702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5015881" y="44624"/>
            <a:ext cx="19046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Enthalpy H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1524000" y="692696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267200" y="1219201"/>
            <a:ext cx="25635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Corbel" panose="020B0503020204020204" pitchFamily="34" charset="0"/>
              </a:rPr>
              <a:t>H = E + PV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038600" y="2362201"/>
            <a:ext cx="1936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Internal energy</a:t>
            </a:r>
          </a:p>
          <a:p>
            <a:r>
              <a:rPr lang="en-US" dirty="0">
                <a:latin typeface="Corbel" panose="020B0503020204020204" pitchFamily="34" charset="0"/>
              </a:rPr>
              <a:t>of the system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248400" y="2514600"/>
            <a:ext cx="9929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pressure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7696200" y="2514600"/>
            <a:ext cx="8947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volume</a:t>
            </a: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5029200" y="1905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6274636" y="1905000"/>
            <a:ext cx="430964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6705600" y="1792179"/>
            <a:ext cx="1262608" cy="77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797169" y="3130967"/>
            <a:ext cx="106914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Biological systems are either solid or liquid. Therefore they do not usually undergo volume or pressure changes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4800600" y="5691336"/>
            <a:ext cx="207460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Corbel" panose="020B0503020204020204" pitchFamily="34" charset="0"/>
                <a:sym typeface="Symbol" pitchFamily="-84" charset="2"/>
              </a:rPr>
              <a:t>H ≈ E</a:t>
            </a: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5638800" y="4929336"/>
            <a:ext cx="609600" cy="685800"/>
          </a:xfrm>
          <a:prstGeom prst="downArrow">
            <a:avLst>
              <a:gd name="adj1" fmla="val 50000"/>
              <a:gd name="adj2" fmla="val 28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1617049" y="701880"/>
            <a:ext cx="89579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Quantity of energy that a system can exchange with the environment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797169" y="4038164"/>
            <a:ext cx="10468708" cy="83099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Biological systems are not isolated: they exist in a state of</a:t>
            </a:r>
            <a:r>
              <a:rPr lang="en-US" sz="2400" b="1" dirty="0">
                <a:latin typeface="Corbel" panose="020B0503020204020204" pitchFamily="34" charset="0"/>
              </a:rPr>
              <a:t> constant temperature </a:t>
            </a:r>
            <a:r>
              <a:rPr lang="en-US" sz="2400" dirty="0">
                <a:latin typeface="Corbel" panose="020B0503020204020204" pitchFamily="34" charset="0"/>
              </a:rPr>
              <a:t>and</a:t>
            </a:r>
            <a:r>
              <a:rPr lang="en-US" sz="2400" b="1" dirty="0">
                <a:latin typeface="Corbel" panose="020B0503020204020204" pitchFamily="34" charset="0"/>
              </a:rPr>
              <a:t> pressure.</a:t>
            </a:r>
            <a:endParaRPr lang="en-US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70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511824" y="116632"/>
            <a:ext cx="28280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Internal energy E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1524000" y="764704"/>
            <a:ext cx="91440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495801" y="914401"/>
            <a:ext cx="22247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Corbel" panose="020B0503020204020204" pitchFamily="34" charset="0"/>
              </a:rPr>
              <a:t>E = U + K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680864" y="2153391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Potential energy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6780368" y="2117467"/>
            <a:ext cx="20168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Kinetic energy</a:t>
            </a: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H="1">
            <a:off x="5181600" y="1600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6934200" y="1600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1735015" y="3048001"/>
            <a:ext cx="413238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latin typeface="Corbel" panose="020B0503020204020204" pitchFamily="34" charset="0"/>
              </a:rPr>
              <a:t>Position energy</a:t>
            </a:r>
            <a:r>
              <a:rPr lang="en-US" sz="2000" dirty="0">
                <a:latin typeface="Corbel" panose="020B0503020204020204" pitchFamily="34" charset="0"/>
              </a:rPr>
              <a:t>: in a macromolecule the potential energy is the result of all field (electrostatic) effects of the atoms of the molecular system</a:t>
            </a: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H="1">
            <a:off x="42672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7010400" y="3316341"/>
            <a:ext cx="33703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It is the result of the molecular motions induced by the heat</a:t>
            </a:r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7788818" y="2667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1435895" y="5262299"/>
            <a:ext cx="44899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Set of covalent and non-covalent interactions in a molecular system</a:t>
            </a:r>
          </a:p>
        </p:txBody>
      </p:sp>
      <p:sp>
        <p:nvSpPr>
          <p:cNvPr id="60430" name="AutoShape 14"/>
          <p:cNvSpPr>
            <a:spLocks noChangeArrowheads="1"/>
          </p:cNvSpPr>
          <p:nvPr/>
        </p:nvSpPr>
        <p:spPr bwMode="auto">
          <a:xfrm>
            <a:off x="3094892" y="4714986"/>
            <a:ext cx="838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9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038601" y="381001"/>
            <a:ext cx="3481915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Corbel" panose="020B0503020204020204" pitchFamily="34" charset="0"/>
                <a:sym typeface="Symbol" pitchFamily="-84" charset="2"/>
              </a:rPr>
              <a:t>G = H - TS</a:t>
            </a:r>
            <a:endParaRPr lang="en-US" sz="2400">
              <a:latin typeface="Corbel" panose="020B0503020204020204" pitchFamily="34" charset="0"/>
              <a:sym typeface="Symbol" pitchFamily="-84" charset="2"/>
            </a:endParaRPr>
          </a:p>
        </p:txBody>
      </p:sp>
      <p:sp>
        <p:nvSpPr>
          <p:cNvPr id="61443" name="Line 3"/>
          <p:cNvSpPr>
            <a:spLocks noChangeShapeType="1"/>
          </p:cNvSpPr>
          <p:nvPr/>
        </p:nvSpPr>
        <p:spPr bwMode="auto">
          <a:xfrm flipH="1">
            <a:off x="4876800" y="1066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it-IT">
              <a:latin typeface="Corbel" panose="020B0503020204020204" pitchFamily="34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209800" y="1600200"/>
            <a:ext cx="60800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buFont typeface="Times" pitchFamily="-84" charset="0"/>
              <a:buAutoNum type="alphaUcPeriod"/>
            </a:pPr>
            <a:r>
              <a:rPr lang="en-US" dirty="0">
                <a:latin typeface="Corbel" panose="020B0503020204020204" pitchFamily="34" charset="0"/>
              </a:rPr>
              <a:t>covalent bond breaking or making</a:t>
            </a:r>
          </a:p>
          <a:p>
            <a:pPr marL="457200" indent="-457200">
              <a:buFont typeface="Times" pitchFamily="-84" charset="0"/>
              <a:buAutoNum type="alphaUcPeriod"/>
            </a:pPr>
            <a:r>
              <a:rPr lang="en-US" dirty="0">
                <a:latin typeface="Corbel" panose="020B0503020204020204" pitchFamily="34" charset="0"/>
              </a:rPr>
              <a:t>Variation in the electrostatic or van der Waals interactions</a:t>
            </a:r>
          </a:p>
          <a:p>
            <a:pPr marL="457200" indent="-457200">
              <a:buFont typeface="Times" pitchFamily="-84" charset="0"/>
              <a:buAutoNum type="alphaUcPeriod"/>
            </a:pPr>
            <a:r>
              <a:rPr lang="en-US" dirty="0">
                <a:latin typeface="Corbel" panose="020B0503020204020204" pitchFamily="34" charset="0"/>
              </a:rPr>
              <a:t>Variations induced by the heat in the atomic motions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527877" y="3355252"/>
            <a:ext cx="26909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Corbel" panose="020B0503020204020204" pitchFamily="34" charset="0"/>
                <a:sym typeface="Symbol" pitchFamily="-84" charset="2"/>
              </a:rPr>
              <a:t>Q</a:t>
            </a:r>
            <a:r>
              <a:rPr lang="en-US" sz="3200" b="1" baseline="-25000" dirty="0">
                <a:latin typeface="Corbel" panose="020B0503020204020204" pitchFamily="34" charset="0"/>
                <a:sym typeface="Symbol" pitchFamily="-84" charset="2"/>
              </a:rPr>
              <a:t>(p)</a:t>
            </a:r>
            <a:r>
              <a:rPr lang="en-US" sz="3200" b="1" dirty="0">
                <a:latin typeface="Corbel" panose="020B0503020204020204" pitchFamily="34" charset="0"/>
                <a:sym typeface="Symbol" pitchFamily="-84" charset="2"/>
              </a:rPr>
              <a:t> = H ≈ E 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597877" y="2615717"/>
            <a:ext cx="109962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These variations at constant pressure entail heat transfer between the system and the environment. Therefore, we can write: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215680" y="5085185"/>
            <a:ext cx="50259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  <a:cs typeface="Arial"/>
                <a:sym typeface="Symbol" pitchFamily="-84" charset="2"/>
              </a:rPr>
              <a:t>Q</a:t>
            </a:r>
            <a:r>
              <a:rPr lang="en-US" sz="2400" b="1" baseline="-25000" dirty="0">
                <a:latin typeface="Corbel" panose="020B0503020204020204" pitchFamily="34" charset="0"/>
                <a:cs typeface="Arial"/>
                <a:sym typeface="Symbol" pitchFamily="-84" charset="2"/>
              </a:rPr>
              <a:t>(p)</a:t>
            </a:r>
            <a:r>
              <a:rPr lang="en-US" sz="2400" b="1" dirty="0">
                <a:latin typeface="Corbel" panose="020B0503020204020204" pitchFamily="34" charset="0"/>
                <a:cs typeface="Arial"/>
                <a:sym typeface="Symbol" pitchFamily="-84" charset="2"/>
              </a:rPr>
              <a:t> can be experimentally measured</a:t>
            </a:r>
            <a:endParaRPr lang="en-US" sz="2400" b="1" dirty="0">
              <a:latin typeface="Corbel" panose="020B0503020204020204" pitchFamily="34" charset="0"/>
              <a:cs typeface="Arial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1703512" y="4077073"/>
            <a:ext cx="8820472" cy="707886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Therefore, </a:t>
            </a:r>
            <a:r>
              <a:rPr lang="en-US" sz="2000" u="sng" dirty="0">
                <a:latin typeface="Corbel" panose="020B0503020204020204" pitchFamily="34" charset="0"/>
              </a:rPr>
              <a:t>at constant pressure and volume</a:t>
            </a:r>
            <a:r>
              <a:rPr lang="en-US" sz="2000" dirty="0">
                <a:latin typeface="Corbel" panose="020B0503020204020204" pitchFamily="34" charset="0"/>
              </a:rPr>
              <a:t>, the enthalpy variation coincides with both the heat and the variation of internal energy occurred during the process.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304634" y="5733257"/>
            <a:ext cx="46538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  <a:sym typeface="Symbol" pitchFamily="-84" charset="2"/>
              </a:rPr>
              <a:t>H &gt; 0 in a reaction </a:t>
            </a:r>
            <a:r>
              <a:rPr lang="en-US" sz="2400" b="1" dirty="0">
                <a:latin typeface="Corbel" panose="020B0503020204020204" pitchFamily="34" charset="0"/>
                <a:sym typeface="Symbol" pitchFamily="-84" charset="2"/>
              </a:rPr>
              <a:t>adsorbing</a:t>
            </a:r>
            <a:r>
              <a:rPr lang="en-US" sz="2400" dirty="0">
                <a:latin typeface="Corbel" panose="020B0503020204020204" pitchFamily="34" charset="0"/>
                <a:sym typeface="Symbol" pitchFamily="-84" charset="2"/>
              </a:rPr>
              <a:t> heat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312571" y="6190457"/>
            <a:ext cx="45320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 panose="020B0503020204020204" pitchFamily="34" charset="0"/>
                <a:sym typeface="Symbol" pitchFamily="-84" charset="2"/>
              </a:rPr>
              <a:t>H &lt; 0 in a reaction </a:t>
            </a:r>
            <a:r>
              <a:rPr lang="en-US" sz="2400" b="1" dirty="0">
                <a:latin typeface="Corbel" panose="020B0503020204020204" pitchFamily="34" charset="0"/>
                <a:sym typeface="Symbol" pitchFamily="-84" charset="2"/>
              </a:rPr>
              <a:t>releasing</a:t>
            </a:r>
            <a:r>
              <a:rPr lang="en-US" sz="2400" dirty="0">
                <a:latin typeface="Corbel" panose="020B0503020204020204" pitchFamily="34" charset="0"/>
                <a:sym typeface="Symbol" pitchFamily="-84" charset="2"/>
              </a:rPr>
              <a:t> heat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068693" y="6019800"/>
            <a:ext cx="16193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Conventionally</a:t>
            </a:r>
          </a:p>
        </p:txBody>
      </p:sp>
    </p:spTree>
    <p:extLst>
      <p:ext uri="{BB962C8B-B14F-4D97-AF65-F5344CB8AC3E}">
        <p14:creationId xmlns:p14="http://schemas.microsoft.com/office/powerpoint/2010/main" val="412628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1902</Words>
  <Application>Microsoft Macintosh PowerPoint</Application>
  <PresentationFormat>Widescreen</PresentationFormat>
  <Paragraphs>202</Paragraphs>
  <Slides>39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Corbel</vt:lpstr>
      <vt:lpstr>Times</vt:lpstr>
      <vt:lpstr>Office Theme</vt:lpstr>
      <vt:lpstr>Protein interactions and binding site properties</vt:lpstr>
      <vt:lpstr>Forces at play in protein interactions and features of protein interaction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Protein-ligand interfaces Structure-function relationship  </vt:lpstr>
      <vt:lpstr>Forces governing biomolecular recognition</vt:lpstr>
      <vt:lpstr>PowerPoint Presentation</vt:lpstr>
      <vt:lpstr>The Binding Site (BS)</vt:lpstr>
      <vt:lpstr>Geometric complementarity </vt:lpstr>
      <vt:lpstr>Electrostatic complementarity</vt:lpstr>
      <vt:lpstr>PPI surface size</vt:lpstr>
      <vt:lpstr>PowerPoint Presentation</vt:lpstr>
      <vt:lpstr>Protein-small molecule: small and deep depressions</vt:lpstr>
      <vt:lpstr>Other PPI surface features </vt:lpstr>
      <vt:lpstr>Some more facts about PPIs</vt:lpstr>
      <vt:lpstr>Specificity</vt:lpstr>
      <vt:lpstr>Affinity</vt:lpstr>
      <vt:lpstr>Specificity</vt:lpstr>
      <vt:lpstr>Polyproline type II helices</vt:lpstr>
      <vt:lpstr>Protein-ligand binding energetics Protein-ligand affinities</vt:lpstr>
      <vt:lpstr>Hot spots</vt:lpstr>
      <vt:lpstr>Some fact about hot spots</vt:lpstr>
      <vt:lpstr>Molecular structure of stable interactions (complexes): what information? </vt:lpstr>
      <vt:lpstr>Check-point II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interactions and binding site properties</dc:title>
  <dc:subject/>
  <dc:creator>Allegra Via</dc:creator>
  <cp:keywords/>
  <dc:description/>
  <cp:lastModifiedBy>Allegra Via</cp:lastModifiedBy>
  <cp:revision>22</cp:revision>
  <dcterms:created xsi:type="dcterms:W3CDTF">2020-04-28T11:11:12Z</dcterms:created>
  <dcterms:modified xsi:type="dcterms:W3CDTF">2021-04-28T06:57:44Z</dcterms:modified>
  <cp:category/>
</cp:coreProperties>
</file>