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79" r:id="rId3"/>
    <p:sldId id="277" r:id="rId4"/>
    <p:sldId id="284" r:id="rId5"/>
    <p:sldId id="259" r:id="rId6"/>
    <p:sldId id="282" r:id="rId7"/>
    <p:sldId id="280" r:id="rId8"/>
    <p:sldId id="291" r:id="rId9"/>
    <p:sldId id="257" r:id="rId10"/>
    <p:sldId id="281" r:id="rId11"/>
    <p:sldId id="258" r:id="rId12"/>
    <p:sldId id="260" r:id="rId13"/>
    <p:sldId id="261" r:id="rId14"/>
    <p:sldId id="262" r:id="rId15"/>
    <p:sldId id="263" r:id="rId16"/>
    <p:sldId id="285" r:id="rId17"/>
    <p:sldId id="264" r:id="rId18"/>
    <p:sldId id="287" r:id="rId19"/>
    <p:sldId id="286" r:id="rId20"/>
    <p:sldId id="265" r:id="rId21"/>
    <p:sldId id="266" r:id="rId22"/>
    <p:sldId id="288" r:id="rId23"/>
    <p:sldId id="292" r:id="rId24"/>
    <p:sldId id="269" r:id="rId25"/>
    <p:sldId id="267" r:id="rId26"/>
    <p:sldId id="268" r:id="rId27"/>
    <p:sldId id="289" r:id="rId28"/>
    <p:sldId id="273" r:id="rId29"/>
    <p:sldId id="290" r:id="rId30"/>
    <p:sldId id="270" r:id="rId31"/>
    <p:sldId id="271" r:id="rId32"/>
    <p:sldId id="272" r:id="rId33"/>
    <p:sldId id="274" r:id="rId34"/>
    <p:sldId id="275" r:id="rId35"/>
    <p:sldId id="27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90"/>
    <p:restoredTop sz="89149"/>
  </p:normalViewPr>
  <p:slideViewPr>
    <p:cSldViewPr snapToGrid="0" snapToObjects="1">
      <p:cViewPr varScale="1">
        <p:scale>
          <a:sx n="91" d="100"/>
          <a:sy n="91" d="100"/>
        </p:scale>
        <p:origin x="50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97553-DDB8-9A46-8FF8-5FB13B75B81A}" type="datetimeFigureOut">
              <a:rPr lang="en-US" smtClean="0"/>
              <a:t>3/23/20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9E0E60-0537-1C46-ACA8-875C1191E3E2}" type="slidenum">
              <a:rPr lang="en-US" smtClean="0"/>
              <a:t>‹#›</a:t>
            </a:fld>
            <a:endParaRPr lang="en-US"/>
          </a:p>
        </p:txBody>
      </p:sp>
    </p:spTree>
    <p:extLst>
      <p:ext uri="{BB962C8B-B14F-4D97-AF65-F5344CB8AC3E}">
        <p14:creationId xmlns:p14="http://schemas.microsoft.com/office/powerpoint/2010/main" val="11156311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cbi.nlm.nih.gov/pmc/articles/PMC4369385/#R29"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ncbi.nlm.nih.gov/pmc/articles/PMC4369385/#R3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books/NBK56179/figure/ch5.f1/?report=objectonly"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www.ncbi.nlm.nih.gov/books/NBK56179/"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ature.com/articles/nrd.2018.168#auth-1"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www.nature.com/nr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9E0E60-0537-1C46-ACA8-875C1191E3E2}" type="slidenum">
              <a:rPr lang="en-US" smtClean="0"/>
              <a:t>1</a:t>
            </a:fld>
            <a:endParaRPr lang="en-US"/>
          </a:p>
        </p:txBody>
      </p:sp>
    </p:spTree>
    <p:extLst>
      <p:ext uri="{BB962C8B-B14F-4D97-AF65-F5344CB8AC3E}">
        <p14:creationId xmlns:p14="http://schemas.microsoft.com/office/powerpoint/2010/main" val="247341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129E0E60-0537-1C46-ACA8-875C1191E3E2}" type="slidenum">
              <a:rPr lang="en-US" smtClean="0"/>
              <a:t>2</a:t>
            </a:fld>
            <a:endParaRPr lang="en-US"/>
          </a:p>
        </p:txBody>
      </p:sp>
    </p:spTree>
    <p:extLst>
      <p:ext uri="{BB962C8B-B14F-4D97-AF65-F5344CB8AC3E}">
        <p14:creationId xmlns:p14="http://schemas.microsoft.com/office/powerpoint/2010/main" val="75704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u="none" strike="noStrike" kern="1200">
                <a:solidFill>
                  <a:schemeClr val="tx1"/>
                </a:solidFill>
                <a:effectLst/>
                <a:latin typeface="+mn-lt"/>
                <a:ea typeface="+mn-ea"/>
                <a:cs typeface="+mn-cs"/>
              </a:rPr>
              <a:t>The initial attachment of the virion to the host cell is initiated by interactions between the </a:t>
            </a:r>
            <a:r>
              <a:rPr lang="it-IT" sz="1200" b="1" i="0" u="none" strike="noStrike" kern="1200">
                <a:solidFill>
                  <a:schemeClr val="tx1"/>
                </a:solidFill>
                <a:effectLst/>
                <a:latin typeface="+mn-lt"/>
                <a:ea typeface="+mn-ea"/>
                <a:cs typeface="+mn-cs"/>
              </a:rPr>
              <a:t>S</a:t>
            </a:r>
            <a:r>
              <a:rPr lang="it-IT" sz="1200" b="0" i="0" u="none" strike="noStrike" kern="1200">
                <a:solidFill>
                  <a:schemeClr val="tx1"/>
                </a:solidFill>
                <a:effectLst/>
                <a:latin typeface="+mn-lt"/>
                <a:ea typeface="+mn-ea"/>
                <a:cs typeface="+mn-cs"/>
              </a:rPr>
              <a:t> protein and its receptor. The sites of receptor binding domains (RBD) within the S1 region of a coronavirus S protein vary depending on the virus, with some having the RBD at the N-terminus of S1 (MHV) while others (SARS-CoV) have the RBD at the C-terminus of S1 [</a:t>
            </a:r>
            <a:r>
              <a:rPr lang="it-IT" sz="1200" b="0" i="0" kern="1200">
                <a:solidFill>
                  <a:schemeClr val="tx1"/>
                </a:solidFill>
                <a:effectLst/>
                <a:latin typeface="+mn-lt"/>
                <a:ea typeface="+mn-ea"/>
                <a:cs typeface="+mn-cs"/>
                <a:hlinkClick r:id="rId3"/>
              </a:rPr>
              <a:t>29</a:t>
            </a:r>
            <a:r>
              <a:rPr lang="it-IT" sz="1200" b="0" i="0" u="none" strike="noStrike" kern="1200">
                <a:solidFill>
                  <a:schemeClr val="tx1"/>
                </a:solidFill>
                <a:effectLst/>
                <a:latin typeface="+mn-lt"/>
                <a:ea typeface="+mn-ea"/>
                <a:cs typeface="+mn-cs"/>
              </a:rPr>
              <a:t>,</a:t>
            </a:r>
            <a:r>
              <a:rPr lang="it-IT" sz="1200" b="0" i="0" kern="1200">
                <a:solidFill>
                  <a:schemeClr val="tx1"/>
                </a:solidFill>
                <a:effectLst/>
                <a:latin typeface="+mn-lt"/>
                <a:ea typeface="+mn-ea"/>
                <a:cs typeface="+mn-cs"/>
                <a:hlinkClick r:id="rId4"/>
              </a:rPr>
              <a:t>30</a:t>
            </a:r>
            <a:r>
              <a:rPr lang="it-IT" sz="1200" b="0" i="0" u="none" strike="noStrike" kern="1200">
                <a:solidFill>
                  <a:schemeClr val="tx1"/>
                </a:solidFill>
                <a:effectLst/>
                <a:latin typeface="+mn-lt"/>
                <a:ea typeface="+mn-ea"/>
                <a:cs typeface="+mn-cs"/>
              </a:rPr>
              <a:t>]. The S-protein/receptor interaction is the primary determinant for a coronavirus to infect a host species and also governs the tissue tropism of the virus. Many coronaviruses utilize peptidases as their cellular receptor. It is unclear why peptidases are used, as entry occurs even in the absence of the enzymatic domain of these proteins. </a:t>
            </a:r>
            <a:endParaRPr lang="it-IT"/>
          </a:p>
        </p:txBody>
      </p:sp>
      <p:sp>
        <p:nvSpPr>
          <p:cNvPr id="4" name="Slide Number Placeholder 3"/>
          <p:cNvSpPr>
            <a:spLocks noGrp="1"/>
          </p:cNvSpPr>
          <p:nvPr>
            <p:ph type="sldNum" sz="quarter" idx="5"/>
          </p:nvPr>
        </p:nvSpPr>
        <p:spPr/>
        <p:txBody>
          <a:bodyPr/>
          <a:lstStyle/>
          <a:p>
            <a:fld id="{129E0E60-0537-1C46-ACA8-875C1191E3E2}" type="slidenum">
              <a:rPr lang="en-US" smtClean="0"/>
              <a:t>7</a:t>
            </a:fld>
            <a:endParaRPr lang="en-US"/>
          </a:p>
        </p:txBody>
      </p:sp>
    </p:spTree>
    <p:extLst>
      <p:ext uri="{BB962C8B-B14F-4D97-AF65-F5344CB8AC3E}">
        <p14:creationId xmlns:p14="http://schemas.microsoft.com/office/powerpoint/2010/main" val="1812583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u="none" strike="noStrike" kern="1200">
                <a:solidFill>
                  <a:schemeClr val="tx1"/>
                </a:solidFill>
                <a:effectLst/>
                <a:latin typeface="+mn-lt"/>
                <a:ea typeface="+mn-ea"/>
                <a:cs typeface="+mn-cs"/>
              </a:rPr>
              <a:t>Once a potential therapeutic drug or biologic has been discovered, the process of developing the therapeutic for a particular disease, whether rare or not, begins with preclinical development and continues through increasingly complex and demanding phases of clinical testing to support approval for marketing. Much of what is done throughout the process of drug development is driven by necessary regulations that require the sponsor of a new drug to demonstrate its safety and efficacy. (</a:t>
            </a:r>
            <a:r>
              <a:rPr lang="it-IT" sz="1200" b="0" i="0" kern="1200">
                <a:solidFill>
                  <a:schemeClr val="tx1"/>
                </a:solidFill>
                <a:effectLst/>
                <a:latin typeface="+mn-lt"/>
                <a:ea typeface="+mn-ea"/>
                <a:cs typeface="+mn-cs"/>
                <a:hlinkClick r:id="rId3"/>
              </a:rPr>
              <a:t>Figure 5-1</a:t>
            </a:r>
            <a:r>
              <a:rPr lang="it-IT" sz="1200" b="0" i="0" u="none" strike="noStrike" kern="1200">
                <a:solidFill>
                  <a:schemeClr val="tx1"/>
                </a:solidFill>
                <a:effectLst/>
                <a:latin typeface="+mn-lt"/>
                <a:ea typeface="+mn-ea"/>
                <a:cs typeface="+mn-cs"/>
              </a:rPr>
              <a:t> depicts the process, in simplified form, from the earliest basic investigations through studies undertaken after a product has been approved for marketing.) Although public and nonprofit organizations have sometimes taken a product through this process, this work, which is expensive and risky, has traditionally been done within pharmaceutical and biotechnology companies. Approximately 10 percent of potential therapeutics that effectively pass preclinical development reach the market, and the cost for each is estimated to average from $100 million to more than $1 billion, depending on the disease and other factors and taking the cost of failed drugs into account (see, e.g., </a:t>
            </a:r>
            <a:r>
              <a:rPr lang="it-IT" sz="1200" b="0" i="0" kern="1200">
                <a:solidFill>
                  <a:schemeClr val="tx1"/>
                </a:solidFill>
                <a:effectLst/>
                <a:latin typeface="+mn-lt"/>
                <a:ea typeface="+mn-ea"/>
                <a:cs typeface="+mn-cs"/>
                <a:hlinkClick r:id="rId4"/>
              </a:rPr>
              <a:t>DiMasi et al., 2003</a:t>
            </a:r>
            <a:r>
              <a:rPr lang="it-IT" sz="1200" b="0" i="0" u="none" strike="noStrike" kern="1200">
                <a:solidFill>
                  <a:schemeClr val="tx1"/>
                </a:solidFill>
                <a:effectLst/>
                <a:latin typeface="+mn-lt"/>
                <a:ea typeface="+mn-ea"/>
                <a:cs typeface="+mn-cs"/>
              </a:rPr>
              <a:t>; </a:t>
            </a:r>
            <a:r>
              <a:rPr lang="it-IT" sz="1200" b="0" i="0" kern="1200">
                <a:solidFill>
                  <a:schemeClr val="tx1"/>
                </a:solidFill>
                <a:effectLst/>
                <a:latin typeface="+mn-lt"/>
                <a:ea typeface="+mn-ea"/>
                <a:cs typeface="+mn-cs"/>
                <a:hlinkClick r:id="rId4"/>
              </a:rPr>
              <a:t>PhRMA, 2007</a:t>
            </a:r>
            <a:r>
              <a:rPr lang="it-IT" sz="1200" b="0" i="0" u="none" strike="noStrike" kern="1200">
                <a:solidFill>
                  <a:schemeClr val="tx1"/>
                </a:solidFill>
                <a:effectLst/>
                <a:latin typeface="+mn-lt"/>
                <a:ea typeface="+mn-ea"/>
                <a:cs typeface="+mn-cs"/>
              </a:rPr>
              <a:t>; </a:t>
            </a:r>
            <a:r>
              <a:rPr lang="it-IT" sz="1200" b="0" i="0" kern="1200">
                <a:solidFill>
                  <a:schemeClr val="tx1"/>
                </a:solidFill>
                <a:effectLst/>
                <a:latin typeface="+mn-lt"/>
                <a:ea typeface="+mn-ea"/>
                <a:cs typeface="+mn-cs"/>
                <a:hlinkClick r:id="rId4"/>
              </a:rPr>
              <a:t>Gassman et al., 2008</a:t>
            </a:r>
            <a:r>
              <a:rPr lang="it-IT" sz="1200" b="0" i="0" u="none" strike="noStrike" kern="1200">
                <a:solidFill>
                  <a:schemeClr val="tx1"/>
                </a:solidFill>
                <a:effectLst/>
                <a:latin typeface="+mn-lt"/>
                <a:ea typeface="+mn-ea"/>
                <a:cs typeface="+mn-cs"/>
              </a:rPr>
              <a:t>). According to one study of the 50 largest pharmaceutical firms, about one in six new drugs that entered clinical testing eventually received approval for marketing, but this rate varied widely by therapeutic class and was slightly higher for drugs licensed into a company than for drugs originated by the company (27 percent versus 16 percent) (</a:t>
            </a:r>
            <a:r>
              <a:rPr lang="it-IT" sz="1200" b="0" i="0" kern="1200">
                <a:solidFill>
                  <a:schemeClr val="tx1"/>
                </a:solidFill>
                <a:effectLst/>
                <a:latin typeface="+mn-lt"/>
                <a:ea typeface="+mn-ea"/>
                <a:cs typeface="+mn-cs"/>
                <a:hlinkClick r:id="rId4"/>
              </a:rPr>
              <a:t>DiMasi et al., 2010</a:t>
            </a:r>
            <a:r>
              <a:rPr lang="it-IT" sz="1200" b="0" i="0" u="none" strike="noStrike" kern="1200">
                <a:solidFill>
                  <a:schemeClr val="tx1"/>
                </a:solidFill>
                <a:effectLst/>
                <a:latin typeface="+mn-lt"/>
                <a:ea typeface="+mn-ea"/>
                <a:cs typeface="+mn-cs"/>
              </a:rPr>
              <a:t>). The proportion of orphan drug approvals accounted for by large pharmaceutical companies has grown in recent years (</a:t>
            </a:r>
            <a:r>
              <a:rPr lang="it-IT" sz="1200" b="0" i="0" kern="1200">
                <a:solidFill>
                  <a:schemeClr val="tx1"/>
                </a:solidFill>
                <a:effectLst/>
                <a:latin typeface="+mn-lt"/>
                <a:ea typeface="+mn-ea"/>
                <a:cs typeface="+mn-cs"/>
                <a:hlinkClick r:id="rId4"/>
              </a:rPr>
              <a:t>Tufts Center, 2010</a:t>
            </a:r>
            <a:r>
              <a:rPr lang="it-IT" sz="1200" b="0" i="0" u="none" strike="noStrike" kern="1200">
                <a:solidFill>
                  <a:schemeClr val="tx1"/>
                </a:solidFill>
                <a:effectLst/>
                <a:latin typeface="+mn-lt"/>
                <a:ea typeface="+mn-ea"/>
                <a:cs typeface="+mn-cs"/>
              </a:rPr>
              <a:t>), but the committee found no analysis of the success rate specific to orphan drugs.</a:t>
            </a:r>
          </a:p>
          <a:p>
            <a:endParaRPr lang="it-IT" sz="1200" b="0" i="0" u="none" strike="noStrike" kern="1200">
              <a:solidFill>
                <a:schemeClr val="tx1"/>
              </a:solidFill>
              <a:effectLst/>
              <a:latin typeface="+mn-lt"/>
              <a:ea typeface="+mn-ea"/>
              <a:cs typeface="+mn-cs"/>
            </a:endParaRPr>
          </a:p>
          <a:p>
            <a:r>
              <a:rPr lang="it-IT" sz="1200" b="0" i="0" u="none" strike="noStrike" kern="1200">
                <a:solidFill>
                  <a:schemeClr val="tx1"/>
                </a:solidFill>
                <a:effectLst/>
                <a:latin typeface="+mn-lt"/>
                <a:ea typeface="+mn-ea"/>
                <a:cs typeface="+mn-cs"/>
              </a:rPr>
              <a:t>Given the relatively low odds of success and the high costs of drug development, pharmaceutical and biotechnology companies usually focus on potential therapies with the highest likelihood of generating a good financial return—as is the case with virtually all companies in any field. This has meant that potential therapies for rare diseases, including therapies for life-threatening conditions, have often languished in the early development pipeline. Moreover, conventional approaches to drug development are often not feasible for rare diseases, which offer not only small markets but also small populations for participation in clinical trials. To paraphrase the adage of Confucius, to achieve the goals of developing effective treatments for rare diseases calls for an adjustment of the action steps.</a:t>
            </a:r>
            <a:endParaRPr lang="it-IT"/>
          </a:p>
        </p:txBody>
      </p:sp>
      <p:sp>
        <p:nvSpPr>
          <p:cNvPr id="4" name="Slide Number Placeholder 3"/>
          <p:cNvSpPr>
            <a:spLocks noGrp="1"/>
          </p:cNvSpPr>
          <p:nvPr>
            <p:ph type="sldNum" sz="quarter" idx="5"/>
          </p:nvPr>
        </p:nvSpPr>
        <p:spPr/>
        <p:txBody>
          <a:bodyPr/>
          <a:lstStyle/>
          <a:p>
            <a:fld id="{129E0E60-0537-1C46-ACA8-875C1191E3E2}" type="slidenum">
              <a:rPr lang="en-US" smtClean="0"/>
              <a:t>21</a:t>
            </a:fld>
            <a:endParaRPr lang="en-US"/>
          </a:p>
        </p:txBody>
      </p:sp>
    </p:spTree>
    <p:extLst>
      <p:ext uri="{BB962C8B-B14F-4D97-AF65-F5344CB8AC3E}">
        <p14:creationId xmlns:p14="http://schemas.microsoft.com/office/powerpoint/2010/main" val="204543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1" kern="1200">
                <a:solidFill>
                  <a:schemeClr val="tx1"/>
                </a:solidFill>
                <a:effectLst/>
                <a:latin typeface="+mn-lt"/>
                <a:ea typeface="+mn-ea"/>
                <a:cs typeface="+mn-cs"/>
              </a:rPr>
              <a:t>Drug repurposing: progress, challenges and recommendations</a:t>
            </a:r>
          </a:p>
          <a:p>
            <a:r>
              <a:rPr lang="it-IT" sz="1200" u="none" strike="noStrike" kern="1200">
                <a:solidFill>
                  <a:schemeClr val="tx1"/>
                </a:solidFill>
                <a:effectLst/>
                <a:latin typeface="+mn-lt"/>
                <a:ea typeface="+mn-ea"/>
                <a:cs typeface="+mn-cs"/>
                <a:hlinkClick r:id="rId3"/>
              </a:rPr>
              <a:t>Sudeep Pushpakom</a:t>
            </a:r>
            <a:r>
              <a:rPr lang="it-IT" sz="1200" u="none" strike="noStrike" kern="1200">
                <a:solidFill>
                  <a:schemeClr val="tx1"/>
                </a:solidFill>
                <a:effectLst/>
                <a:latin typeface="+mn-lt"/>
                <a:ea typeface="+mn-ea"/>
                <a:cs typeface="+mn-cs"/>
              </a:rPr>
              <a:t> et al.</a:t>
            </a:r>
          </a:p>
          <a:p>
            <a:r>
              <a:rPr lang="it-IT" sz="1200" i="1" u="none" strike="noStrike" kern="1200">
                <a:solidFill>
                  <a:schemeClr val="tx1"/>
                </a:solidFill>
                <a:effectLst/>
                <a:latin typeface="+mn-lt"/>
                <a:ea typeface="+mn-ea"/>
                <a:cs typeface="+mn-cs"/>
                <a:hlinkClick r:id="rId4"/>
              </a:rPr>
              <a:t>Nature Reviews Drug Discovery</a:t>
            </a:r>
            <a:r>
              <a:rPr lang="it-IT" sz="1200" kern="1200">
                <a:solidFill>
                  <a:schemeClr val="tx1"/>
                </a:solidFill>
                <a:effectLst/>
                <a:latin typeface="+mn-lt"/>
                <a:ea typeface="+mn-ea"/>
                <a:cs typeface="+mn-cs"/>
              </a:rPr>
              <a:t> </a:t>
            </a:r>
            <a:r>
              <a:rPr lang="it-IT" sz="1200" b="1" kern="1200">
                <a:solidFill>
                  <a:schemeClr val="tx1"/>
                </a:solidFill>
                <a:effectLst/>
                <a:latin typeface="+mn-lt"/>
                <a:ea typeface="+mn-ea"/>
                <a:cs typeface="+mn-cs"/>
              </a:rPr>
              <a:t>volume 18</a:t>
            </a:r>
            <a:r>
              <a:rPr lang="it-IT" sz="1200" kern="1200">
                <a:solidFill>
                  <a:schemeClr val="tx1"/>
                </a:solidFill>
                <a:effectLst/>
                <a:latin typeface="+mn-lt"/>
                <a:ea typeface="+mn-ea"/>
                <a:cs typeface="+mn-cs"/>
              </a:rPr>
              <a:t>, pages 41–58(2019)</a:t>
            </a:r>
          </a:p>
          <a:p>
            <a:endParaRPr lang="it-IT" sz="1200" b="0" i="0" u="none" strike="noStrike" kern="1200">
              <a:solidFill>
                <a:schemeClr val="tx1"/>
              </a:solidFill>
              <a:effectLst/>
              <a:latin typeface="+mn-lt"/>
              <a:ea typeface="+mn-ea"/>
              <a:cs typeface="+mn-cs"/>
            </a:endParaRPr>
          </a:p>
          <a:p>
            <a:r>
              <a:rPr lang="it-IT" sz="1200" b="0" i="0" u="none" strike="noStrike" kern="1200">
                <a:solidFill>
                  <a:schemeClr val="tx1"/>
                </a:solidFill>
                <a:effectLst/>
                <a:latin typeface="+mn-lt"/>
                <a:ea typeface="+mn-ea"/>
                <a:cs typeface="+mn-cs"/>
              </a:rPr>
              <a:t>Abstract</a:t>
            </a:r>
          </a:p>
          <a:p>
            <a:r>
              <a:rPr lang="it-IT" sz="1200" b="0" i="0" u="none" strike="noStrike" kern="1200">
                <a:solidFill>
                  <a:schemeClr val="tx1"/>
                </a:solidFill>
                <a:effectLst/>
                <a:latin typeface="+mn-lt"/>
                <a:ea typeface="+mn-ea"/>
                <a:cs typeface="+mn-cs"/>
              </a:rPr>
              <a:t>Given the high attrition rates, substantial costs and slow pace of new drug discovery and development, repurposing of 'old' drugs to treat both common and rare diseases is increasingly becoming an attractive proposition because it involves the use of de-risked compounds, with potentially lower overall development costs and shorter development timelines. Various data-driven and experimental approaches have been suggested for the identification of repurposable drug candidates; however, there are also major technological and regulatory challenges that need to be addressed. In this Review, we present approaches used for drug repurposing (also known as drug repositioning), discuss the challenges faced by the repurposing community and recommend innovative ways by which these challenges could be addressed to help realize the full potential of drug repurposing.</a:t>
            </a:r>
            <a:endParaRPr lang="it-IT"/>
          </a:p>
        </p:txBody>
      </p:sp>
      <p:sp>
        <p:nvSpPr>
          <p:cNvPr id="4" name="Slide Number Placeholder 3"/>
          <p:cNvSpPr>
            <a:spLocks noGrp="1"/>
          </p:cNvSpPr>
          <p:nvPr>
            <p:ph type="sldNum" sz="quarter" idx="5"/>
          </p:nvPr>
        </p:nvSpPr>
        <p:spPr/>
        <p:txBody>
          <a:bodyPr/>
          <a:lstStyle/>
          <a:p>
            <a:fld id="{129E0E60-0537-1C46-ACA8-875C1191E3E2}" type="slidenum">
              <a:rPr lang="en-US" smtClean="0"/>
              <a:t>22</a:t>
            </a:fld>
            <a:endParaRPr lang="en-US"/>
          </a:p>
        </p:txBody>
      </p:sp>
    </p:spTree>
    <p:extLst>
      <p:ext uri="{BB962C8B-B14F-4D97-AF65-F5344CB8AC3E}">
        <p14:creationId xmlns:p14="http://schemas.microsoft.com/office/powerpoint/2010/main" val="311895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11D63D-5B01-6142-A61D-1CD5EF4B17D6}" type="datetimeFigureOut">
              <a:rPr lang="en-US" smtClean="0"/>
              <a:t>3/23/20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2DCC2-073A-6043-B357-EE134C466567}" type="slidenum">
              <a:rPr lang="en-US" smtClean="0"/>
              <a:t>‹#›</a:t>
            </a:fld>
            <a:endParaRPr lang="en-US"/>
          </a:p>
        </p:txBody>
      </p:sp>
    </p:spTree>
    <p:extLst>
      <p:ext uri="{BB962C8B-B14F-4D97-AF65-F5344CB8AC3E}">
        <p14:creationId xmlns:p14="http://schemas.microsoft.com/office/powerpoint/2010/main" val="306793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1D63D-5B01-6142-A61D-1CD5EF4B17D6}" type="datetimeFigureOut">
              <a:rPr lang="en-US" smtClean="0"/>
              <a:t>3/23/20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2DCC2-073A-6043-B357-EE134C466567}" type="slidenum">
              <a:rPr lang="en-US" smtClean="0"/>
              <a:t>‹#›</a:t>
            </a:fld>
            <a:endParaRPr lang="en-US"/>
          </a:p>
        </p:txBody>
      </p:sp>
    </p:spTree>
    <p:extLst>
      <p:ext uri="{BB962C8B-B14F-4D97-AF65-F5344CB8AC3E}">
        <p14:creationId xmlns:p14="http://schemas.microsoft.com/office/powerpoint/2010/main" val="171641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1D63D-5B01-6142-A61D-1CD5EF4B17D6}" type="datetimeFigureOut">
              <a:rPr lang="en-US" smtClean="0"/>
              <a:t>3/23/20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2DCC2-073A-6043-B357-EE134C466567}" type="slidenum">
              <a:rPr lang="en-US" smtClean="0"/>
              <a:t>‹#›</a:t>
            </a:fld>
            <a:endParaRPr lang="en-US"/>
          </a:p>
        </p:txBody>
      </p:sp>
    </p:spTree>
    <p:extLst>
      <p:ext uri="{BB962C8B-B14F-4D97-AF65-F5344CB8AC3E}">
        <p14:creationId xmlns:p14="http://schemas.microsoft.com/office/powerpoint/2010/main" val="291114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1D63D-5B01-6142-A61D-1CD5EF4B17D6}" type="datetimeFigureOut">
              <a:rPr lang="en-US" smtClean="0"/>
              <a:t>3/23/20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2DCC2-073A-6043-B357-EE134C466567}" type="slidenum">
              <a:rPr lang="en-US" smtClean="0"/>
              <a:t>‹#›</a:t>
            </a:fld>
            <a:endParaRPr lang="en-US"/>
          </a:p>
        </p:txBody>
      </p:sp>
    </p:spTree>
    <p:extLst>
      <p:ext uri="{BB962C8B-B14F-4D97-AF65-F5344CB8AC3E}">
        <p14:creationId xmlns:p14="http://schemas.microsoft.com/office/powerpoint/2010/main" val="180709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1D63D-5B01-6142-A61D-1CD5EF4B17D6}" type="datetimeFigureOut">
              <a:rPr lang="en-US" smtClean="0"/>
              <a:t>3/23/20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2DCC2-073A-6043-B357-EE134C466567}" type="slidenum">
              <a:rPr lang="en-US" smtClean="0"/>
              <a:t>‹#›</a:t>
            </a:fld>
            <a:endParaRPr lang="en-US"/>
          </a:p>
        </p:txBody>
      </p:sp>
    </p:spTree>
    <p:extLst>
      <p:ext uri="{BB962C8B-B14F-4D97-AF65-F5344CB8AC3E}">
        <p14:creationId xmlns:p14="http://schemas.microsoft.com/office/powerpoint/2010/main" val="57901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11D63D-5B01-6142-A61D-1CD5EF4B17D6}" type="datetimeFigureOut">
              <a:rPr lang="en-US" smtClean="0"/>
              <a:t>3/23/20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2DCC2-073A-6043-B357-EE134C466567}" type="slidenum">
              <a:rPr lang="en-US" smtClean="0"/>
              <a:t>‹#›</a:t>
            </a:fld>
            <a:endParaRPr lang="en-US"/>
          </a:p>
        </p:txBody>
      </p:sp>
    </p:spTree>
    <p:extLst>
      <p:ext uri="{BB962C8B-B14F-4D97-AF65-F5344CB8AC3E}">
        <p14:creationId xmlns:p14="http://schemas.microsoft.com/office/powerpoint/2010/main" val="149074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11D63D-5B01-6142-A61D-1CD5EF4B17D6}" type="datetimeFigureOut">
              <a:rPr lang="en-US" smtClean="0"/>
              <a:t>3/23/20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2DCC2-073A-6043-B357-EE134C466567}" type="slidenum">
              <a:rPr lang="en-US" smtClean="0"/>
              <a:t>‹#›</a:t>
            </a:fld>
            <a:endParaRPr lang="en-US"/>
          </a:p>
        </p:txBody>
      </p:sp>
    </p:spTree>
    <p:extLst>
      <p:ext uri="{BB962C8B-B14F-4D97-AF65-F5344CB8AC3E}">
        <p14:creationId xmlns:p14="http://schemas.microsoft.com/office/powerpoint/2010/main" val="162476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11D63D-5B01-6142-A61D-1CD5EF4B17D6}" type="datetimeFigureOut">
              <a:rPr lang="en-US" smtClean="0"/>
              <a:t>3/23/20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2DCC2-073A-6043-B357-EE134C466567}" type="slidenum">
              <a:rPr lang="en-US" smtClean="0"/>
              <a:t>‹#›</a:t>
            </a:fld>
            <a:endParaRPr lang="en-US"/>
          </a:p>
        </p:txBody>
      </p:sp>
    </p:spTree>
    <p:extLst>
      <p:ext uri="{BB962C8B-B14F-4D97-AF65-F5344CB8AC3E}">
        <p14:creationId xmlns:p14="http://schemas.microsoft.com/office/powerpoint/2010/main" val="309545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1D63D-5B01-6142-A61D-1CD5EF4B17D6}" type="datetimeFigureOut">
              <a:rPr lang="en-US" smtClean="0"/>
              <a:t>3/23/20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2DCC2-073A-6043-B357-EE134C466567}" type="slidenum">
              <a:rPr lang="en-US" smtClean="0"/>
              <a:t>‹#›</a:t>
            </a:fld>
            <a:endParaRPr lang="en-US"/>
          </a:p>
        </p:txBody>
      </p:sp>
    </p:spTree>
    <p:extLst>
      <p:ext uri="{BB962C8B-B14F-4D97-AF65-F5344CB8AC3E}">
        <p14:creationId xmlns:p14="http://schemas.microsoft.com/office/powerpoint/2010/main" val="343237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11D63D-5B01-6142-A61D-1CD5EF4B17D6}" type="datetimeFigureOut">
              <a:rPr lang="en-US" smtClean="0"/>
              <a:t>3/23/20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2DCC2-073A-6043-B357-EE134C466567}" type="slidenum">
              <a:rPr lang="en-US" smtClean="0"/>
              <a:t>‹#›</a:t>
            </a:fld>
            <a:endParaRPr lang="en-US"/>
          </a:p>
        </p:txBody>
      </p:sp>
    </p:spTree>
    <p:extLst>
      <p:ext uri="{BB962C8B-B14F-4D97-AF65-F5344CB8AC3E}">
        <p14:creationId xmlns:p14="http://schemas.microsoft.com/office/powerpoint/2010/main" val="313890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11D63D-5B01-6142-A61D-1CD5EF4B17D6}" type="datetimeFigureOut">
              <a:rPr lang="en-US" smtClean="0"/>
              <a:t>3/23/20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2DCC2-073A-6043-B357-EE134C466567}" type="slidenum">
              <a:rPr lang="en-US" smtClean="0"/>
              <a:t>‹#›</a:t>
            </a:fld>
            <a:endParaRPr lang="en-US"/>
          </a:p>
        </p:txBody>
      </p:sp>
    </p:spTree>
    <p:extLst>
      <p:ext uri="{BB962C8B-B14F-4D97-AF65-F5344CB8AC3E}">
        <p14:creationId xmlns:p14="http://schemas.microsoft.com/office/powerpoint/2010/main" val="423877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1D63D-5B01-6142-A61D-1CD5EF4B17D6}" type="datetimeFigureOut">
              <a:rPr lang="en-US" smtClean="0"/>
              <a:t>3/23/20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2DCC2-073A-6043-B357-EE134C466567}" type="slidenum">
              <a:rPr lang="en-US" smtClean="0"/>
              <a:t>‹#›</a:t>
            </a:fld>
            <a:endParaRPr lang="en-US"/>
          </a:p>
        </p:txBody>
      </p:sp>
    </p:spTree>
    <p:extLst>
      <p:ext uri="{BB962C8B-B14F-4D97-AF65-F5344CB8AC3E}">
        <p14:creationId xmlns:p14="http://schemas.microsoft.com/office/powerpoint/2010/main" val="179303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rotein-Interactions/BolognaMas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8Q0tk6HtRuc" TargetMode="External"/><Relationship Id="rId4" Type="http://schemas.openxmlformats.org/officeDocument/2006/relationships/hyperlink" Target="https://www.youtube.com/watch?v=_Lhjlx3kJx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ncbi.nlm.nih.gov/books/NBK5617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Protein-small molecule interactions</a:t>
            </a:r>
            <a:br>
              <a:rPr lang="en-US" b="1" dirty="0"/>
            </a:br>
            <a:r>
              <a:rPr lang="en-US" sz="2700" dirty="0"/>
              <a:t>Protein-ligand interactions in drug action and design </a:t>
            </a:r>
            <a:br>
              <a:rPr lang="en-US" sz="2700" dirty="0"/>
            </a:br>
            <a:endParaRPr lang="en-US" sz="2700" dirty="0"/>
          </a:p>
        </p:txBody>
      </p:sp>
      <p:sp>
        <p:nvSpPr>
          <p:cNvPr id="3" name="Subtitle 2"/>
          <p:cNvSpPr>
            <a:spLocks noGrp="1"/>
          </p:cNvSpPr>
          <p:nvPr>
            <p:ph type="subTitle" idx="1"/>
          </p:nvPr>
        </p:nvSpPr>
        <p:spPr/>
        <p:txBody>
          <a:bodyPr/>
          <a:lstStyle/>
          <a:p>
            <a:r>
              <a:rPr lang="en-US" dirty="0"/>
              <a:t>Allegra Via</a:t>
            </a:r>
          </a:p>
        </p:txBody>
      </p:sp>
      <p:pic>
        <p:nvPicPr>
          <p:cNvPr id="6" name="Picture 5">
            <a:extLst>
              <a:ext uri="{FF2B5EF4-FFF2-40B4-BE49-F238E27FC236}">
                <a16:creationId xmlns:a16="http://schemas.microsoft.com/office/drawing/2014/main" id="{5F6A6E69-E21B-2842-AD98-B8DDBDA4E89E}"/>
              </a:ext>
            </a:extLst>
          </p:cNvPr>
          <p:cNvPicPr>
            <a:picLocks noChangeAspect="1"/>
          </p:cNvPicPr>
          <p:nvPr/>
        </p:nvPicPr>
        <p:blipFill>
          <a:blip r:embed="rId3"/>
          <a:stretch>
            <a:fillRect/>
          </a:stretch>
        </p:blipFill>
        <p:spPr>
          <a:xfrm>
            <a:off x="411898" y="4762500"/>
            <a:ext cx="1524000" cy="1524000"/>
          </a:xfrm>
          <a:prstGeom prst="rect">
            <a:avLst/>
          </a:prstGeom>
        </p:spPr>
      </p:pic>
    </p:spTree>
    <p:extLst>
      <p:ext uri="{BB962C8B-B14F-4D97-AF65-F5344CB8AC3E}">
        <p14:creationId xmlns:p14="http://schemas.microsoft.com/office/powerpoint/2010/main" val="29126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656" y="118933"/>
            <a:ext cx="8229600" cy="1143000"/>
          </a:xfrm>
        </p:spPr>
        <p:txBody>
          <a:bodyPr>
            <a:normAutofit fontScale="90000"/>
          </a:bodyPr>
          <a:lstStyle/>
          <a:p>
            <a:r>
              <a:rPr lang="en-US" b="1" dirty="0">
                <a:solidFill>
                  <a:schemeClr val="accent2">
                    <a:lumMod val="75000"/>
                  </a:schemeClr>
                </a:solidFill>
              </a:rPr>
              <a:t>Involvement of proteins in diseases</a:t>
            </a:r>
          </a:p>
        </p:txBody>
      </p:sp>
      <p:sp>
        <p:nvSpPr>
          <p:cNvPr id="3" name="Content Placeholder 2"/>
          <p:cNvSpPr>
            <a:spLocks noGrp="1"/>
          </p:cNvSpPr>
          <p:nvPr>
            <p:ph idx="1"/>
          </p:nvPr>
        </p:nvSpPr>
        <p:spPr>
          <a:xfrm>
            <a:off x="249382" y="1253389"/>
            <a:ext cx="8666018" cy="1467067"/>
          </a:xfrm>
        </p:spPr>
        <p:txBody>
          <a:bodyPr>
            <a:normAutofit/>
          </a:bodyPr>
          <a:lstStyle/>
          <a:p>
            <a:r>
              <a:rPr lang="en-US" sz="2800" dirty="0"/>
              <a:t>Malfunctioning  of endogenous components as a result of genetic, environmental, or age-related causes (cancer, metabolic disorders, autoimmune diseases, </a:t>
            </a:r>
            <a:r>
              <a:rPr lang="en-US" sz="2800" dirty="0" err="1"/>
              <a:t>etc</a:t>
            </a:r>
            <a:r>
              <a:rPr lang="en-US" sz="2800" dirty="0"/>
              <a:t>)</a:t>
            </a:r>
          </a:p>
        </p:txBody>
      </p:sp>
      <p:sp>
        <p:nvSpPr>
          <p:cNvPr id="4" name="TextBox 3">
            <a:extLst>
              <a:ext uri="{FF2B5EF4-FFF2-40B4-BE49-F238E27FC236}">
                <a16:creationId xmlns:a16="http://schemas.microsoft.com/office/drawing/2014/main" id="{46F9900C-89A3-A441-AEA9-E35256180479}"/>
              </a:ext>
            </a:extLst>
          </p:cNvPr>
          <p:cNvSpPr txBox="1"/>
          <p:nvPr/>
        </p:nvSpPr>
        <p:spPr>
          <a:xfrm>
            <a:off x="2385456" y="2856470"/>
            <a:ext cx="4707379" cy="584775"/>
          </a:xfrm>
          <a:prstGeom prst="rect">
            <a:avLst/>
          </a:prstGeom>
          <a:solidFill>
            <a:schemeClr val="accent6">
              <a:lumMod val="40000"/>
              <a:lumOff val="60000"/>
            </a:schemeClr>
          </a:solidFill>
        </p:spPr>
        <p:txBody>
          <a:bodyPr wrap="none" rtlCol="0">
            <a:spAutoFit/>
          </a:bodyPr>
          <a:lstStyle/>
          <a:p>
            <a:r>
              <a:rPr lang="it-IT" sz="3200"/>
              <a:t>Protein misfolding diseases</a:t>
            </a:r>
          </a:p>
        </p:txBody>
      </p:sp>
      <p:sp>
        <p:nvSpPr>
          <p:cNvPr id="5" name="TextBox 4">
            <a:extLst>
              <a:ext uri="{FF2B5EF4-FFF2-40B4-BE49-F238E27FC236}">
                <a16:creationId xmlns:a16="http://schemas.microsoft.com/office/drawing/2014/main" id="{B7B5B9F9-0105-F94C-A721-F6B9B9988BB8}"/>
              </a:ext>
            </a:extLst>
          </p:cNvPr>
          <p:cNvSpPr txBox="1"/>
          <p:nvPr/>
        </p:nvSpPr>
        <p:spPr>
          <a:xfrm>
            <a:off x="453952" y="3695137"/>
            <a:ext cx="2630528" cy="461665"/>
          </a:xfrm>
          <a:prstGeom prst="rect">
            <a:avLst/>
          </a:prstGeom>
          <a:solidFill>
            <a:schemeClr val="accent5">
              <a:lumMod val="20000"/>
              <a:lumOff val="80000"/>
            </a:schemeClr>
          </a:solidFill>
        </p:spPr>
        <p:txBody>
          <a:bodyPr wrap="none" rtlCol="0">
            <a:spAutoFit/>
          </a:bodyPr>
          <a:lstStyle/>
          <a:p>
            <a:r>
              <a:rPr lang="it-IT" sz="2400"/>
              <a:t>Alzhaimer’s disease</a:t>
            </a:r>
          </a:p>
        </p:txBody>
      </p:sp>
      <p:sp>
        <p:nvSpPr>
          <p:cNvPr id="6" name="TextBox 5">
            <a:extLst>
              <a:ext uri="{FF2B5EF4-FFF2-40B4-BE49-F238E27FC236}">
                <a16:creationId xmlns:a16="http://schemas.microsoft.com/office/drawing/2014/main" id="{05637312-5D5D-4D4C-8EC9-DB9175E89646}"/>
              </a:ext>
            </a:extLst>
          </p:cNvPr>
          <p:cNvSpPr txBox="1"/>
          <p:nvPr/>
        </p:nvSpPr>
        <p:spPr>
          <a:xfrm>
            <a:off x="3242711" y="3724947"/>
            <a:ext cx="2583015" cy="461665"/>
          </a:xfrm>
          <a:prstGeom prst="rect">
            <a:avLst/>
          </a:prstGeom>
          <a:solidFill>
            <a:schemeClr val="accent3">
              <a:lumMod val="40000"/>
              <a:lumOff val="60000"/>
            </a:schemeClr>
          </a:solidFill>
        </p:spPr>
        <p:txBody>
          <a:bodyPr wrap="none" rtlCol="0">
            <a:spAutoFit/>
          </a:bodyPr>
          <a:lstStyle/>
          <a:p>
            <a:r>
              <a:rPr lang="it-IT" sz="2400"/>
              <a:t>Parkinson’s disease</a:t>
            </a:r>
          </a:p>
        </p:txBody>
      </p:sp>
      <p:sp>
        <p:nvSpPr>
          <p:cNvPr id="7" name="TextBox 6">
            <a:extLst>
              <a:ext uri="{FF2B5EF4-FFF2-40B4-BE49-F238E27FC236}">
                <a16:creationId xmlns:a16="http://schemas.microsoft.com/office/drawing/2014/main" id="{9BCAC65A-DFEA-CC48-B93F-F7432C8E0629}"/>
              </a:ext>
            </a:extLst>
          </p:cNvPr>
          <p:cNvSpPr txBox="1"/>
          <p:nvPr/>
        </p:nvSpPr>
        <p:spPr>
          <a:xfrm>
            <a:off x="5915400" y="3718196"/>
            <a:ext cx="2771400" cy="461665"/>
          </a:xfrm>
          <a:prstGeom prst="rect">
            <a:avLst/>
          </a:prstGeom>
          <a:solidFill>
            <a:schemeClr val="bg1">
              <a:lumMod val="85000"/>
            </a:schemeClr>
          </a:solidFill>
        </p:spPr>
        <p:txBody>
          <a:bodyPr wrap="none" rtlCol="0">
            <a:spAutoFit/>
          </a:bodyPr>
          <a:lstStyle/>
          <a:p>
            <a:r>
              <a:rPr lang="it-IT" sz="2400"/>
              <a:t>Huntington’s disease</a:t>
            </a:r>
          </a:p>
        </p:txBody>
      </p:sp>
      <p:sp>
        <p:nvSpPr>
          <p:cNvPr id="8" name="TextBox 7">
            <a:extLst>
              <a:ext uri="{FF2B5EF4-FFF2-40B4-BE49-F238E27FC236}">
                <a16:creationId xmlns:a16="http://schemas.microsoft.com/office/drawing/2014/main" id="{02ABC826-7E74-1E48-8F67-357B2F042132}"/>
              </a:ext>
            </a:extLst>
          </p:cNvPr>
          <p:cNvSpPr txBox="1"/>
          <p:nvPr/>
        </p:nvSpPr>
        <p:spPr>
          <a:xfrm>
            <a:off x="5828636" y="5105623"/>
            <a:ext cx="2698239" cy="461665"/>
          </a:xfrm>
          <a:prstGeom prst="rect">
            <a:avLst/>
          </a:prstGeom>
          <a:solidFill>
            <a:schemeClr val="bg1">
              <a:lumMod val="50000"/>
            </a:schemeClr>
          </a:solidFill>
        </p:spPr>
        <p:txBody>
          <a:bodyPr wrap="none" rtlCol="0">
            <a:spAutoFit/>
          </a:bodyPr>
          <a:lstStyle/>
          <a:p>
            <a:r>
              <a:rPr lang="it-IT" sz="2400">
                <a:solidFill>
                  <a:schemeClr val="bg1"/>
                </a:solidFill>
              </a:rPr>
              <a:t>Mutated  huntingtin</a:t>
            </a:r>
          </a:p>
        </p:txBody>
      </p:sp>
      <p:sp>
        <p:nvSpPr>
          <p:cNvPr id="10" name="TextBox 9">
            <a:extLst>
              <a:ext uri="{FF2B5EF4-FFF2-40B4-BE49-F238E27FC236}">
                <a16:creationId xmlns:a16="http://schemas.microsoft.com/office/drawing/2014/main" id="{6B56326B-1EB0-874A-96C6-4B6F056BBDED}"/>
              </a:ext>
            </a:extLst>
          </p:cNvPr>
          <p:cNvSpPr txBox="1"/>
          <p:nvPr/>
        </p:nvSpPr>
        <p:spPr>
          <a:xfrm>
            <a:off x="3383853" y="5105623"/>
            <a:ext cx="2163606" cy="461665"/>
          </a:xfrm>
          <a:prstGeom prst="rect">
            <a:avLst/>
          </a:prstGeom>
          <a:solidFill>
            <a:schemeClr val="accent3">
              <a:lumMod val="50000"/>
            </a:schemeClr>
          </a:solidFill>
        </p:spPr>
        <p:txBody>
          <a:bodyPr wrap="none" rtlCol="0">
            <a:spAutoFit/>
          </a:bodyPr>
          <a:lstStyle/>
          <a:p>
            <a:r>
              <a:rPr lang="it-IT" sz="2400">
                <a:solidFill>
                  <a:schemeClr val="bg1"/>
                </a:solidFill>
              </a:rPr>
              <a:t>Alpha-synuclein</a:t>
            </a:r>
          </a:p>
        </p:txBody>
      </p:sp>
      <p:sp>
        <p:nvSpPr>
          <p:cNvPr id="11" name="TextBox 10">
            <a:extLst>
              <a:ext uri="{FF2B5EF4-FFF2-40B4-BE49-F238E27FC236}">
                <a16:creationId xmlns:a16="http://schemas.microsoft.com/office/drawing/2014/main" id="{BBDEC1FC-106A-5645-B079-0AA4EC4ABBC0}"/>
              </a:ext>
            </a:extLst>
          </p:cNvPr>
          <p:cNvSpPr txBox="1"/>
          <p:nvPr/>
        </p:nvSpPr>
        <p:spPr>
          <a:xfrm>
            <a:off x="650569" y="5094309"/>
            <a:ext cx="2237294" cy="1569660"/>
          </a:xfrm>
          <a:prstGeom prst="rect">
            <a:avLst/>
          </a:prstGeom>
          <a:solidFill>
            <a:schemeClr val="accent1">
              <a:lumMod val="75000"/>
            </a:schemeClr>
          </a:solidFill>
        </p:spPr>
        <p:txBody>
          <a:bodyPr wrap="square" rtlCol="0">
            <a:spAutoFit/>
          </a:bodyPr>
          <a:lstStyle/>
          <a:p>
            <a:pPr algn="ctr"/>
            <a:r>
              <a:rPr lang="it-IT" sz="2400">
                <a:solidFill>
                  <a:schemeClr val="bg1"/>
                </a:solidFill>
              </a:rPr>
              <a:t>Amyloid-beta peptide; phosphorylated tau protein</a:t>
            </a:r>
          </a:p>
        </p:txBody>
      </p:sp>
      <p:sp>
        <p:nvSpPr>
          <p:cNvPr id="12" name="Down Arrow 11">
            <a:extLst>
              <a:ext uri="{FF2B5EF4-FFF2-40B4-BE49-F238E27FC236}">
                <a16:creationId xmlns:a16="http://schemas.microsoft.com/office/drawing/2014/main" id="{4C937EAA-8451-8C43-A02B-3A66ABFECE30}"/>
              </a:ext>
            </a:extLst>
          </p:cNvPr>
          <p:cNvSpPr/>
          <p:nvPr/>
        </p:nvSpPr>
        <p:spPr>
          <a:xfrm>
            <a:off x="1537855" y="4281054"/>
            <a:ext cx="546977" cy="73012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Down Arrow 12">
            <a:extLst>
              <a:ext uri="{FF2B5EF4-FFF2-40B4-BE49-F238E27FC236}">
                <a16:creationId xmlns:a16="http://schemas.microsoft.com/office/drawing/2014/main" id="{2ACCC8D2-62A4-C743-B1E6-3E4E5350123F}"/>
              </a:ext>
            </a:extLst>
          </p:cNvPr>
          <p:cNvSpPr/>
          <p:nvPr/>
        </p:nvSpPr>
        <p:spPr>
          <a:xfrm>
            <a:off x="4192168" y="4281054"/>
            <a:ext cx="546977" cy="73012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Down Arrow 13">
            <a:extLst>
              <a:ext uri="{FF2B5EF4-FFF2-40B4-BE49-F238E27FC236}">
                <a16:creationId xmlns:a16="http://schemas.microsoft.com/office/drawing/2014/main" id="{0EB72C5A-D14E-2341-8067-A3B468C6E28E}"/>
              </a:ext>
            </a:extLst>
          </p:cNvPr>
          <p:cNvSpPr/>
          <p:nvPr/>
        </p:nvSpPr>
        <p:spPr>
          <a:xfrm>
            <a:off x="6964819" y="4313609"/>
            <a:ext cx="546977" cy="73012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57576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997" y="1787237"/>
            <a:ext cx="6692886" cy="4073236"/>
          </a:xfrm>
        </p:spPr>
        <p:txBody>
          <a:bodyPr>
            <a:noAutofit/>
          </a:bodyPr>
          <a:lstStyle/>
          <a:p>
            <a:r>
              <a:rPr lang="en-US" sz="4000" dirty="0"/>
              <a:t>Loss of enzymatic activity</a:t>
            </a:r>
          </a:p>
          <a:p>
            <a:r>
              <a:rPr lang="en-US" sz="4000" dirty="0"/>
              <a:t>Receptor overstimulation</a:t>
            </a:r>
          </a:p>
          <a:p>
            <a:r>
              <a:rPr lang="en-US" sz="4000" dirty="0"/>
              <a:t>Toxins</a:t>
            </a:r>
          </a:p>
          <a:p>
            <a:r>
              <a:rPr lang="en-US" sz="4000" dirty="0" err="1"/>
              <a:t>Misfolding</a:t>
            </a:r>
            <a:r>
              <a:rPr lang="en-US" sz="4000" dirty="0"/>
              <a:t> and aggregation</a:t>
            </a:r>
          </a:p>
          <a:p>
            <a:r>
              <a:rPr lang="en-US" sz="4000" dirty="0"/>
              <a:t>Autoimmune response</a:t>
            </a:r>
          </a:p>
        </p:txBody>
      </p:sp>
      <p:sp>
        <p:nvSpPr>
          <p:cNvPr id="5" name="Title 1"/>
          <p:cNvSpPr txBox="1">
            <a:spLocks/>
          </p:cNvSpPr>
          <p:nvPr/>
        </p:nvSpPr>
        <p:spPr>
          <a:xfrm>
            <a:off x="532640" y="330818"/>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accent2">
                    <a:lumMod val="75000"/>
                  </a:schemeClr>
                </a:solidFill>
              </a:rPr>
              <a:t>Involvement of proteins in diseases</a:t>
            </a:r>
          </a:p>
        </p:txBody>
      </p:sp>
    </p:spTree>
    <p:extLst>
      <p:ext uri="{BB962C8B-B14F-4D97-AF65-F5344CB8AC3E}">
        <p14:creationId xmlns:p14="http://schemas.microsoft.com/office/powerpoint/2010/main" val="328569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How drugs work</a:t>
            </a:r>
          </a:p>
        </p:txBody>
      </p:sp>
      <p:sp>
        <p:nvSpPr>
          <p:cNvPr id="3" name="Content Placeholder 2"/>
          <p:cNvSpPr>
            <a:spLocks noGrp="1"/>
          </p:cNvSpPr>
          <p:nvPr>
            <p:ph idx="1"/>
          </p:nvPr>
        </p:nvSpPr>
        <p:spPr>
          <a:xfrm>
            <a:off x="457200" y="2098963"/>
            <a:ext cx="8229600" cy="2680855"/>
          </a:xfrm>
        </p:spPr>
        <p:txBody>
          <a:bodyPr/>
          <a:lstStyle/>
          <a:p>
            <a:r>
              <a:rPr lang="en-US" b="1" dirty="0"/>
              <a:t>Directly</a:t>
            </a:r>
            <a:r>
              <a:rPr lang="en-US" dirty="0"/>
              <a:t>: inhibiting the malfunctioning protein</a:t>
            </a:r>
          </a:p>
          <a:p>
            <a:r>
              <a:rPr lang="en-US" b="1" dirty="0"/>
              <a:t>Indirectly</a:t>
            </a:r>
            <a:r>
              <a:rPr lang="en-US" dirty="0"/>
              <a:t>: modulating the activity of a different protein, so as to compensate for the abnormal activity of the malfunctioning protein</a:t>
            </a:r>
          </a:p>
        </p:txBody>
      </p:sp>
    </p:spTree>
    <p:extLst>
      <p:ext uri="{BB962C8B-B14F-4D97-AF65-F5344CB8AC3E}">
        <p14:creationId xmlns:p14="http://schemas.microsoft.com/office/powerpoint/2010/main" val="333832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038"/>
            <a:ext cx="8229600" cy="1143000"/>
          </a:xfrm>
        </p:spPr>
        <p:txBody>
          <a:bodyPr>
            <a:normAutofit fontScale="90000"/>
          </a:bodyPr>
          <a:lstStyle/>
          <a:p>
            <a:r>
              <a:rPr lang="en-US" b="1" dirty="0">
                <a:solidFill>
                  <a:schemeClr val="accent2">
                    <a:lumMod val="75000"/>
                  </a:schemeClr>
                </a:solidFill>
              </a:rPr>
              <a:t>Drug effects on cell-surface receptors</a:t>
            </a:r>
          </a:p>
        </p:txBody>
      </p:sp>
      <p:sp>
        <p:nvSpPr>
          <p:cNvPr id="3" name="Content Placeholder 2"/>
          <p:cNvSpPr>
            <a:spLocks noGrp="1"/>
          </p:cNvSpPr>
          <p:nvPr>
            <p:ph idx="1"/>
          </p:nvPr>
        </p:nvSpPr>
        <p:spPr>
          <a:xfrm>
            <a:off x="248199" y="1407301"/>
            <a:ext cx="8686800" cy="3190152"/>
          </a:xfrm>
        </p:spPr>
        <p:txBody>
          <a:bodyPr>
            <a:normAutofit fontScale="92500" lnSpcReduction="20000"/>
          </a:bodyPr>
          <a:lstStyle/>
          <a:p>
            <a:r>
              <a:rPr lang="en-US" b="1" dirty="0"/>
              <a:t>Agonist</a:t>
            </a:r>
            <a:r>
              <a:rPr lang="en-US" dirty="0"/>
              <a:t>: activating drug</a:t>
            </a:r>
          </a:p>
          <a:p>
            <a:r>
              <a:rPr lang="en-US" b="1" dirty="0"/>
              <a:t>Antagonist</a:t>
            </a:r>
            <a:r>
              <a:rPr lang="en-US" dirty="0"/>
              <a:t>: inhibiting drug</a:t>
            </a:r>
          </a:p>
          <a:p>
            <a:r>
              <a:rPr lang="en-US" dirty="0"/>
              <a:t>In most cases, both act by "molecular mimicry" (i.e. they resemble the endogenous molecule acting on the receptor)</a:t>
            </a:r>
          </a:p>
          <a:p>
            <a:r>
              <a:rPr lang="en-US" dirty="0"/>
              <a:t>The chemical structure difference between agonists and antagonists may not be large</a:t>
            </a:r>
          </a:p>
        </p:txBody>
      </p:sp>
      <p:pic>
        <p:nvPicPr>
          <p:cNvPr id="4" name="Picture 3"/>
          <p:cNvPicPr>
            <a:picLocks noChangeAspect="1"/>
          </p:cNvPicPr>
          <p:nvPr/>
        </p:nvPicPr>
        <p:blipFill>
          <a:blip r:embed="rId2"/>
          <a:stretch>
            <a:fillRect/>
          </a:stretch>
        </p:blipFill>
        <p:spPr>
          <a:xfrm>
            <a:off x="951466" y="4790353"/>
            <a:ext cx="2633785" cy="1399198"/>
          </a:xfrm>
          <a:prstGeom prst="rect">
            <a:avLst/>
          </a:prstGeom>
        </p:spPr>
      </p:pic>
      <p:pic>
        <p:nvPicPr>
          <p:cNvPr id="5" name="Picture 4"/>
          <p:cNvPicPr>
            <a:picLocks noChangeAspect="1"/>
          </p:cNvPicPr>
          <p:nvPr/>
        </p:nvPicPr>
        <p:blipFill>
          <a:blip r:embed="rId3"/>
          <a:stretch>
            <a:fillRect/>
          </a:stretch>
        </p:blipFill>
        <p:spPr>
          <a:xfrm>
            <a:off x="5369839" y="4785235"/>
            <a:ext cx="2615194" cy="1138378"/>
          </a:xfrm>
          <a:prstGeom prst="rect">
            <a:avLst/>
          </a:prstGeom>
        </p:spPr>
      </p:pic>
      <p:sp>
        <p:nvSpPr>
          <p:cNvPr id="6" name="TextBox 5"/>
          <p:cNvSpPr txBox="1"/>
          <p:nvPr/>
        </p:nvSpPr>
        <p:spPr>
          <a:xfrm>
            <a:off x="4792115" y="4790353"/>
            <a:ext cx="1155447" cy="369332"/>
          </a:xfrm>
          <a:prstGeom prst="rect">
            <a:avLst/>
          </a:prstGeom>
          <a:noFill/>
        </p:spPr>
        <p:txBody>
          <a:bodyPr wrap="none" rtlCol="0">
            <a:spAutoFit/>
          </a:bodyPr>
          <a:lstStyle/>
          <a:p>
            <a:r>
              <a:rPr lang="en-US" dirty="0" err="1"/>
              <a:t>Alprenolol</a:t>
            </a:r>
            <a:endParaRPr lang="en-US" dirty="0"/>
          </a:p>
        </p:txBody>
      </p:sp>
      <p:sp>
        <p:nvSpPr>
          <p:cNvPr id="7" name="TextBox 6"/>
          <p:cNvSpPr txBox="1"/>
          <p:nvPr/>
        </p:nvSpPr>
        <p:spPr>
          <a:xfrm>
            <a:off x="457200" y="6245337"/>
            <a:ext cx="3834929" cy="369332"/>
          </a:xfrm>
          <a:prstGeom prst="rect">
            <a:avLst/>
          </a:prstGeom>
          <a:noFill/>
        </p:spPr>
        <p:txBody>
          <a:bodyPr wrap="none" rtlCol="0">
            <a:spAutoFit/>
          </a:bodyPr>
          <a:lstStyle/>
          <a:p>
            <a:r>
              <a:rPr lang="en-US" dirty="0"/>
              <a:t>Activator of the β</a:t>
            </a:r>
            <a:r>
              <a:rPr lang="en-US" baseline="-25000" dirty="0"/>
              <a:t>2</a:t>
            </a:r>
            <a:r>
              <a:rPr lang="en-US" dirty="0"/>
              <a:t> adrenergic receptor</a:t>
            </a:r>
          </a:p>
        </p:txBody>
      </p:sp>
      <p:sp>
        <p:nvSpPr>
          <p:cNvPr id="8" name="TextBox 7"/>
          <p:cNvSpPr txBox="1"/>
          <p:nvPr/>
        </p:nvSpPr>
        <p:spPr>
          <a:xfrm>
            <a:off x="4851871" y="6260903"/>
            <a:ext cx="3756144" cy="369332"/>
          </a:xfrm>
          <a:prstGeom prst="rect">
            <a:avLst/>
          </a:prstGeom>
          <a:noFill/>
        </p:spPr>
        <p:txBody>
          <a:bodyPr wrap="none" rtlCol="0">
            <a:spAutoFit/>
          </a:bodyPr>
          <a:lstStyle/>
          <a:p>
            <a:r>
              <a:rPr lang="en-US" dirty="0"/>
              <a:t>Inhibitor of the β</a:t>
            </a:r>
            <a:r>
              <a:rPr lang="en-US" baseline="-25000" dirty="0"/>
              <a:t>2</a:t>
            </a:r>
            <a:r>
              <a:rPr lang="en-US" dirty="0"/>
              <a:t> adrenergic receptor</a:t>
            </a:r>
          </a:p>
        </p:txBody>
      </p:sp>
    </p:spTree>
    <p:extLst>
      <p:ext uri="{BB962C8B-B14F-4D97-AF65-F5344CB8AC3E}">
        <p14:creationId xmlns:p14="http://schemas.microsoft.com/office/powerpoint/2010/main" val="302475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lumMod val="75000"/>
                  </a:schemeClr>
                </a:solidFill>
              </a:rPr>
              <a:t>Allostery</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a:t>Some drugs acting on hormone-activated receptors use </a:t>
            </a:r>
            <a:r>
              <a:rPr lang="en-US" dirty="0" err="1"/>
              <a:t>allostery</a:t>
            </a:r>
            <a:r>
              <a:rPr lang="en-US" dirty="0"/>
              <a:t> (non-competitive mode of action)</a:t>
            </a:r>
          </a:p>
          <a:p>
            <a:r>
              <a:rPr lang="en-US" dirty="0"/>
              <a:t>Example: benzodiazepines (Valium, Xanax) act as allosteric activators of GABA receptors </a:t>
            </a:r>
          </a:p>
          <a:p>
            <a:r>
              <a:rPr lang="en-US" dirty="0"/>
              <a:t>They </a:t>
            </a:r>
            <a:r>
              <a:rPr lang="en-US" dirty="0" err="1"/>
              <a:t>stabilise</a:t>
            </a:r>
            <a:r>
              <a:rPr lang="en-US" dirty="0"/>
              <a:t> GABA</a:t>
            </a:r>
            <a:r>
              <a:rPr lang="en-US" baseline="-25000" dirty="0"/>
              <a:t>A</a:t>
            </a:r>
            <a:r>
              <a:rPr lang="en-US" dirty="0"/>
              <a:t> in a conformation that has higher affinity to the natural agonist </a:t>
            </a:r>
            <a:r>
              <a:rPr lang="en-US" dirty="0">
                <a:sym typeface="Wingdings"/>
              </a:rPr>
              <a:t> </a:t>
            </a:r>
            <a:r>
              <a:rPr lang="en-US" dirty="0" err="1">
                <a:sym typeface="Wingdings"/>
              </a:rPr>
              <a:t>upregulation</a:t>
            </a:r>
            <a:r>
              <a:rPr lang="en-US" dirty="0">
                <a:sym typeface="Wingdings"/>
              </a:rPr>
              <a:t> of the receptor's activity</a:t>
            </a:r>
            <a:endParaRPr lang="en-US" dirty="0"/>
          </a:p>
        </p:txBody>
      </p:sp>
    </p:spTree>
    <p:extLst>
      <p:ext uri="{BB962C8B-B14F-4D97-AF65-F5344CB8AC3E}">
        <p14:creationId xmlns:p14="http://schemas.microsoft.com/office/powerpoint/2010/main" val="300490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Drug effects on enzymes</a:t>
            </a:r>
          </a:p>
        </p:txBody>
      </p:sp>
      <p:sp>
        <p:nvSpPr>
          <p:cNvPr id="3" name="Content Placeholder 2"/>
          <p:cNvSpPr>
            <a:spLocks noGrp="1"/>
          </p:cNvSpPr>
          <p:nvPr>
            <p:ph idx="1"/>
          </p:nvPr>
        </p:nvSpPr>
        <p:spPr>
          <a:xfrm>
            <a:off x="457200" y="1600200"/>
            <a:ext cx="8437418" cy="4525963"/>
          </a:xfrm>
        </p:spPr>
        <p:txBody>
          <a:bodyPr>
            <a:normAutofit/>
          </a:bodyPr>
          <a:lstStyle/>
          <a:p>
            <a:pPr marL="0" indent="0">
              <a:buNone/>
            </a:pPr>
            <a:r>
              <a:rPr lang="en-US" dirty="0"/>
              <a:t>Competitive inhibition with the natural substrate</a:t>
            </a:r>
          </a:p>
          <a:p>
            <a:pPr marL="0" indent="0">
              <a:buNone/>
            </a:pPr>
            <a:endParaRPr lang="en-US" dirty="0"/>
          </a:p>
          <a:p>
            <a:pPr marL="0" indent="0">
              <a:buNone/>
            </a:pPr>
            <a:r>
              <a:rPr lang="en-US" dirty="0"/>
              <a:t>Reversible binding: </a:t>
            </a:r>
          </a:p>
          <a:p>
            <a:pPr marL="1371600" lvl="2" indent="-514350">
              <a:buAutoNum type="alphaUcPeriod"/>
            </a:pPr>
            <a:r>
              <a:rPr lang="en-US" sz="2800" dirty="0"/>
              <a:t>relatively easy to design but overmatched by the natural substrate </a:t>
            </a:r>
            <a:r>
              <a:rPr lang="en-US" sz="2800" dirty="0">
                <a:sym typeface="Wingdings"/>
              </a:rPr>
              <a:t> </a:t>
            </a:r>
          </a:p>
          <a:p>
            <a:pPr marL="1371600" lvl="2" indent="-514350">
              <a:buAutoNum type="alphaUcPeriod"/>
            </a:pPr>
            <a:r>
              <a:rPr lang="en-US" sz="2800" dirty="0">
                <a:sym typeface="Wingdings"/>
              </a:rPr>
              <a:t>need for high concentrations  </a:t>
            </a:r>
          </a:p>
          <a:p>
            <a:pPr marL="1371600" lvl="2" indent="-514350">
              <a:buAutoNum type="alphaUcPeriod"/>
            </a:pPr>
            <a:r>
              <a:rPr lang="en-US" sz="2800" dirty="0">
                <a:sym typeface="Wingdings"/>
              </a:rPr>
              <a:t>side effects</a:t>
            </a:r>
          </a:p>
          <a:p>
            <a:pPr marL="457200" lvl="1" indent="0">
              <a:buNone/>
            </a:pPr>
            <a:endParaRPr lang="en-US" dirty="0"/>
          </a:p>
        </p:txBody>
      </p:sp>
    </p:spTree>
    <p:extLst>
      <p:ext uri="{BB962C8B-B14F-4D97-AF65-F5344CB8AC3E}">
        <p14:creationId xmlns:p14="http://schemas.microsoft.com/office/powerpoint/2010/main" val="507579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Drug effects on enzymes</a:t>
            </a:r>
          </a:p>
        </p:txBody>
      </p:sp>
      <p:sp>
        <p:nvSpPr>
          <p:cNvPr id="3" name="Content Placeholder 2"/>
          <p:cNvSpPr>
            <a:spLocks noGrp="1"/>
          </p:cNvSpPr>
          <p:nvPr>
            <p:ph idx="1"/>
          </p:nvPr>
        </p:nvSpPr>
        <p:spPr>
          <a:xfrm>
            <a:off x="457200" y="1600200"/>
            <a:ext cx="8499764" cy="4525963"/>
          </a:xfrm>
        </p:spPr>
        <p:txBody>
          <a:bodyPr>
            <a:normAutofit fontScale="92500" lnSpcReduction="10000"/>
          </a:bodyPr>
          <a:lstStyle/>
          <a:p>
            <a:pPr marL="0" indent="0">
              <a:buNone/>
            </a:pPr>
            <a:r>
              <a:rPr lang="en-US" dirty="0"/>
              <a:t>Competitive inhibition with the natural substrate</a:t>
            </a:r>
          </a:p>
          <a:p>
            <a:pPr marL="0" indent="0">
              <a:buNone/>
            </a:pPr>
            <a:endParaRPr lang="en-US" dirty="0"/>
          </a:p>
          <a:p>
            <a:pPr marL="0" indent="0">
              <a:buNone/>
            </a:pPr>
            <a:r>
              <a:rPr lang="en-US" dirty="0">
                <a:sym typeface="Wingdings"/>
              </a:rPr>
              <a:t>Strong interactions:</a:t>
            </a:r>
          </a:p>
          <a:p>
            <a:pPr lvl="2"/>
            <a:r>
              <a:rPr lang="en-US" sz="2800" b="1" dirty="0">
                <a:sym typeface="Wingdings"/>
              </a:rPr>
              <a:t>Covalent bond </a:t>
            </a:r>
            <a:r>
              <a:rPr lang="en-US" sz="2800" dirty="0">
                <a:sym typeface="Wingdings"/>
              </a:rPr>
              <a:t> irreversible inhibition</a:t>
            </a:r>
          </a:p>
          <a:p>
            <a:pPr lvl="2"/>
            <a:r>
              <a:rPr lang="en-US" sz="2800" b="1" dirty="0">
                <a:sym typeface="Wingdings"/>
              </a:rPr>
              <a:t>Non-covalent binding but with high affinity </a:t>
            </a:r>
            <a:r>
              <a:rPr lang="en-US" sz="2800" dirty="0">
                <a:sym typeface="Wingdings"/>
              </a:rPr>
              <a:t> </a:t>
            </a:r>
            <a:r>
              <a:rPr lang="en-US" sz="2800" i="1" dirty="0">
                <a:sym typeface="Wingdings"/>
              </a:rPr>
              <a:t>de facto </a:t>
            </a:r>
            <a:r>
              <a:rPr lang="en-US" sz="2800" dirty="0">
                <a:sym typeface="Wingdings"/>
              </a:rPr>
              <a:t>irreversible inhibitors</a:t>
            </a:r>
          </a:p>
          <a:p>
            <a:pPr lvl="2"/>
            <a:r>
              <a:rPr lang="en-US" sz="2800" b="1" dirty="0">
                <a:sym typeface="Wingdings"/>
              </a:rPr>
              <a:t>Suicide inhibitors</a:t>
            </a:r>
            <a:r>
              <a:rPr lang="en-US" sz="2800" dirty="0">
                <a:sym typeface="Wingdings"/>
              </a:rPr>
              <a:t> (or mechanism based inhibitors)  are modified substrates that bind to the enzyme reversibly but are converted by the normal catalytic process into irreversible inhibitors</a:t>
            </a:r>
            <a:endParaRPr lang="en-US" sz="2800" dirty="0"/>
          </a:p>
          <a:p>
            <a:pPr lvl="1"/>
            <a:endParaRPr lang="en-US" dirty="0"/>
          </a:p>
        </p:txBody>
      </p:sp>
    </p:spTree>
    <p:extLst>
      <p:ext uri="{BB962C8B-B14F-4D97-AF65-F5344CB8AC3E}">
        <p14:creationId xmlns:p14="http://schemas.microsoft.com/office/powerpoint/2010/main" val="389172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Selectivity and side effects</a:t>
            </a:r>
          </a:p>
        </p:txBody>
      </p:sp>
      <p:sp>
        <p:nvSpPr>
          <p:cNvPr id="3" name="Content Placeholder 2"/>
          <p:cNvSpPr>
            <a:spLocks noGrp="1"/>
          </p:cNvSpPr>
          <p:nvPr>
            <p:ph idx="1"/>
          </p:nvPr>
        </p:nvSpPr>
        <p:spPr/>
        <p:txBody>
          <a:bodyPr/>
          <a:lstStyle/>
          <a:p>
            <a:r>
              <a:rPr lang="en-US" dirty="0"/>
              <a:t>Endogenous compounds often act on several targets</a:t>
            </a:r>
          </a:p>
          <a:p>
            <a:r>
              <a:rPr lang="en-US" dirty="0"/>
              <a:t>Drugs resemble endogenous compounds</a:t>
            </a:r>
          </a:p>
          <a:p>
            <a:r>
              <a:rPr lang="en-US" dirty="0"/>
              <a:t>Side effects are the result of low selective drugs (e.g. aspirin, COX and COX-1)</a:t>
            </a:r>
          </a:p>
        </p:txBody>
      </p:sp>
    </p:spTree>
    <p:extLst>
      <p:ext uri="{BB962C8B-B14F-4D97-AF65-F5344CB8AC3E}">
        <p14:creationId xmlns:p14="http://schemas.microsoft.com/office/powerpoint/2010/main" val="228731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44A7ED-70D9-944B-8C34-C24B96A70BBA}"/>
              </a:ext>
            </a:extLst>
          </p:cNvPr>
          <p:cNvSpPr>
            <a:spLocks noGrp="1"/>
          </p:cNvSpPr>
          <p:nvPr>
            <p:ph type="title"/>
          </p:nvPr>
        </p:nvSpPr>
        <p:spPr>
          <a:xfrm>
            <a:off x="415637" y="3142528"/>
            <a:ext cx="8229600" cy="369005"/>
          </a:xfrm>
        </p:spPr>
        <p:txBody>
          <a:bodyPr>
            <a:noAutofit/>
          </a:bodyPr>
          <a:lstStyle/>
          <a:p>
            <a:r>
              <a:rPr lang="en-US" dirty="0"/>
              <a:t>Drug development process</a:t>
            </a:r>
          </a:p>
        </p:txBody>
      </p:sp>
    </p:spTree>
    <p:extLst>
      <p:ext uri="{BB962C8B-B14F-4D97-AF65-F5344CB8AC3E}">
        <p14:creationId xmlns:p14="http://schemas.microsoft.com/office/powerpoint/2010/main" val="213312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847E40-78F6-5947-9678-19241E54786C}"/>
              </a:ext>
            </a:extLst>
          </p:cNvPr>
          <p:cNvPicPr>
            <a:picLocks noChangeAspect="1"/>
          </p:cNvPicPr>
          <p:nvPr/>
        </p:nvPicPr>
        <p:blipFill>
          <a:blip r:embed="rId2"/>
          <a:stretch>
            <a:fillRect/>
          </a:stretch>
        </p:blipFill>
        <p:spPr>
          <a:xfrm>
            <a:off x="83126" y="1204752"/>
            <a:ext cx="8976220" cy="5590903"/>
          </a:xfrm>
          <a:prstGeom prst="rect">
            <a:avLst/>
          </a:prstGeom>
        </p:spPr>
      </p:pic>
      <p:sp>
        <p:nvSpPr>
          <p:cNvPr id="7" name="Rectangle 5">
            <a:extLst>
              <a:ext uri="{FF2B5EF4-FFF2-40B4-BE49-F238E27FC236}">
                <a16:creationId xmlns:a16="http://schemas.microsoft.com/office/drawing/2014/main" id="{2A26675B-D6D8-3C41-B3EA-D636684CBCA6}"/>
              </a:ext>
            </a:extLst>
          </p:cNvPr>
          <p:cNvSpPr>
            <a:spLocks noChangeArrowheads="1"/>
          </p:cNvSpPr>
          <p:nvPr/>
        </p:nvSpPr>
        <p:spPr bwMode="auto">
          <a:xfrm>
            <a:off x="317128" y="180686"/>
            <a:ext cx="8534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it-IT" sz="2800">
                <a:solidFill>
                  <a:srgbClr val="222222"/>
                </a:solidFill>
                <a:latin typeface="Corbel" panose="020B0503020204020204" pitchFamily="34" charset="0"/>
              </a:rPr>
              <a:t>It takes </a:t>
            </a:r>
            <a:r>
              <a:rPr lang="en-US" altLang="it-IT" sz="2800" u="sng">
                <a:solidFill>
                  <a:srgbClr val="222222"/>
                </a:solidFill>
                <a:latin typeface="Corbel" panose="020B0503020204020204" pitchFamily="34" charset="0"/>
              </a:rPr>
              <a:t>on average </a:t>
            </a:r>
            <a:r>
              <a:rPr lang="en-US" altLang="it-IT" sz="2800">
                <a:solidFill>
                  <a:srgbClr val="222222"/>
                </a:solidFill>
                <a:latin typeface="Corbel" panose="020B0503020204020204" pitchFamily="34" charset="0"/>
              </a:rPr>
              <a:t>12 years and over $350 million to get a new drug from the laboratory onto the pharmacy shelf</a:t>
            </a:r>
          </a:p>
        </p:txBody>
      </p:sp>
    </p:spTree>
    <p:extLst>
      <p:ext uri="{BB962C8B-B14F-4D97-AF65-F5344CB8AC3E}">
        <p14:creationId xmlns:p14="http://schemas.microsoft.com/office/powerpoint/2010/main" val="380145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D590-33A4-7542-B622-6B66B80F929A}"/>
              </a:ext>
            </a:extLst>
          </p:cNvPr>
          <p:cNvSpPr>
            <a:spLocks noGrp="1"/>
          </p:cNvSpPr>
          <p:nvPr>
            <p:ph type="title"/>
          </p:nvPr>
        </p:nvSpPr>
        <p:spPr>
          <a:xfrm>
            <a:off x="311727" y="0"/>
            <a:ext cx="8229600" cy="1143000"/>
          </a:xfrm>
        </p:spPr>
        <p:txBody>
          <a:bodyPr/>
          <a:lstStyle/>
          <a:p>
            <a:r>
              <a:rPr lang="it-IT"/>
              <a:t>Session materials</a:t>
            </a:r>
          </a:p>
        </p:txBody>
      </p:sp>
      <p:sp>
        <p:nvSpPr>
          <p:cNvPr id="3" name="Content Placeholder 2">
            <a:extLst>
              <a:ext uri="{FF2B5EF4-FFF2-40B4-BE49-F238E27FC236}">
                <a16:creationId xmlns:a16="http://schemas.microsoft.com/office/drawing/2014/main" id="{898B1747-DFB7-9A43-B205-6EE35BD7787E}"/>
              </a:ext>
            </a:extLst>
          </p:cNvPr>
          <p:cNvSpPr>
            <a:spLocks noGrp="1"/>
          </p:cNvSpPr>
          <p:nvPr>
            <p:ph idx="1"/>
          </p:nvPr>
        </p:nvSpPr>
        <p:spPr>
          <a:xfrm>
            <a:off x="311727" y="1143000"/>
            <a:ext cx="8582891" cy="5107853"/>
          </a:xfrm>
        </p:spPr>
        <p:txBody>
          <a:bodyPr>
            <a:normAutofit fontScale="92500" lnSpcReduction="20000"/>
          </a:bodyPr>
          <a:lstStyle/>
          <a:p>
            <a:pPr marL="514350" indent="-514350" fontAlgn="base">
              <a:buFont typeface="+mj-lt"/>
              <a:buAutoNum type="arabicPeriod"/>
            </a:pPr>
            <a:r>
              <a:rPr lang="it-IT"/>
              <a:t>This presentation (a video of the lecture: </a:t>
            </a:r>
            <a:r>
              <a:rPr lang="it-IT" b="1"/>
              <a:t>Protein-small molecule interactions: </a:t>
            </a:r>
            <a:r>
              <a:rPr lang="it-IT"/>
              <a:t>Protein-ligand interactions in drug action and design)</a:t>
            </a:r>
          </a:p>
          <a:p>
            <a:pPr marL="514350" indent="-514350" fontAlgn="base">
              <a:buFont typeface="+mj-lt"/>
              <a:buAutoNum type="arabicPeriod"/>
            </a:pPr>
            <a:r>
              <a:rPr lang="it-IT"/>
              <a:t>The </a:t>
            </a:r>
            <a:r>
              <a:rPr lang="it-IT">
                <a:hlinkClick r:id="rId3"/>
              </a:rPr>
              <a:t>pptx</a:t>
            </a:r>
            <a:r>
              <a:rPr lang="it-IT"/>
              <a:t> of the lecture (in </a:t>
            </a:r>
            <a:r>
              <a:rPr lang="it-IT" u="sng"/>
              <a:t>presentations</a:t>
            </a:r>
            <a:r>
              <a:rPr lang="it-IT"/>
              <a:t>)</a:t>
            </a:r>
          </a:p>
          <a:p>
            <a:pPr marL="514350" indent="-514350" fontAlgn="base">
              <a:buFont typeface="+mj-lt"/>
              <a:buAutoNum type="arabicPeriod"/>
            </a:pPr>
            <a:r>
              <a:rPr lang="it-IT">
                <a:hlinkClick r:id="rId3"/>
              </a:rPr>
              <a:t>Tutorial on searching DrugBank and ChEMBL</a:t>
            </a:r>
            <a:r>
              <a:rPr lang="it-IT"/>
              <a:t> (in </a:t>
            </a:r>
            <a:r>
              <a:rPr lang="it-IT" u="sng"/>
              <a:t>practicals</a:t>
            </a:r>
            <a:r>
              <a:rPr lang="it-IT"/>
              <a:t>)</a:t>
            </a:r>
          </a:p>
          <a:p>
            <a:pPr marL="514350" indent="-514350" fontAlgn="base">
              <a:buFont typeface="+mj-lt"/>
              <a:buAutoNum type="arabicPeriod"/>
            </a:pPr>
            <a:r>
              <a:rPr lang="it-IT"/>
              <a:t>A video on “</a:t>
            </a:r>
            <a:r>
              <a:rPr lang="it-IT" u="sng">
                <a:hlinkClick r:id="rId4"/>
              </a:rPr>
              <a:t>Using AutoDock 4 and Autodock VINA with AutoDock Tools</a:t>
            </a:r>
            <a:r>
              <a:rPr lang="it-IT"/>
              <a:t>” by David S Goodsell</a:t>
            </a:r>
          </a:p>
          <a:p>
            <a:pPr marL="514350" indent="-514350" fontAlgn="base">
              <a:buFont typeface="+mj-lt"/>
              <a:buAutoNum type="arabicPeriod"/>
            </a:pPr>
            <a:r>
              <a:rPr lang="it-IT"/>
              <a:t>The </a:t>
            </a:r>
            <a:r>
              <a:rPr lang="it-IT">
                <a:hlinkClick r:id="rId3"/>
              </a:rPr>
              <a:t>pptx</a:t>
            </a:r>
            <a:r>
              <a:rPr lang="it-IT"/>
              <a:t> of the video (in </a:t>
            </a:r>
            <a:r>
              <a:rPr lang="it-IT" u="sng"/>
              <a:t>presentations</a:t>
            </a:r>
            <a:r>
              <a:rPr lang="it-IT"/>
              <a:t>)</a:t>
            </a:r>
          </a:p>
          <a:p>
            <a:pPr marL="514350" indent="-514350" fontAlgn="base">
              <a:buFont typeface="+mj-lt"/>
              <a:buAutoNum type="arabicPeriod"/>
            </a:pPr>
            <a:r>
              <a:rPr lang="it-IT"/>
              <a:t>A video on “</a:t>
            </a:r>
            <a:r>
              <a:rPr lang="it-IT" u="sng">
                <a:hlinkClick r:id="rId5"/>
              </a:rPr>
              <a:t>Introduction to Virtual Screening</a:t>
            </a:r>
            <a:r>
              <a:rPr lang="it-IT"/>
              <a:t>” by Stefano Forli</a:t>
            </a:r>
          </a:p>
          <a:p>
            <a:pPr marL="514350" indent="-514350" fontAlgn="base">
              <a:buFont typeface="+mj-lt"/>
              <a:buAutoNum type="arabicPeriod"/>
            </a:pPr>
            <a:r>
              <a:rPr lang="it-IT"/>
              <a:t>The </a:t>
            </a:r>
            <a:r>
              <a:rPr lang="it-IT">
                <a:hlinkClick r:id="rId3"/>
              </a:rPr>
              <a:t>pptx </a:t>
            </a:r>
            <a:r>
              <a:rPr lang="it-IT"/>
              <a:t>of the video (in </a:t>
            </a:r>
            <a:r>
              <a:rPr lang="it-IT" u="sng"/>
              <a:t>presentations</a:t>
            </a:r>
            <a:r>
              <a:rPr lang="it-IT"/>
              <a:t>)</a:t>
            </a:r>
          </a:p>
          <a:p>
            <a:endParaRPr lang="it-IT"/>
          </a:p>
        </p:txBody>
      </p:sp>
    </p:spTree>
    <p:extLst>
      <p:ext uri="{BB962C8B-B14F-4D97-AF65-F5344CB8AC3E}">
        <p14:creationId xmlns:p14="http://schemas.microsoft.com/office/powerpoint/2010/main" val="3935549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latin typeface="+mn-lt"/>
              </a:rPr>
              <a:t>Drug development process</a:t>
            </a:r>
          </a:p>
        </p:txBody>
      </p:sp>
      <p:sp>
        <p:nvSpPr>
          <p:cNvPr id="3" name="Content Placeholder 2"/>
          <p:cNvSpPr>
            <a:spLocks noGrp="1"/>
          </p:cNvSpPr>
          <p:nvPr>
            <p:ph idx="1"/>
          </p:nvPr>
        </p:nvSpPr>
        <p:spPr>
          <a:xfrm>
            <a:off x="199962" y="1600200"/>
            <a:ext cx="7292089" cy="5024120"/>
          </a:xfrm>
        </p:spPr>
        <p:txBody>
          <a:bodyPr>
            <a:normAutofit fontScale="92500" lnSpcReduction="20000"/>
          </a:bodyPr>
          <a:lstStyle/>
          <a:p>
            <a:pPr>
              <a:spcBef>
                <a:spcPts val="1320"/>
              </a:spcBef>
            </a:pPr>
            <a:r>
              <a:rPr lang="en-US" dirty="0"/>
              <a:t>Purification and isolation of the active ingredient of each substance/synthesis of chemical substances</a:t>
            </a:r>
          </a:p>
          <a:p>
            <a:pPr>
              <a:spcBef>
                <a:spcPts val="1320"/>
              </a:spcBef>
            </a:pPr>
            <a:r>
              <a:rPr lang="en-US" dirty="0"/>
              <a:t>Testing substance activity, selectivity and toxicity on cell cultures and isolated tissues</a:t>
            </a:r>
          </a:p>
          <a:p>
            <a:pPr>
              <a:spcBef>
                <a:spcPts val="1320"/>
              </a:spcBef>
            </a:pPr>
            <a:r>
              <a:rPr lang="en-US" dirty="0"/>
              <a:t>Repeating the tests in animal models to address systemic effects as well as drug stability, delivery, selectivity, degradation, clearance, etc.</a:t>
            </a:r>
          </a:p>
          <a:p>
            <a:pPr>
              <a:spcBef>
                <a:spcPts val="1320"/>
              </a:spcBef>
            </a:pPr>
            <a:r>
              <a:rPr lang="en-US" dirty="0"/>
              <a:t>Repeating the test on human volunteers (</a:t>
            </a:r>
            <a:r>
              <a:rPr lang="en-US" b="1" dirty="0">
                <a:solidFill>
                  <a:srgbClr val="FF0000"/>
                </a:solidFill>
              </a:rPr>
              <a:t>clinical trials</a:t>
            </a:r>
            <a:r>
              <a:rPr lang="en-US" dirty="0"/>
              <a:t>)</a:t>
            </a:r>
          </a:p>
        </p:txBody>
      </p:sp>
      <p:sp>
        <p:nvSpPr>
          <p:cNvPr id="4" name="Right Brace 3"/>
          <p:cNvSpPr/>
          <p:nvPr/>
        </p:nvSpPr>
        <p:spPr>
          <a:xfrm>
            <a:off x="7154426" y="1720026"/>
            <a:ext cx="337625" cy="345612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7529233" y="3053858"/>
            <a:ext cx="1602713" cy="830997"/>
          </a:xfrm>
          <a:prstGeom prst="rect">
            <a:avLst/>
          </a:prstGeom>
          <a:noFill/>
        </p:spPr>
        <p:txBody>
          <a:bodyPr wrap="square" rtlCol="0">
            <a:spAutoFit/>
          </a:bodyPr>
          <a:lstStyle/>
          <a:p>
            <a:r>
              <a:rPr lang="en-US" sz="2400" b="1" dirty="0">
                <a:solidFill>
                  <a:srgbClr val="FF0000"/>
                </a:solidFill>
              </a:rPr>
              <a:t>Pre-clinical trials</a:t>
            </a:r>
          </a:p>
        </p:txBody>
      </p:sp>
    </p:spTree>
    <p:extLst>
      <p:ext uri="{BB962C8B-B14F-4D97-AF65-F5344CB8AC3E}">
        <p14:creationId xmlns:p14="http://schemas.microsoft.com/office/powerpoint/2010/main" val="128718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2"/>
          <p:cNvSpPr>
            <a:spLocks noChangeArrowheads="1"/>
          </p:cNvSpPr>
          <p:nvPr/>
        </p:nvSpPr>
        <p:spPr bwMode="auto">
          <a:xfrm>
            <a:off x="3427413" y="1050696"/>
            <a:ext cx="1905000" cy="3048000"/>
          </a:xfrm>
          <a:prstGeom prst="can">
            <a:avLst>
              <a:gd name="adj" fmla="val 25504"/>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Rectangle 19"/>
          <p:cNvSpPr>
            <a:spLocks noChangeArrowheads="1"/>
          </p:cNvSpPr>
          <p:nvPr/>
        </p:nvSpPr>
        <p:spPr bwMode="auto">
          <a:xfrm>
            <a:off x="1571464" y="169677"/>
            <a:ext cx="597525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r>
              <a:rPr lang="en-US" sz="3200" b="1">
                <a:solidFill>
                  <a:schemeClr val="accent2">
                    <a:lumMod val="75000"/>
                  </a:schemeClr>
                </a:solidFill>
              </a:rPr>
              <a:t>Market attainment for a new drug</a:t>
            </a:r>
          </a:p>
        </p:txBody>
      </p:sp>
      <p:sp>
        <p:nvSpPr>
          <p:cNvPr id="6" name="Rectangle 20"/>
          <p:cNvSpPr>
            <a:spLocks noChangeArrowheads="1"/>
          </p:cNvSpPr>
          <p:nvPr/>
        </p:nvSpPr>
        <p:spPr bwMode="auto">
          <a:xfrm>
            <a:off x="3617912" y="2040206"/>
            <a:ext cx="1524000"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r>
              <a:rPr lang="en-US" sz="2400"/>
              <a:t>&gt; $ 100 million</a:t>
            </a:r>
          </a:p>
          <a:p>
            <a:pPr algn="ctr"/>
            <a:r>
              <a:rPr lang="en-US" sz="2400"/>
              <a:t> up to ~$1 billion</a:t>
            </a:r>
          </a:p>
        </p:txBody>
      </p:sp>
      <p:sp>
        <p:nvSpPr>
          <p:cNvPr id="7" name="Rectangle 24"/>
          <p:cNvSpPr>
            <a:spLocks noChangeArrowheads="1"/>
          </p:cNvSpPr>
          <p:nvPr/>
        </p:nvSpPr>
        <p:spPr bwMode="auto">
          <a:xfrm>
            <a:off x="2914062" y="4235548"/>
            <a:ext cx="29317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a:t>10-15 year process</a:t>
            </a:r>
          </a:p>
        </p:txBody>
      </p:sp>
      <p:sp>
        <p:nvSpPr>
          <p:cNvPr id="8" name="Rectangle 26"/>
          <p:cNvSpPr>
            <a:spLocks noChangeArrowheads="1"/>
          </p:cNvSpPr>
          <p:nvPr/>
        </p:nvSpPr>
        <p:spPr bwMode="auto">
          <a:xfrm>
            <a:off x="205502" y="4895621"/>
            <a:ext cx="877509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dirty="0"/>
              <a:t>&lt;10% overall probability of success (typically one in a few thousands)</a:t>
            </a:r>
          </a:p>
        </p:txBody>
      </p:sp>
      <p:sp>
        <p:nvSpPr>
          <p:cNvPr id="2" name="TextBox 1">
            <a:hlinkClick r:id="rId3"/>
            <a:extLst>
              <a:ext uri="{FF2B5EF4-FFF2-40B4-BE49-F238E27FC236}">
                <a16:creationId xmlns:a16="http://schemas.microsoft.com/office/drawing/2014/main" id="{09085F27-420E-DC4D-A0B6-13B3587A66E7}"/>
              </a:ext>
            </a:extLst>
          </p:cNvPr>
          <p:cNvSpPr txBox="1"/>
          <p:nvPr/>
        </p:nvSpPr>
        <p:spPr>
          <a:xfrm>
            <a:off x="951089" y="6413144"/>
            <a:ext cx="7468711" cy="369332"/>
          </a:xfrm>
          <a:prstGeom prst="rect">
            <a:avLst/>
          </a:prstGeom>
          <a:noFill/>
        </p:spPr>
        <p:txBody>
          <a:bodyPr wrap="none" rtlCol="0">
            <a:spAutoFit/>
          </a:bodyPr>
          <a:lstStyle/>
          <a:p>
            <a:r>
              <a:rPr lang="it-IT" b="1"/>
              <a:t>See: </a:t>
            </a:r>
            <a:r>
              <a:rPr lang="it-IT" b="1">
                <a:hlinkClick r:id="rId3"/>
              </a:rPr>
              <a:t>Development of New Therapeutic Drugs and Biologics for Rare Diseases</a:t>
            </a:r>
            <a:endParaRPr lang="it-IT" b="1"/>
          </a:p>
        </p:txBody>
      </p:sp>
    </p:spTree>
    <p:extLst>
      <p:ext uri="{BB962C8B-B14F-4D97-AF65-F5344CB8AC3E}">
        <p14:creationId xmlns:p14="http://schemas.microsoft.com/office/powerpoint/2010/main" val="351832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52910E-E7B4-BF4C-8132-372AFAFCD5BB}"/>
              </a:ext>
            </a:extLst>
          </p:cNvPr>
          <p:cNvSpPr>
            <a:spLocks noGrp="1" noChangeArrowheads="1"/>
          </p:cNvSpPr>
          <p:nvPr>
            <p:ph type="title"/>
          </p:nvPr>
        </p:nvSpPr>
        <p:spPr bwMode="auto">
          <a:xfrm>
            <a:off x="457199" y="245974"/>
            <a:ext cx="82296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it-IT" sz="3600" b="1">
                <a:solidFill>
                  <a:schemeClr val="accent2">
                    <a:lumMod val="75000"/>
                  </a:schemeClr>
                </a:solidFill>
              </a:rPr>
              <a:t>Drug repurposing and repositioning: </a:t>
            </a:r>
            <a:br>
              <a:rPr lang="en-US" altLang="it-IT" sz="3600" b="1">
                <a:solidFill>
                  <a:schemeClr val="accent2">
                    <a:lumMod val="75000"/>
                  </a:schemeClr>
                </a:solidFill>
              </a:rPr>
            </a:br>
            <a:r>
              <a:rPr lang="it-IT" sz="3600" b="1">
                <a:solidFill>
                  <a:schemeClr val="accent2">
                    <a:lumMod val="75000"/>
                  </a:schemeClr>
                </a:solidFill>
              </a:rPr>
              <a:t>novel drug development strategies</a:t>
            </a:r>
            <a:endParaRPr lang="en-US" altLang="it-IT" sz="3600" b="1">
              <a:solidFill>
                <a:schemeClr val="accent2">
                  <a:lumMod val="75000"/>
                </a:schemeClr>
              </a:solidFill>
            </a:endParaRPr>
          </a:p>
        </p:txBody>
      </p:sp>
      <p:sp>
        <p:nvSpPr>
          <p:cNvPr id="5" name="Rectangle 4">
            <a:extLst>
              <a:ext uri="{FF2B5EF4-FFF2-40B4-BE49-F238E27FC236}">
                <a16:creationId xmlns:a16="http://schemas.microsoft.com/office/drawing/2014/main" id="{30811E9B-28E5-854F-A535-CE522FDA16DF}"/>
              </a:ext>
            </a:extLst>
          </p:cNvPr>
          <p:cNvSpPr/>
          <p:nvPr/>
        </p:nvSpPr>
        <p:spPr>
          <a:xfrm>
            <a:off x="658304" y="1646923"/>
            <a:ext cx="8229601" cy="2862322"/>
          </a:xfrm>
          <a:prstGeom prst="rect">
            <a:avLst/>
          </a:prstGeom>
        </p:spPr>
        <p:txBody>
          <a:bodyPr wrap="square">
            <a:spAutoFit/>
          </a:bodyPr>
          <a:lstStyle/>
          <a:p>
            <a:r>
              <a:rPr lang="it-IT" sz="3200">
                <a:solidFill>
                  <a:srgbClr val="222222"/>
                </a:solidFill>
              </a:rPr>
              <a:t>It i</a:t>
            </a:r>
            <a:r>
              <a:rPr lang="it-IT" sz="3200" i="0" u="none" strike="noStrike">
                <a:solidFill>
                  <a:srgbClr val="222222"/>
                </a:solidFill>
                <a:effectLst/>
              </a:rPr>
              <a:t>nvolves</a:t>
            </a:r>
            <a:r>
              <a:rPr lang="it-IT" sz="3200" b="1" i="0" u="none" strike="noStrike">
                <a:solidFill>
                  <a:srgbClr val="222222"/>
                </a:solidFill>
                <a:effectLst/>
              </a:rPr>
              <a:t> </a:t>
            </a:r>
            <a:r>
              <a:rPr lang="it-IT" sz="3200"/>
              <a:t>the investigation of  </a:t>
            </a:r>
            <a:r>
              <a:rPr lang="it-IT" sz="3200" b="0" i="0" u="none" strike="noStrike">
                <a:solidFill>
                  <a:srgbClr val="222222"/>
                </a:solidFill>
                <a:effectLst/>
              </a:rPr>
              <a:t>existing </a:t>
            </a:r>
            <a:r>
              <a:rPr lang="it-IT" sz="3200" i="0" u="none" strike="noStrike">
                <a:solidFill>
                  <a:srgbClr val="222222"/>
                </a:solidFill>
                <a:effectLst/>
              </a:rPr>
              <a:t>drugs</a:t>
            </a:r>
            <a:r>
              <a:rPr lang="it-IT" sz="3200" b="0" i="0" u="none" strike="noStrike">
                <a:solidFill>
                  <a:srgbClr val="222222"/>
                </a:solidFill>
                <a:effectLst/>
              </a:rPr>
              <a:t> for new therapeutic purposes</a:t>
            </a:r>
          </a:p>
          <a:p>
            <a:endParaRPr lang="it-IT" sz="3200" b="0" i="0" u="none" strike="noStrike">
              <a:solidFill>
                <a:srgbClr val="222222"/>
              </a:solidFill>
              <a:effectLst/>
            </a:endParaRPr>
          </a:p>
          <a:p>
            <a:pPr marL="457200" indent="-457200">
              <a:buFont typeface="Arial" panose="020B0604020202020204" pitchFamily="34" charset="0"/>
              <a:buChar char="•"/>
            </a:pPr>
            <a:r>
              <a:rPr lang="it-IT" sz="2800"/>
              <a:t>use of de-risked compounds</a:t>
            </a:r>
          </a:p>
          <a:p>
            <a:pPr marL="457200" indent="-457200">
              <a:buFont typeface="Arial" panose="020B0604020202020204" pitchFamily="34" charset="0"/>
              <a:buChar char="•"/>
            </a:pPr>
            <a:r>
              <a:rPr lang="it-IT" sz="2800"/>
              <a:t>potentially lower overall development costs and</a:t>
            </a:r>
          </a:p>
          <a:p>
            <a:pPr marL="457200" indent="-457200">
              <a:buFont typeface="Arial" panose="020B0604020202020204" pitchFamily="34" charset="0"/>
              <a:buChar char="•"/>
            </a:pPr>
            <a:r>
              <a:rPr lang="it-IT" sz="2800"/>
              <a:t>shorter development timelines</a:t>
            </a:r>
          </a:p>
        </p:txBody>
      </p:sp>
      <p:sp>
        <p:nvSpPr>
          <p:cNvPr id="9" name="TextBox 8">
            <a:extLst>
              <a:ext uri="{FF2B5EF4-FFF2-40B4-BE49-F238E27FC236}">
                <a16:creationId xmlns:a16="http://schemas.microsoft.com/office/drawing/2014/main" id="{240B5DA2-F38C-F24F-BCEB-871524BF20E5}"/>
              </a:ext>
            </a:extLst>
          </p:cNvPr>
          <p:cNvSpPr txBox="1"/>
          <p:nvPr/>
        </p:nvSpPr>
        <p:spPr>
          <a:xfrm>
            <a:off x="2891699" y="5100949"/>
            <a:ext cx="3360600" cy="1077218"/>
          </a:xfrm>
          <a:prstGeom prst="rect">
            <a:avLst/>
          </a:prstGeom>
          <a:solidFill>
            <a:schemeClr val="accent2">
              <a:lumMod val="20000"/>
              <a:lumOff val="80000"/>
            </a:schemeClr>
          </a:solidFill>
        </p:spPr>
        <p:txBody>
          <a:bodyPr wrap="none" rtlCol="0">
            <a:spAutoFit/>
          </a:bodyPr>
          <a:lstStyle/>
          <a:p>
            <a:pPr algn="ctr"/>
            <a:r>
              <a:rPr lang="it-IT" sz="3200"/>
              <a:t>Rare diseases</a:t>
            </a:r>
          </a:p>
          <a:p>
            <a:pPr algn="ctr"/>
            <a:r>
              <a:rPr lang="it-IT" sz="3200"/>
              <a:t>Neglected diseases</a:t>
            </a:r>
          </a:p>
        </p:txBody>
      </p:sp>
    </p:spTree>
    <p:extLst>
      <p:ext uri="{BB962C8B-B14F-4D97-AF65-F5344CB8AC3E}">
        <p14:creationId xmlns:p14="http://schemas.microsoft.com/office/powerpoint/2010/main" val="104272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5C7841-4008-EA44-BDB9-6B2EEC275E2C}"/>
              </a:ext>
            </a:extLst>
          </p:cNvPr>
          <p:cNvSpPr>
            <a:spLocks noGrp="1"/>
          </p:cNvSpPr>
          <p:nvPr>
            <p:ph type="title"/>
          </p:nvPr>
        </p:nvSpPr>
        <p:spPr>
          <a:xfrm>
            <a:off x="485335" y="4072915"/>
            <a:ext cx="8229600" cy="1143000"/>
          </a:xfrm>
        </p:spPr>
        <p:txBody>
          <a:bodyPr>
            <a:normAutofit/>
          </a:bodyPr>
          <a:lstStyle/>
          <a:p>
            <a:r>
              <a:rPr lang="en-US" sz="3200" b="1" dirty="0">
                <a:solidFill>
                  <a:schemeClr val="accent2">
                    <a:lumMod val="75000"/>
                  </a:schemeClr>
                </a:solidFill>
              </a:rPr>
              <a:t>Only a few candidate molecules (5-10000) enter the drug development process </a:t>
            </a:r>
          </a:p>
        </p:txBody>
      </p:sp>
      <p:sp>
        <p:nvSpPr>
          <p:cNvPr id="5" name="TextBox 4">
            <a:extLst>
              <a:ext uri="{FF2B5EF4-FFF2-40B4-BE49-F238E27FC236}">
                <a16:creationId xmlns:a16="http://schemas.microsoft.com/office/drawing/2014/main" id="{4B115695-0DC3-4D4A-BAE9-C4DEB04971AC}"/>
              </a:ext>
            </a:extLst>
          </p:cNvPr>
          <p:cNvSpPr txBox="1"/>
          <p:nvPr/>
        </p:nvSpPr>
        <p:spPr>
          <a:xfrm>
            <a:off x="197722" y="970947"/>
            <a:ext cx="8804826" cy="1569660"/>
          </a:xfrm>
          <a:prstGeom prst="rect">
            <a:avLst/>
          </a:prstGeom>
          <a:solidFill>
            <a:schemeClr val="accent3">
              <a:lumMod val="20000"/>
              <a:lumOff val="80000"/>
            </a:schemeClr>
          </a:solidFill>
        </p:spPr>
        <p:txBody>
          <a:bodyPr wrap="square" rtlCol="0">
            <a:spAutoFit/>
          </a:bodyPr>
          <a:lstStyle/>
          <a:p>
            <a:pPr algn="ctr"/>
            <a:r>
              <a:rPr lang="en-US" sz="3200" dirty="0">
                <a:solidFill>
                  <a:schemeClr val="accent2">
                    <a:lumMod val="75000"/>
                  </a:schemeClr>
                </a:solidFill>
              </a:rPr>
              <a:t>The number of chemically feasible molecules that could (in principle) serve as drugs has been estimated to be 10</a:t>
            </a:r>
            <a:r>
              <a:rPr lang="en-US" sz="3200" baseline="30000" dirty="0">
                <a:solidFill>
                  <a:schemeClr val="accent2">
                    <a:lumMod val="75000"/>
                  </a:schemeClr>
                </a:solidFill>
              </a:rPr>
              <a:t>60</a:t>
            </a:r>
            <a:r>
              <a:rPr lang="en-US" sz="3200" dirty="0">
                <a:solidFill>
                  <a:schemeClr val="accent2">
                    <a:lumMod val="75000"/>
                  </a:schemeClr>
                </a:solidFill>
              </a:rPr>
              <a:t>-10</a:t>
            </a:r>
            <a:r>
              <a:rPr lang="en-US" sz="3200" baseline="30000" dirty="0">
                <a:solidFill>
                  <a:schemeClr val="accent2">
                    <a:lumMod val="75000"/>
                  </a:schemeClr>
                </a:solidFill>
              </a:rPr>
              <a:t>100 </a:t>
            </a:r>
            <a:r>
              <a:rPr lang="en-US" sz="3200" dirty="0">
                <a:solidFill>
                  <a:schemeClr val="accent2">
                    <a:lumMod val="75000"/>
                  </a:schemeClr>
                </a:solidFill>
              </a:rPr>
              <a:t>[chemical space]</a:t>
            </a:r>
          </a:p>
        </p:txBody>
      </p:sp>
      <p:sp>
        <p:nvSpPr>
          <p:cNvPr id="6" name="TextBox 5">
            <a:extLst>
              <a:ext uri="{FF2B5EF4-FFF2-40B4-BE49-F238E27FC236}">
                <a16:creationId xmlns:a16="http://schemas.microsoft.com/office/drawing/2014/main" id="{D7D70F5B-C8B1-F842-A0A0-6B0FB5A99C4C}"/>
              </a:ext>
            </a:extLst>
          </p:cNvPr>
          <p:cNvSpPr txBox="1"/>
          <p:nvPr/>
        </p:nvSpPr>
        <p:spPr>
          <a:xfrm>
            <a:off x="4023360" y="2982350"/>
            <a:ext cx="1042273" cy="707886"/>
          </a:xfrm>
          <a:prstGeom prst="rect">
            <a:avLst/>
          </a:prstGeom>
          <a:noFill/>
        </p:spPr>
        <p:txBody>
          <a:bodyPr wrap="none" rtlCol="0">
            <a:spAutoFit/>
          </a:bodyPr>
          <a:lstStyle/>
          <a:p>
            <a:r>
              <a:rPr lang="it-IT" sz="4000"/>
              <a:t>BUT</a:t>
            </a:r>
          </a:p>
        </p:txBody>
      </p:sp>
    </p:spTree>
    <p:extLst>
      <p:ext uri="{BB962C8B-B14F-4D97-AF65-F5344CB8AC3E}">
        <p14:creationId xmlns:p14="http://schemas.microsoft.com/office/powerpoint/2010/main" val="609377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275" y="317493"/>
            <a:ext cx="8229600" cy="1143000"/>
          </a:xfrm>
        </p:spPr>
        <p:txBody>
          <a:bodyPr>
            <a:normAutofit/>
          </a:bodyPr>
          <a:lstStyle/>
          <a:p>
            <a:r>
              <a:rPr lang="en-US" altLang="it-IT" b="1">
                <a:solidFill>
                  <a:schemeClr val="accent2">
                    <a:lumMod val="75000"/>
                  </a:schemeClr>
                </a:solidFill>
              </a:rPr>
              <a:t>Computer-aided drug design</a:t>
            </a:r>
          </a:p>
        </p:txBody>
      </p:sp>
      <p:sp>
        <p:nvSpPr>
          <p:cNvPr id="3" name="Title 1">
            <a:extLst>
              <a:ext uri="{FF2B5EF4-FFF2-40B4-BE49-F238E27FC236}">
                <a16:creationId xmlns:a16="http://schemas.microsoft.com/office/drawing/2014/main" id="{ABCDF617-7A70-E543-A826-39996F5A8A88}"/>
              </a:ext>
            </a:extLst>
          </p:cNvPr>
          <p:cNvSpPr txBox="1">
            <a:spLocks/>
          </p:cNvSpPr>
          <p:nvPr/>
        </p:nvSpPr>
        <p:spPr>
          <a:xfrm>
            <a:off x="472030" y="1835593"/>
            <a:ext cx="8490742" cy="160626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sz="3600" dirty="0"/>
          </a:p>
          <a:p>
            <a:pPr algn="l"/>
            <a:r>
              <a:rPr lang="en-US" sz="3600" dirty="0"/>
              <a:t>Allows the reduction of the nearly infinite number of candidate molecules into a defined group of prototypical molecules (</a:t>
            </a:r>
            <a:r>
              <a:rPr lang="en-US" sz="3600" dirty="0">
                <a:solidFill>
                  <a:srgbClr val="C00000"/>
                </a:solidFill>
              </a:rPr>
              <a:t>lead compounds</a:t>
            </a:r>
            <a:r>
              <a:rPr lang="en-US" sz="3600" dirty="0"/>
              <a:t>)</a:t>
            </a:r>
            <a:br>
              <a:rPr lang="en-US" sz="3600" dirty="0"/>
            </a:br>
            <a:endParaRPr lang="en-US" sz="3600" dirty="0"/>
          </a:p>
        </p:txBody>
      </p:sp>
      <p:sp>
        <p:nvSpPr>
          <p:cNvPr id="5" name="Rectangle 4">
            <a:extLst>
              <a:ext uri="{FF2B5EF4-FFF2-40B4-BE49-F238E27FC236}">
                <a16:creationId xmlns:a16="http://schemas.microsoft.com/office/drawing/2014/main" id="{1DE516A4-F959-EF42-97CC-F4AE9D471202}"/>
              </a:ext>
            </a:extLst>
          </p:cNvPr>
          <p:cNvSpPr/>
          <p:nvPr/>
        </p:nvSpPr>
        <p:spPr>
          <a:xfrm>
            <a:off x="290800" y="4337634"/>
            <a:ext cx="8671971" cy="1815882"/>
          </a:xfrm>
          <a:prstGeom prst="rect">
            <a:avLst/>
          </a:prstGeom>
          <a:solidFill>
            <a:schemeClr val="accent2">
              <a:lumMod val="75000"/>
            </a:schemeClr>
          </a:solidFill>
        </p:spPr>
        <p:txBody>
          <a:bodyPr wrap="square">
            <a:spAutoFit/>
          </a:bodyPr>
          <a:lstStyle/>
          <a:p>
            <a:r>
              <a:rPr lang="it-IT" sz="2800" b="0" i="0" u="none" strike="noStrike">
                <a:solidFill>
                  <a:schemeClr val="bg1"/>
                </a:solidFill>
                <a:effectLst/>
                <a:latin typeface="NexusSans"/>
              </a:rPr>
              <a:t>A </a:t>
            </a:r>
            <a:r>
              <a:rPr lang="it-IT" sz="2800" b="1" i="0" u="sng" strike="noStrike">
                <a:solidFill>
                  <a:schemeClr val="bg1"/>
                </a:solidFill>
                <a:effectLst/>
                <a:latin typeface="NexusSans"/>
              </a:rPr>
              <a:t>lead compound </a:t>
            </a:r>
            <a:r>
              <a:rPr lang="it-IT" sz="2800" b="0" i="0" u="none" strike="noStrike">
                <a:solidFill>
                  <a:schemeClr val="bg1"/>
                </a:solidFill>
                <a:effectLst/>
                <a:latin typeface="NexusSans"/>
              </a:rPr>
              <a:t>is generally defined as a new chemical entity that could potentially be developed into a new drug by optimizing its beneficial effects and minimizing its side effects</a:t>
            </a:r>
            <a:endParaRPr lang="it-IT" sz="2800">
              <a:solidFill>
                <a:schemeClr val="bg1"/>
              </a:solidFill>
            </a:endParaRPr>
          </a:p>
        </p:txBody>
      </p:sp>
    </p:spTree>
    <p:extLst>
      <p:ext uri="{BB962C8B-B14F-4D97-AF65-F5344CB8AC3E}">
        <p14:creationId xmlns:p14="http://schemas.microsoft.com/office/powerpoint/2010/main" val="2456677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606" y="1721695"/>
            <a:ext cx="8229600" cy="3778774"/>
          </a:xfrm>
        </p:spPr>
        <p:txBody>
          <a:bodyPr>
            <a:normAutofit fontScale="92500" lnSpcReduction="20000"/>
          </a:bodyPr>
          <a:lstStyle/>
          <a:p>
            <a:endParaRPr lang="en-US" dirty="0"/>
          </a:p>
          <a:p>
            <a:r>
              <a:rPr lang="en-US" dirty="0">
                <a:sym typeface="Wingdings"/>
              </a:rPr>
              <a:t>the huge chemical space is reduced to manageable size</a:t>
            </a:r>
            <a:endParaRPr lang="en-US" dirty="0"/>
          </a:p>
          <a:p>
            <a:endParaRPr lang="en-US" dirty="0"/>
          </a:p>
          <a:p>
            <a:r>
              <a:rPr lang="en-US" dirty="0">
                <a:sym typeface="Wingdings"/>
              </a:rPr>
              <a:t>makes the drug development process more time-efficient (= cheaper)</a:t>
            </a:r>
          </a:p>
          <a:p>
            <a:endParaRPr lang="en-US" dirty="0">
              <a:sym typeface="Wingdings"/>
            </a:endParaRPr>
          </a:p>
          <a:p>
            <a:r>
              <a:rPr lang="en-US" dirty="0">
                <a:sym typeface="Wingdings"/>
              </a:rPr>
              <a:t>helpful mainly in the first stages of the process</a:t>
            </a:r>
            <a:endParaRPr lang="en-US" dirty="0"/>
          </a:p>
        </p:txBody>
      </p:sp>
      <p:sp>
        <p:nvSpPr>
          <p:cNvPr id="4" name="Title 3">
            <a:extLst>
              <a:ext uri="{FF2B5EF4-FFF2-40B4-BE49-F238E27FC236}">
                <a16:creationId xmlns:a16="http://schemas.microsoft.com/office/drawing/2014/main" id="{3BACEDF3-5437-CB40-A703-D5741E70F007}"/>
              </a:ext>
            </a:extLst>
          </p:cNvPr>
          <p:cNvSpPr txBox="1">
            <a:spLocks noChangeArrowheads="1"/>
          </p:cNvSpPr>
          <p:nvPr/>
        </p:nvSpPr>
        <p:spPr bwMode="auto">
          <a:xfrm>
            <a:off x="541606" y="565177"/>
            <a:ext cx="82296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it-IT" sz="3600" b="1">
                <a:solidFill>
                  <a:schemeClr val="accent2">
                    <a:lumMod val="75000"/>
                  </a:schemeClr>
                </a:solidFill>
              </a:rPr>
              <a:t>Computer-aided drug design</a:t>
            </a:r>
          </a:p>
        </p:txBody>
      </p:sp>
    </p:spTree>
    <p:extLst>
      <p:ext uri="{BB962C8B-B14F-4D97-AF65-F5344CB8AC3E}">
        <p14:creationId xmlns:p14="http://schemas.microsoft.com/office/powerpoint/2010/main" val="2227730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47" y="513788"/>
            <a:ext cx="8686800" cy="1143000"/>
          </a:xfrm>
        </p:spPr>
        <p:txBody>
          <a:bodyPr>
            <a:normAutofit fontScale="90000"/>
          </a:bodyPr>
          <a:lstStyle/>
          <a:p>
            <a:r>
              <a:rPr lang="en-US" b="1" dirty="0">
                <a:solidFill>
                  <a:schemeClr val="accent2">
                    <a:lumMod val="75000"/>
                  </a:schemeClr>
                </a:solidFill>
              </a:rPr>
              <a:t>Computational methods: </a:t>
            </a:r>
            <a:r>
              <a:rPr lang="it-IT" b="1">
                <a:solidFill>
                  <a:schemeClr val="accent2">
                    <a:lumMod val="75000"/>
                  </a:schemeClr>
                </a:solidFill>
              </a:rPr>
              <a:t> identification and optimization of lead compounds</a:t>
            </a:r>
            <a:endParaRPr lang="en-US" b="1" dirty="0">
              <a:solidFill>
                <a:schemeClr val="accent2">
                  <a:lumMod val="75000"/>
                </a:schemeClr>
              </a:solidFill>
            </a:endParaRPr>
          </a:p>
        </p:txBody>
      </p:sp>
      <p:sp>
        <p:nvSpPr>
          <p:cNvPr id="3" name="Content Placeholder 2"/>
          <p:cNvSpPr>
            <a:spLocks noGrp="1"/>
          </p:cNvSpPr>
          <p:nvPr>
            <p:ph idx="1"/>
          </p:nvPr>
        </p:nvSpPr>
        <p:spPr>
          <a:xfrm>
            <a:off x="457200" y="2140528"/>
            <a:ext cx="8422640" cy="2473036"/>
          </a:xfrm>
        </p:spPr>
        <p:txBody>
          <a:bodyPr>
            <a:normAutofit fontScale="92500" lnSpcReduction="10000"/>
          </a:bodyPr>
          <a:lstStyle/>
          <a:p>
            <a:r>
              <a:rPr lang="en-US" dirty="0"/>
              <a:t>Predict the physiological compatibility (QSAR)</a:t>
            </a:r>
          </a:p>
          <a:p>
            <a:pPr marL="0" indent="0">
              <a:buNone/>
            </a:pPr>
            <a:endParaRPr lang="en-US" dirty="0"/>
          </a:p>
          <a:p>
            <a:r>
              <a:rPr lang="en-US" dirty="0"/>
              <a:t>Predict the relative binding affinity and specificity to a target protein (rational drug design or reverse pharmacology)</a:t>
            </a:r>
          </a:p>
          <a:p>
            <a:pPr marL="0" indent="0">
              <a:buNone/>
            </a:pPr>
            <a:endParaRPr lang="en-US" dirty="0"/>
          </a:p>
          <a:p>
            <a:endParaRPr lang="en-US" dirty="0"/>
          </a:p>
        </p:txBody>
      </p:sp>
    </p:spTree>
    <p:extLst>
      <p:ext uri="{BB962C8B-B14F-4D97-AF65-F5344CB8AC3E}">
        <p14:creationId xmlns:p14="http://schemas.microsoft.com/office/powerpoint/2010/main" val="1143023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894"/>
            <a:ext cx="8229600" cy="802322"/>
          </a:xfrm>
        </p:spPr>
        <p:txBody>
          <a:bodyPr>
            <a:normAutofit/>
          </a:bodyPr>
          <a:lstStyle/>
          <a:p>
            <a:r>
              <a:rPr lang="en-US" sz="3200" b="1" dirty="0">
                <a:solidFill>
                  <a:schemeClr val="accent2">
                    <a:lumMod val="75000"/>
                  </a:schemeClr>
                </a:solidFill>
              </a:rPr>
              <a:t>Prediction of physiological compatibility</a:t>
            </a:r>
          </a:p>
        </p:txBody>
      </p:sp>
      <p:sp>
        <p:nvSpPr>
          <p:cNvPr id="3" name="Content Placeholder 2"/>
          <p:cNvSpPr>
            <a:spLocks noGrp="1"/>
          </p:cNvSpPr>
          <p:nvPr>
            <p:ph idx="1"/>
          </p:nvPr>
        </p:nvSpPr>
        <p:spPr>
          <a:xfrm>
            <a:off x="203200" y="922216"/>
            <a:ext cx="8483600" cy="5527040"/>
          </a:xfrm>
        </p:spPr>
        <p:txBody>
          <a:bodyPr>
            <a:normAutofit/>
          </a:bodyPr>
          <a:lstStyle/>
          <a:p>
            <a:pPr lvl="1"/>
            <a:r>
              <a:rPr lang="en-US" b="1" dirty="0"/>
              <a:t>QSAR</a:t>
            </a:r>
            <a:r>
              <a:rPr lang="en-US" dirty="0"/>
              <a:t> (Quantitative Structure-Activity Relationship) </a:t>
            </a:r>
          </a:p>
          <a:p>
            <a:pPr lvl="2"/>
            <a:r>
              <a:rPr lang="en-US" dirty="0"/>
              <a:t>Regression models relating a set of "predictor" variables (X) to the potency of the response variable (Y)</a:t>
            </a:r>
          </a:p>
          <a:p>
            <a:pPr lvl="2"/>
            <a:r>
              <a:rPr lang="en-US" dirty="0"/>
              <a:t>Classification models relate the predictor variables to a categorical value of the response variable.</a:t>
            </a:r>
          </a:p>
          <a:p>
            <a:pPr lvl="1"/>
            <a:r>
              <a:rPr lang="en-US" dirty="0"/>
              <a:t>Predictors consist of </a:t>
            </a:r>
            <a:r>
              <a:rPr lang="en-US" dirty="0" err="1"/>
              <a:t>physico</a:t>
            </a:r>
            <a:r>
              <a:rPr lang="en-US" dirty="0"/>
              <a:t>-chemical properties or theoretical molecular descriptors of chemicals; the QSAR response-variable could be a biological activity of the chemicals</a:t>
            </a:r>
          </a:p>
          <a:p>
            <a:pPr lvl="1"/>
            <a:r>
              <a:rPr lang="en-US" dirty="0"/>
              <a:t>E.g. the potency may be found to depend on the surface area and on the dipole moment</a:t>
            </a:r>
          </a:p>
          <a:p>
            <a:pPr lvl="1"/>
            <a:r>
              <a:rPr lang="en-US" dirty="0"/>
              <a:t>Disadvantage: input data are limited</a:t>
            </a:r>
          </a:p>
          <a:p>
            <a:endParaRPr lang="en-US" dirty="0"/>
          </a:p>
          <a:p>
            <a:endParaRPr lang="en-US" dirty="0"/>
          </a:p>
        </p:txBody>
      </p:sp>
    </p:spTree>
    <p:extLst>
      <p:ext uri="{BB962C8B-B14F-4D97-AF65-F5344CB8AC3E}">
        <p14:creationId xmlns:p14="http://schemas.microsoft.com/office/powerpoint/2010/main" val="1614311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70857"/>
            <a:ext cx="8517988" cy="4525963"/>
          </a:xfrm>
        </p:spPr>
        <p:txBody>
          <a:bodyPr>
            <a:normAutofit fontScale="77500" lnSpcReduction="20000"/>
          </a:bodyPr>
          <a:lstStyle/>
          <a:p>
            <a:pPr marL="0" lvl="1" indent="0" algn="ctr">
              <a:buNone/>
            </a:pPr>
            <a:r>
              <a:rPr lang="it-IT" sz="3300">
                <a:solidFill>
                  <a:schemeClr val="accent2">
                    <a:lumMod val="50000"/>
                  </a:schemeClr>
                </a:solidFill>
              </a:rPr>
              <a:t>The process of finding new drugs based on the knowledge of a biological target</a:t>
            </a:r>
            <a:endParaRPr lang="en-US" sz="3300" dirty="0">
              <a:solidFill>
                <a:schemeClr val="accent2">
                  <a:lumMod val="50000"/>
                </a:schemeClr>
              </a:solidFill>
              <a:sym typeface="Wingdings"/>
            </a:endParaRPr>
          </a:p>
          <a:p>
            <a:pPr marL="0" lvl="1" indent="0" algn="ctr">
              <a:buNone/>
            </a:pPr>
            <a:endParaRPr lang="en-US" dirty="0">
              <a:sym typeface="Wingdings"/>
            </a:endParaRPr>
          </a:p>
          <a:p>
            <a:pPr marL="514350" lvl="1" indent="-514350">
              <a:buAutoNum type="arabicPeriod"/>
            </a:pPr>
            <a:r>
              <a:rPr lang="en-US" dirty="0">
                <a:sym typeface="Wingdings"/>
              </a:rPr>
              <a:t>Identify a suitable (druggable) target</a:t>
            </a:r>
          </a:p>
          <a:p>
            <a:pPr marL="514350" lvl="1" indent="-514350">
              <a:buAutoNum type="arabicPeriod"/>
            </a:pPr>
            <a:r>
              <a:rPr lang="en-US" dirty="0">
                <a:sym typeface="Wingdings"/>
              </a:rPr>
              <a:t>Clone, produce, purify target</a:t>
            </a:r>
          </a:p>
          <a:p>
            <a:pPr marL="514350" lvl="1" indent="-514350">
              <a:buAutoNum type="arabicPeriod"/>
            </a:pPr>
            <a:r>
              <a:rPr lang="it-IT"/>
              <a:t>Determine three-dimensional structure of the target</a:t>
            </a:r>
            <a:endParaRPr lang="en-US" dirty="0">
              <a:sym typeface="Wingdings"/>
            </a:endParaRPr>
          </a:p>
          <a:p>
            <a:pPr marL="514350" lvl="1" indent="-514350">
              <a:buAutoNum type="arabicPeriod"/>
            </a:pPr>
            <a:r>
              <a:rPr lang="it-IT"/>
              <a:t>Sistematically search for small, drug-like molecules that bind to the target</a:t>
            </a:r>
          </a:p>
          <a:p>
            <a:pPr marL="514350" lvl="1" indent="-514350">
              <a:buAutoNum type="arabicPeriod"/>
            </a:pPr>
            <a:endParaRPr lang="it-IT" dirty="0">
              <a:sym typeface="Wingdings"/>
            </a:endParaRPr>
          </a:p>
          <a:p>
            <a:pPr marL="514350" lvl="1" indent="-514350">
              <a:buFont typeface="Arial"/>
              <a:buAutoNum type="arabicPeriod"/>
            </a:pPr>
            <a:endParaRPr lang="en-US" dirty="0">
              <a:sym typeface="Wingdings"/>
            </a:endParaRPr>
          </a:p>
          <a:p>
            <a:pPr marL="0" lvl="1" indent="0" algn="ctr">
              <a:buNone/>
            </a:pPr>
            <a:r>
              <a:rPr lang="en-US" dirty="0">
                <a:sym typeface="Wingdings"/>
              </a:rPr>
              <a:t>This is done through constraints that embody all the knowledge the scientist has about the specific interactions between a molecule and a target protein</a:t>
            </a:r>
          </a:p>
          <a:p>
            <a:pPr marL="514350" lvl="1" indent="-514350">
              <a:buAutoNum type="arabicPeriod"/>
            </a:pPr>
            <a:endParaRPr lang="en-US" dirty="0">
              <a:sym typeface="Wingdings"/>
            </a:endParaRPr>
          </a:p>
        </p:txBody>
      </p:sp>
      <p:sp>
        <p:nvSpPr>
          <p:cNvPr id="3" name="Title 2">
            <a:extLst>
              <a:ext uri="{FF2B5EF4-FFF2-40B4-BE49-F238E27FC236}">
                <a16:creationId xmlns:a16="http://schemas.microsoft.com/office/drawing/2014/main" id="{3DDBF996-37A9-294C-99DC-DD636EF07789}"/>
              </a:ext>
            </a:extLst>
          </p:cNvPr>
          <p:cNvSpPr>
            <a:spLocks noGrp="1"/>
          </p:cNvSpPr>
          <p:nvPr>
            <p:ph type="title"/>
          </p:nvPr>
        </p:nvSpPr>
        <p:spPr>
          <a:xfrm>
            <a:off x="140677" y="274638"/>
            <a:ext cx="8834511" cy="1143000"/>
          </a:xfrm>
        </p:spPr>
        <p:txBody>
          <a:bodyPr>
            <a:noAutofit/>
          </a:bodyPr>
          <a:lstStyle/>
          <a:p>
            <a:r>
              <a:rPr lang="en-US" sz="3200" b="1" dirty="0">
                <a:solidFill>
                  <a:schemeClr val="accent2">
                    <a:lumMod val="75000"/>
                  </a:schemeClr>
                </a:solidFill>
              </a:rPr>
              <a:t>Predict the relative binding affinity and specificity to a target protein: </a:t>
            </a:r>
            <a:r>
              <a:rPr lang="it-IT" sz="3200" b="1" dirty="0">
                <a:solidFill>
                  <a:schemeClr val="accent2">
                    <a:lumMod val="75000"/>
                  </a:schemeClr>
                </a:solidFill>
              </a:rPr>
              <a:t>r</a:t>
            </a:r>
            <a:r>
              <a:rPr lang="it-IT" sz="3200" b="1">
                <a:solidFill>
                  <a:schemeClr val="accent2">
                    <a:lumMod val="75000"/>
                  </a:schemeClr>
                </a:solidFill>
              </a:rPr>
              <a:t>ational drug design</a:t>
            </a:r>
          </a:p>
        </p:txBody>
      </p:sp>
    </p:spTree>
    <p:extLst>
      <p:ext uri="{BB962C8B-B14F-4D97-AF65-F5344CB8AC3E}">
        <p14:creationId xmlns:p14="http://schemas.microsoft.com/office/powerpoint/2010/main" val="4097141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954B-2EB7-7740-AB40-90B0BC8CCEDA}"/>
              </a:ext>
            </a:extLst>
          </p:cNvPr>
          <p:cNvSpPr>
            <a:spLocks noGrp="1"/>
          </p:cNvSpPr>
          <p:nvPr>
            <p:ph type="title"/>
          </p:nvPr>
        </p:nvSpPr>
        <p:spPr>
          <a:xfrm>
            <a:off x="443133" y="191794"/>
            <a:ext cx="8229600" cy="985202"/>
          </a:xfrm>
        </p:spPr>
        <p:txBody>
          <a:bodyPr>
            <a:noAutofit/>
          </a:bodyPr>
          <a:lstStyle/>
          <a:p>
            <a:r>
              <a:rPr lang="it-IT" sz="3600" b="1">
                <a:solidFill>
                  <a:schemeClr val="accent2">
                    <a:lumMod val="75000"/>
                  </a:schemeClr>
                </a:solidFill>
              </a:rPr>
              <a:t>Structure-based drug design: identification of lead compounds</a:t>
            </a:r>
          </a:p>
        </p:txBody>
      </p:sp>
      <p:sp>
        <p:nvSpPr>
          <p:cNvPr id="3" name="Content Placeholder 2">
            <a:extLst>
              <a:ext uri="{FF2B5EF4-FFF2-40B4-BE49-F238E27FC236}">
                <a16:creationId xmlns:a16="http://schemas.microsoft.com/office/drawing/2014/main" id="{F0FB52CF-1EFA-B54B-A59E-9C72452C1814}"/>
              </a:ext>
            </a:extLst>
          </p:cNvPr>
          <p:cNvSpPr>
            <a:spLocks noGrp="1"/>
          </p:cNvSpPr>
          <p:nvPr>
            <p:ph idx="1"/>
          </p:nvPr>
        </p:nvSpPr>
        <p:spPr>
          <a:xfrm>
            <a:off x="199293" y="1372382"/>
            <a:ext cx="8717280" cy="5222240"/>
          </a:xfrm>
        </p:spPr>
        <p:txBody>
          <a:bodyPr>
            <a:normAutofit/>
          </a:bodyPr>
          <a:lstStyle/>
          <a:p>
            <a:pPr marL="971550" lvl="1" indent="-514350">
              <a:buFont typeface="+mj-lt"/>
              <a:buAutoNum type="arabicPeriod"/>
            </a:pPr>
            <a:r>
              <a:rPr lang="en-US" b="1" dirty="0">
                <a:sym typeface="Wingdings"/>
              </a:rPr>
              <a:t>Ligand-based approach </a:t>
            </a:r>
          </a:p>
          <a:p>
            <a:pPr marL="1200150" lvl="2" indent="-342900"/>
            <a:r>
              <a:rPr lang="en-US" dirty="0">
                <a:sym typeface="Wingdings"/>
              </a:rPr>
              <a:t> if </a:t>
            </a:r>
            <a:r>
              <a:rPr lang="en-US" dirty="0"/>
              <a:t>known ligands exist that share the same binding mode </a:t>
            </a:r>
            <a:r>
              <a:rPr lang="en-US" dirty="0">
                <a:sym typeface="Wingdings"/>
              </a:rPr>
              <a:t> </a:t>
            </a:r>
            <a:r>
              <a:rPr lang="en-US" dirty="0" err="1">
                <a:sym typeface="Wingdings"/>
              </a:rPr>
              <a:t>pharmacophore</a:t>
            </a:r>
            <a:endParaRPr lang="en-US" dirty="0">
              <a:sym typeface="Wingdings"/>
            </a:endParaRPr>
          </a:p>
          <a:p>
            <a:pPr marL="971550" lvl="1" indent="-514350">
              <a:buFont typeface="+mj-lt"/>
              <a:buAutoNum type="arabicPeriod"/>
            </a:pPr>
            <a:r>
              <a:rPr lang="en-US" b="1" dirty="0">
                <a:sym typeface="Wingdings"/>
              </a:rPr>
              <a:t>Receptor-based approach </a:t>
            </a:r>
            <a:r>
              <a:rPr lang="en-US" dirty="0">
                <a:sym typeface="Wingdings"/>
              </a:rPr>
              <a:t>(or </a:t>
            </a:r>
            <a:r>
              <a:rPr lang="en-US" b="1" dirty="0">
                <a:sym typeface="Wingdings"/>
              </a:rPr>
              <a:t>structure-guided drug design</a:t>
            </a:r>
            <a:r>
              <a:rPr lang="en-US" dirty="0">
                <a:sym typeface="Wingdings"/>
              </a:rPr>
              <a:t>) </a:t>
            </a:r>
          </a:p>
          <a:p>
            <a:pPr lvl="2"/>
            <a:r>
              <a:rPr lang="en-US" dirty="0">
                <a:sym typeface="Wingdings"/>
              </a:rPr>
              <a:t>if  the target is a protein and  its structure and the location of the binding site are known  property map of the binding site</a:t>
            </a:r>
          </a:p>
          <a:p>
            <a:pPr lvl="2"/>
            <a:r>
              <a:rPr lang="en-US" dirty="0">
                <a:sym typeface="Wingdings"/>
              </a:rPr>
              <a:t>If the binding site is not known, first locate the binding site and THEN build a property map</a:t>
            </a:r>
          </a:p>
          <a:p>
            <a:pPr lvl="2"/>
            <a:r>
              <a:rPr lang="en-US" dirty="0">
                <a:sym typeface="Wingdings"/>
              </a:rPr>
              <a:t>If the structure is not known  homology </a:t>
            </a:r>
            <a:r>
              <a:rPr lang="en-US" dirty="0" err="1">
                <a:sym typeface="Wingdings"/>
              </a:rPr>
              <a:t>modelling</a:t>
            </a:r>
            <a:r>
              <a:rPr lang="en-US" dirty="0">
                <a:sym typeface="Wingdings"/>
              </a:rPr>
              <a:t> + energy-based </a:t>
            </a:r>
            <a:r>
              <a:rPr lang="en-US" dirty="0" err="1">
                <a:sym typeface="Wingdings"/>
              </a:rPr>
              <a:t>optimisation</a:t>
            </a:r>
            <a:endParaRPr lang="en-US" dirty="0">
              <a:sym typeface="Wingdings"/>
            </a:endParaRPr>
          </a:p>
          <a:p>
            <a:endParaRPr lang="it-IT"/>
          </a:p>
        </p:txBody>
      </p:sp>
    </p:spTree>
    <p:extLst>
      <p:ext uri="{BB962C8B-B14F-4D97-AF65-F5344CB8AC3E}">
        <p14:creationId xmlns:p14="http://schemas.microsoft.com/office/powerpoint/2010/main" val="239450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FC5B-4482-BD46-BABC-08BC4A1A942B}"/>
              </a:ext>
            </a:extLst>
          </p:cNvPr>
          <p:cNvSpPr>
            <a:spLocks noGrp="1"/>
          </p:cNvSpPr>
          <p:nvPr>
            <p:ph type="title"/>
          </p:nvPr>
        </p:nvSpPr>
        <p:spPr>
          <a:xfrm>
            <a:off x="436419" y="149947"/>
            <a:ext cx="8229600" cy="1143000"/>
          </a:xfrm>
        </p:spPr>
        <p:txBody>
          <a:bodyPr/>
          <a:lstStyle/>
          <a:p>
            <a:r>
              <a:rPr lang="it-IT" b="1"/>
              <a:t>Learning outcomes</a:t>
            </a:r>
          </a:p>
        </p:txBody>
      </p:sp>
      <p:sp>
        <p:nvSpPr>
          <p:cNvPr id="3" name="Content Placeholder 2">
            <a:extLst>
              <a:ext uri="{FF2B5EF4-FFF2-40B4-BE49-F238E27FC236}">
                <a16:creationId xmlns:a16="http://schemas.microsoft.com/office/drawing/2014/main" id="{97286176-4650-EA41-BDAC-E2228966984D}"/>
              </a:ext>
            </a:extLst>
          </p:cNvPr>
          <p:cNvSpPr>
            <a:spLocks noGrp="1"/>
          </p:cNvSpPr>
          <p:nvPr>
            <p:ph idx="1"/>
          </p:nvPr>
        </p:nvSpPr>
        <p:spPr>
          <a:xfrm>
            <a:off x="569742" y="1207260"/>
            <a:ext cx="8229600" cy="5066289"/>
          </a:xfrm>
        </p:spPr>
        <p:txBody>
          <a:bodyPr>
            <a:normAutofit fontScale="85000" lnSpcReduction="10000"/>
          </a:bodyPr>
          <a:lstStyle/>
          <a:p>
            <a:pPr marL="0" lvl="0" indent="0">
              <a:buNone/>
            </a:pPr>
            <a:r>
              <a:rPr lang="en-US"/>
              <a:t>By the end of the session, learners will be able to:</a:t>
            </a:r>
          </a:p>
          <a:p>
            <a:pPr lvl="0"/>
            <a:r>
              <a:rPr lang="en-US"/>
              <a:t>provide a definition of “drug” and “drug target”</a:t>
            </a:r>
          </a:p>
          <a:p>
            <a:pPr lvl="0"/>
            <a:r>
              <a:rPr lang="it-IT"/>
              <a:t>tell the main mechanisms of drug action</a:t>
            </a:r>
          </a:p>
          <a:p>
            <a:pPr lvl="0"/>
            <a:r>
              <a:rPr lang="en-US"/>
              <a:t>list the steps of the drug development process</a:t>
            </a:r>
          </a:p>
          <a:p>
            <a:pPr lvl="0"/>
            <a:r>
              <a:rPr lang="en-US"/>
              <a:t>explain what is drug repositioning and why it is important</a:t>
            </a:r>
            <a:endParaRPr lang="it-IT"/>
          </a:p>
          <a:p>
            <a:pPr lvl="0"/>
            <a:r>
              <a:rPr lang="en-US"/>
              <a:t>describe the principles underlying rational drug design </a:t>
            </a:r>
          </a:p>
          <a:p>
            <a:pPr lvl="0"/>
            <a:r>
              <a:rPr lang="en-US"/>
              <a:t>describe the content of Drug Bank and ChEMBL</a:t>
            </a:r>
            <a:endParaRPr lang="it-IT"/>
          </a:p>
          <a:p>
            <a:pPr lvl="0"/>
            <a:r>
              <a:rPr lang="en-US"/>
              <a:t>make queries in Drug Bank and in ChEMBL</a:t>
            </a:r>
          </a:p>
          <a:p>
            <a:pPr lvl="0"/>
            <a:r>
              <a:rPr lang="en-US"/>
              <a:t>describe how Autodock 4 and VINA do work</a:t>
            </a:r>
          </a:p>
          <a:p>
            <a:pPr lvl="0"/>
            <a:r>
              <a:rPr lang="it-IT"/>
              <a:t>tell what is virtual screening and what it is useful for</a:t>
            </a:r>
          </a:p>
          <a:p>
            <a:endParaRPr lang="it-IT"/>
          </a:p>
        </p:txBody>
      </p:sp>
    </p:spTree>
    <p:extLst>
      <p:ext uri="{BB962C8B-B14F-4D97-AF65-F5344CB8AC3E}">
        <p14:creationId xmlns:p14="http://schemas.microsoft.com/office/powerpoint/2010/main" val="173564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Ligand-based approach</a:t>
            </a:r>
          </a:p>
        </p:txBody>
      </p:sp>
      <p:sp>
        <p:nvSpPr>
          <p:cNvPr id="3" name="Content Placeholder 2"/>
          <p:cNvSpPr>
            <a:spLocks noGrp="1"/>
          </p:cNvSpPr>
          <p:nvPr>
            <p:ph idx="1"/>
          </p:nvPr>
        </p:nvSpPr>
        <p:spPr/>
        <p:txBody>
          <a:bodyPr>
            <a:normAutofit fontScale="92500" lnSpcReduction="20000"/>
          </a:bodyPr>
          <a:lstStyle/>
          <a:p>
            <a:r>
              <a:rPr lang="en-US" dirty="0"/>
              <a:t>A </a:t>
            </a:r>
            <a:r>
              <a:rPr lang="en-US" dirty="0" err="1"/>
              <a:t>pharmacophore</a:t>
            </a:r>
            <a:r>
              <a:rPr lang="en-US" dirty="0"/>
              <a:t> is a reduced representation (template or scaffold) of the drug including only those properties that are important for the desirable effect on the target protein</a:t>
            </a:r>
          </a:p>
          <a:p>
            <a:r>
              <a:rPr lang="en-US" dirty="0"/>
              <a:t>A </a:t>
            </a:r>
            <a:r>
              <a:rPr lang="en-US" dirty="0" err="1"/>
              <a:t>pharmacophore</a:t>
            </a:r>
            <a:r>
              <a:rPr lang="en-US" dirty="0"/>
              <a:t> is built by aligning known ligands that share the same binding mode, thus identifying regions of common chemical properties</a:t>
            </a:r>
          </a:p>
          <a:p>
            <a:r>
              <a:rPr lang="en-US" dirty="0"/>
              <a:t>Common regions should complement the binding site on the target protein</a:t>
            </a:r>
          </a:p>
          <a:p>
            <a:r>
              <a:rPr lang="en-US" dirty="0"/>
              <a:t>Can be done computationally or manually</a:t>
            </a:r>
          </a:p>
        </p:txBody>
      </p:sp>
    </p:spTree>
    <p:extLst>
      <p:ext uri="{BB962C8B-B14F-4D97-AF65-F5344CB8AC3E}">
        <p14:creationId xmlns:p14="http://schemas.microsoft.com/office/powerpoint/2010/main" val="1526392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Receptor-based approach</a:t>
            </a:r>
          </a:p>
        </p:txBody>
      </p:sp>
      <p:sp>
        <p:nvSpPr>
          <p:cNvPr id="3" name="Content Placeholder 2"/>
          <p:cNvSpPr>
            <a:spLocks noGrp="1"/>
          </p:cNvSpPr>
          <p:nvPr>
            <p:ph idx="1"/>
          </p:nvPr>
        </p:nvSpPr>
        <p:spPr/>
        <p:txBody>
          <a:bodyPr>
            <a:normAutofit/>
          </a:bodyPr>
          <a:lstStyle/>
          <a:p>
            <a:r>
              <a:rPr lang="en-US" dirty="0"/>
              <a:t>Rule-based algorithms </a:t>
            </a:r>
            <a:r>
              <a:rPr lang="en-US" dirty="0">
                <a:sym typeface="Wingdings"/>
              </a:rPr>
              <a:t>identify discrete chemical groups in the target protein that are capable of participating in meaningful atom-atom interactions</a:t>
            </a:r>
          </a:p>
        </p:txBody>
      </p:sp>
    </p:spTree>
    <p:extLst>
      <p:ext uri="{BB962C8B-B14F-4D97-AF65-F5344CB8AC3E}">
        <p14:creationId xmlns:p14="http://schemas.microsoft.com/office/powerpoint/2010/main" val="1829293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6470"/>
            <a:ext cx="8229600" cy="4525963"/>
          </a:xfrm>
        </p:spPr>
        <p:txBody>
          <a:bodyPr>
            <a:normAutofit fontScale="92500" lnSpcReduction="10000"/>
          </a:bodyPr>
          <a:lstStyle/>
          <a:p>
            <a:r>
              <a:rPr lang="en-US" dirty="0"/>
              <a:t>Once the constraints are assigned, the missing parts (chemical groups) can be added</a:t>
            </a:r>
          </a:p>
          <a:p>
            <a:r>
              <a:rPr lang="en-US" dirty="0"/>
              <a:t>Synthesis of derivatives </a:t>
            </a:r>
            <a:r>
              <a:rPr lang="en-US" dirty="0">
                <a:sym typeface="Wingdings"/>
              </a:rPr>
              <a:t> </a:t>
            </a:r>
            <a:r>
              <a:rPr lang="en-US" dirty="0"/>
              <a:t>Combinatorial chemistry </a:t>
            </a:r>
            <a:r>
              <a:rPr lang="en-US" dirty="0">
                <a:sym typeface="Wingdings"/>
              </a:rPr>
              <a:t> large number of molecules</a:t>
            </a:r>
          </a:p>
          <a:p>
            <a:r>
              <a:rPr lang="en-US" dirty="0">
                <a:sym typeface="Wingdings"/>
              </a:rPr>
              <a:t>Assay of derivatives  High-throughput methods for screening chemical libraries</a:t>
            </a:r>
          </a:p>
          <a:p>
            <a:pPr lvl="1"/>
            <a:r>
              <a:rPr lang="en-US" dirty="0">
                <a:sym typeface="Wingdings"/>
              </a:rPr>
              <a:t>Use of reduced libraries (e.g. only including molecules known to act on the same target or target family)</a:t>
            </a:r>
          </a:p>
          <a:p>
            <a:pPr lvl="1"/>
            <a:r>
              <a:rPr lang="en-US" dirty="0">
                <a:sym typeface="Wingdings"/>
              </a:rPr>
              <a:t>Computational search of the chemical space (virtual screening)</a:t>
            </a:r>
          </a:p>
          <a:p>
            <a:endParaRPr lang="en-US" dirty="0"/>
          </a:p>
        </p:txBody>
      </p:sp>
      <p:sp>
        <p:nvSpPr>
          <p:cNvPr id="4" name="Title 1">
            <a:extLst>
              <a:ext uri="{FF2B5EF4-FFF2-40B4-BE49-F238E27FC236}">
                <a16:creationId xmlns:a16="http://schemas.microsoft.com/office/drawing/2014/main" id="{E562FE72-71BF-094D-96AC-BCD66893A1AA}"/>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accent2">
                    <a:lumMod val="75000"/>
                  </a:schemeClr>
                </a:solidFill>
              </a:rPr>
              <a:t>Receptor-based approach</a:t>
            </a:r>
          </a:p>
        </p:txBody>
      </p:sp>
    </p:spTree>
    <p:extLst>
      <p:ext uri="{BB962C8B-B14F-4D97-AF65-F5344CB8AC3E}">
        <p14:creationId xmlns:p14="http://schemas.microsoft.com/office/powerpoint/2010/main" val="1439932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defTabSz="457200" rtl="0">
              <a:spcBef>
                <a:spcPct val="0"/>
              </a:spcBef>
            </a:pPr>
            <a:r>
              <a:rPr lang="en-US" sz="4000" b="1" dirty="0">
                <a:solidFill>
                  <a:schemeClr val="accent2">
                    <a:lumMod val="75000"/>
                  </a:schemeClr>
                </a:solidFill>
                <a:latin typeface="+mj-lt"/>
                <a:sym typeface="Wingdings"/>
              </a:rPr>
              <a:t>Computational search of the chemical space and lead design</a:t>
            </a:r>
            <a:endParaRPr lang="en-US" sz="4000" b="1" dirty="0">
              <a:solidFill>
                <a:schemeClr val="accent2">
                  <a:lumMod val="75000"/>
                </a:schemeClr>
              </a:solidFill>
              <a:latin typeface="+mj-lt"/>
            </a:endParaRPr>
          </a:p>
        </p:txBody>
      </p:sp>
      <p:sp>
        <p:nvSpPr>
          <p:cNvPr id="3" name="Content Placeholder 2"/>
          <p:cNvSpPr>
            <a:spLocks noGrp="1"/>
          </p:cNvSpPr>
          <p:nvPr>
            <p:ph idx="1"/>
          </p:nvPr>
        </p:nvSpPr>
        <p:spPr/>
        <p:txBody>
          <a:bodyPr>
            <a:normAutofit fontScale="92500"/>
          </a:bodyPr>
          <a:lstStyle/>
          <a:p>
            <a:r>
              <a:rPr lang="en-US" dirty="0"/>
              <a:t>Virtual scan of huge </a:t>
            </a:r>
            <a:r>
              <a:rPr lang="en-US" dirty="0" err="1"/>
              <a:t>db</a:t>
            </a:r>
            <a:r>
              <a:rPr lang="en-US" dirty="0"/>
              <a:t> of molecules/fragments/atoms in search of the right combination of chemical groups , i.e. molecules translating constraints into a real, viable lead</a:t>
            </a:r>
          </a:p>
          <a:p>
            <a:r>
              <a:rPr lang="en-US" dirty="0"/>
              <a:t>Binding affinity to the target protein is assessed using scoring functions</a:t>
            </a:r>
          </a:p>
          <a:p>
            <a:r>
              <a:rPr lang="en-US" dirty="0"/>
              <a:t>Goal of lead design: rank the relative affinity to the target molecule</a:t>
            </a:r>
          </a:p>
          <a:p>
            <a:r>
              <a:rPr lang="en-US" dirty="0">
                <a:sym typeface="Wingdings"/>
              </a:rPr>
              <a:t> </a:t>
            </a:r>
            <a:r>
              <a:rPr lang="en-US" dirty="0"/>
              <a:t>Simplified, knowledge-based scoring functions </a:t>
            </a:r>
          </a:p>
          <a:p>
            <a:endParaRPr lang="en-US" dirty="0"/>
          </a:p>
        </p:txBody>
      </p:sp>
    </p:spTree>
    <p:extLst>
      <p:ext uri="{BB962C8B-B14F-4D97-AF65-F5344CB8AC3E}">
        <p14:creationId xmlns:p14="http://schemas.microsoft.com/office/powerpoint/2010/main" val="4271829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Molecular docking</a:t>
            </a:r>
          </a:p>
        </p:txBody>
      </p:sp>
      <p:sp>
        <p:nvSpPr>
          <p:cNvPr id="3" name="Content Placeholder 2"/>
          <p:cNvSpPr>
            <a:spLocks noGrp="1"/>
          </p:cNvSpPr>
          <p:nvPr>
            <p:ph idx="1"/>
          </p:nvPr>
        </p:nvSpPr>
        <p:spPr/>
        <p:txBody>
          <a:bodyPr/>
          <a:lstStyle/>
          <a:p>
            <a:r>
              <a:rPr lang="en-US" dirty="0"/>
              <a:t>Conformational flexibility</a:t>
            </a:r>
          </a:p>
          <a:p>
            <a:r>
              <a:rPr lang="en-US" dirty="0"/>
              <a:t>Different orientations of the lead</a:t>
            </a:r>
          </a:p>
          <a:p>
            <a:r>
              <a:rPr lang="en-US" dirty="0"/>
              <a:t>Molecular docking: sampling of conformations and orientation</a:t>
            </a:r>
          </a:p>
          <a:p>
            <a:r>
              <a:rPr lang="en-US" dirty="0"/>
              <a:t>Docking scoring functions rely on either energy calculations or statistical tendencies of groups to appear in certain molecular contexts</a:t>
            </a:r>
          </a:p>
        </p:txBody>
      </p:sp>
    </p:spTree>
    <p:extLst>
      <p:ext uri="{BB962C8B-B14F-4D97-AF65-F5344CB8AC3E}">
        <p14:creationId xmlns:p14="http://schemas.microsoft.com/office/powerpoint/2010/main" val="2376149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720" y="182880"/>
            <a:ext cx="8229600" cy="1143000"/>
          </a:xfrm>
        </p:spPr>
        <p:txBody>
          <a:bodyPr/>
          <a:lstStyle/>
          <a:p>
            <a:r>
              <a:rPr lang="en-US" b="1" dirty="0">
                <a:solidFill>
                  <a:schemeClr val="accent2">
                    <a:lumMod val="75000"/>
                  </a:schemeClr>
                </a:solidFill>
              </a:rPr>
              <a:t>Lead </a:t>
            </a:r>
            <a:r>
              <a:rPr lang="en-US" b="1" dirty="0" err="1">
                <a:solidFill>
                  <a:schemeClr val="accent2">
                    <a:lumMod val="75000"/>
                  </a:schemeClr>
                </a:solidFill>
              </a:rPr>
              <a:t>optimisation</a:t>
            </a:r>
            <a:endParaRPr lang="en-US" b="1" dirty="0">
              <a:solidFill>
                <a:schemeClr val="accent2">
                  <a:lumMod val="75000"/>
                </a:schemeClr>
              </a:solidFill>
            </a:endParaRPr>
          </a:p>
        </p:txBody>
      </p:sp>
      <p:sp>
        <p:nvSpPr>
          <p:cNvPr id="3" name="Content Placeholder 2"/>
          <p:cNvSpPr>
            <a:spLocks noGrp="1"/>
          </p:cNvSpPr>
          <p:nvPr>
            <p:ph idx="1"/>
          </p:nvPr>
        </p:nvSpPr>
        <p:spPr>
          <a:xfrm>
            <a:off x="253218" y="1325880"/>
            <a:ext cx="8657102" cy="4525963"/>
          </a:xfrm>
        </p:spPr>
        <p:txBody>
          <a:bodyPr>
            <a:normAutofit fontScale="92500" lnSpcReduction="10000"/>
          </a:bodyPr>
          <a:lstStyle/>
          <a:p>
            <a:r>
              <a:rPr lang="en-US" dirty="0"/>
              <a:t>Drugs </a:t>
            </a:r>
            <a:r>
              <a:rPr lang="en-US" dirty="0">
                <a:sym typeface="Wingdings"/>
              </a:rPr>
              <a:t> </a:t>
            </a:r>
            <a:r>
              <a:rPr lang="en-US" dirty="0" err="1">
                <a:sym typeface="Wingdings"/>
              </a:rPr>
              <a:t>nM</a:t>
            </a:r>
            <a:r>
              <a:rPr lang="en-US" dirty="0">
                <a:sym typeface="Wingdings"/>
              </a:rPr>
              <a:t> binding affinities</a:t>
            </a:r>
          </a:p>
          <a:p>
            <a:r>
              <a:rPr lang="en-US" dirty="0">
                <a:sym typeface="Wingdings"/>
              </a:rPr>
              <a:t>Leads  </a:t>
            </a:r>
            <a:r>
              <a:rPr lang="en-US" dirty="0" err="1">
                <a:sym typeface="Wingdings"/>
              </a:rPr>
              <a:t>mM</a:t>
            </a:r>
            <a:r>
              <a:rPr lang="en-US" dirty="0">
                <a:sym typeface="Wingdings"/>
              </a:rPr>
              <a:t> binding affinities</a:t>
            </a:r>
          </a:p>
          <a:p>
            <a:r>
              <a:rPr lang="en-US" dirty="0">
                <a:sym typeface="Wingdings"/>
              </a:rPr>
              <a:t>Lead </a:t>
            </a:r>
            <a:r>
              <a:rPr lang="en-US" dirty="0" err="1">
                <a:sym typeface="Wingdings"/>
              </a:rPr>
              <a:t>optimisation</a:t>
            </a:r>
            <a:r>
              <a:rPr lang="en-US" dirty="0">
                <a:sym typeface="Wingdings"/>
              </a:rPr>
              <a:t>: energy-based methods combined with a sampling algorithm generating systematic changes in the chemical composition and conformation of the lead</a:t>
            </a:r>
          </a:p>
          <a:p>
            <a:r>
              <a:rPr lang="it-IT"/>
              <a:t>Optimization of affinity and selectivity</a:t>
            </a:r>
            <a:endParaRPr lang="en-US" dirty="0">
              <a:sym typeface="Wingdings"/>
            </a:endParaRPr>
          </a:p>
          <a:p>
            <a:pPr lvl="1"/>
            <a:r>
              <a:rPr lang="en-US" dirty="0">
                <a:sym typeface="Wingdings"/>
              </a:rPr>
              <a:t>This can be combined with docking procedures</a:t>
            </a:r>
          </a:p>
          <a:p>
            <a:pPr lvl="1"/>
            <a:r>
              <a:rPr lang="en-US" dirty="0">
                <a:sym typeface="Wingdings"/>
              </a:rPr>
              <a:t>QSAR  </a:t>
            </a:r>
            <a:r>
              <a:rPr lang="en-US" dirty="0" err="1">
                <a:sym typeface="Wingdings"/>
              </a:rPr>
              <a:t>Optimisation</a:t>
            </a:r>
            <a:r>
              <a:rPr lang="en-US" dirty="0">
                <a:sym typeface="Wingdings"/>
              </a:rPr>
              <a:t> of physicochemical, pharmaceutical, ADMET, and pharmacokinetic properties</a:t>
            </a:r>
          </a:p>
        </p:txBody>
      </p:sp>
      <p:sp>
        <p:nvSpPr>
          <p:cNvPr id="4" name="TextBox 3"/>
          <p:cNvSpPr txBox="1"/>
          <p:nvPr/>
        </p:nvSpPr>
        <p:spPr>
          <a:xfrm>
            <a:off x="123020" y="6300253"/>
            <a:ext cx="6866934" cy="400110"/>
          </a:xfrm>
          <a:prstGeom prst="rect">
            <a:avLst/>
          </a:prstGeom>
          <a:solidFill>
            <a:srgbClr val="EBF1DE"/>
          </a:solidFill>
        </p:spPr>
        <p:txBody>
          <a:bodyPr wrap="none" rtlCol="0">
            <a:spAutoFit/>
          </a:bodyPr>
          <a:lstStyle/>
          <a:p>
            <a:r>
              <a:rPr lang="en-US" sz="2000" dirty="0"/>
              <a:t>ADMET: Absorption, distribution, metabolism, excretion, toxicity</a:t>
            </a:r>
          </a:p>
        </p:txBody>
      </p:sp>
    </p:spTree>
    <p:extLst>
      <p:ext uri="{BB962C8B-B14F-4D97-AF65-F5344CB8AC3E}">
        <p14:creationId xmlns:p14="http://schemas.microsoft.com/office/powerpoint/2010/main" val="316942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6" y="427679"/>
            <a:ext cx="8229600" cy="1143000"/>
          </a:xfrm>
        </p:spPr>
        <p:txBody>
          <a:bodyPr>
            <a:normAutofit/>
          </a:bodyPr>
          <a:lstStyle/>
          <a:p>
            <a:r>
              <a:rPr lang="en-US" b="1" dirty="0">
                <a:solidFill>
                  <a:schemeClr val="accent2">
                    <a:lumMod val="75000"/>
                  </a:schemeClr>
                </a:solidFill>
              </a:rPr>
              <a:t>Drug</a:t>
            </a:r>
          </a:p>
        </p:txBody>
      </p:sp>
      <p:sp>
        <p:nvSpPr>
          <p:cNvPr id="3" name="Content Placeholder 2"/>
          <p:cNvSpPr>
            <a:spLocks noGrp="1"/>
          </p:cNvSpPr>
          <p:nvPr>
            <p:ph idx="1"/>
          </p:nvPr>
        </p:nvSpPr>
        <p:spPr>
          <a:xfrm>
            <a:off x="311726" y="3874405"/>
            <a:ext cx="8478982" cy="1508086"/>
          </a:xfrm>
        </p:spPr>
        <p:txBody>
          <a:bodyPr>
            <a:normAutofit lnSpcReduction="10000"/>
          </a:bodyPr>
          <a:lstStyle/>
          <a:p>
            <a:pPr marL="0" indent="0">
              <a:buNone/>
            </a:pPr>
            <a:r>
              <a:rPr lang="en-US" dirty="0"/>
              <a:t>A </a:t>
            </a:r>
            <a:r>
              <a:rPr lang="en-US" b="1" dirty="0"/>
              <a:t>drug</a:t>
            </a:r>
            <a:r>
              <a:rPr lang="en-US" dirty="0"/>
              <a:t> can be a small-molecular-weight chemical compound or a biological macromolecule, such as an antibody or a recombinant protein</a:t>
            </a:r>
          </a:p>
          <a:p>
            <a:pPr marL="0" indent="0">
              <a:buNone/>
            </a:pPr>
            <a:endParaRPr lang="en-US" dirty="0"/>
          </a:p>
        </p:txBody>
      </p:sp>
      <p:sp>
        <p:nvSpPr>
          <p:cNvPr id="4" name="Rectangle 3">
            <a:extLst>
              <a:ext uri="{FF2B5EF4-FFF2-40B4-BE49-F238E27FC236}">
                <a16:creationId xmlns:a16="http://schemas.microsoft.com/office/drawing/2014/main" id="{A81A1E77-2FEF-7E4F-AF30-674F540BA577}"/>
              </a:ext>
            </a:extLst>
          </p:cNvPr>
          <p:cNvSpPr/>
          <p:nvPr/>
        </p:nvSpPr>
        <p:spPr>
          <a:xfrm>
            <a:off x="332508" y="2094498"/>
            <a:ext cx="8811492" cy="1077218"/>
          </a:xfrm>
          <a:prstGeom prst="rect">
            <a:avLst/>
          </a:prstGeom>
        </p:spPr>
        <p:txBody>
          <a:bodyPr wrap="square">
            <a:spAutoFit/>
          </a:bodyPr>
          <a:lstStyle/>
          <a:p>
            <a:r>
              <a:rPr lang="it-IT" sz="3200"/>
              <a:t>A</a:t>
            </a:r>
            <a:r>
              <a:rPr lang="it-IT" sz="3200" b="0" i="0" u="none" strike="noStrike">
                <a:effectLst/>
              </a:rPr>
              <a:t> substance intended for use in the diagnosis, cure, mitigation, treatment, or prevention of disease</a:t>
            </a:r>
            <a:endParaRPr lang="it-IT" sz="3200"/>
          </a:p>
        </p:txBody>
      </p:sp>
    </p:spTree>
    <p:extLst>
      <p:ext uri="{BB962C8B-B14F-4D97-AF65-F5344CB8AC3E}">
        <p14:creationId xmlns:p14="http://schemas.microsoft.com/office/powerpoint/2010/main" val="398402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7130"/>
            <a:ext cx="8229600" cy="1143000"/>
          </a:xfrm>
        </p:spPr>
        <p:txBody>
          <a:bodyPr>
            <a:normAutofit/>
          </a:bodyPr>
          <a:lstStyle/>
          <a:p>
            <a:r>
              <a:rPr lang="en-US" b="1" dirty="0">
                <a:solidFill>
                  <a:schemeClr val="accent2">
                    <a:lumMod val="75000"/>
                  </a:schemeClr>
                </a:solidFill>
              </a:rPr>
              <a:t>Biological target</a:t>
            </a:r>
          </a:p>
        </p:txBody>
      </p:sp>
      <p:sp>
        <p:nvSpPr>
          <p:cNvPr id="3" name="Content Placeholder 2"/>
          <p:cNvSpPr>
            <a:spLocks noGrp="1"/>
          </p:cNvSpPr>
          <p:nvPr>
            <p:ph idx="1"/>
          </p:nvPr>
        </p:nvSpPr>
        <p:spPr>
          <a:xfrm>
            <a:off x="457200" y="2419678"/>
            <a:ext cx="8229600" cy="1570432"/>
          </a:xfrm>
        </p:spPr>
        <p:txBody>
          <a:bodyPr>
            <a:normAutofit/>
          </a:bodyPr>
          <a:lstStyle/>
          <a:p>
            <a:pPr marL="0" indent="0">
              <a:buNone/>
            </a:pPr>
            <a:r>
              <a:rPr lang="en-US" dirty="0"/>
              <a:t>Anything within a living organism to which some other entity, like an endogenous ligand or a </a:t>
            </a:r>
            <a:r>
              <a:rPr lang="en-US" b="1" dirty="0"/>
              <a:t>drug</a:t>
            </a:r>
            <a:r>
              <a:rPr lang="en-US" dirty="0"/>
              <a:t> is directed and/or binds.</a:t>
            </a:r>
          </a:p>
          <a:p>
            <a:pPr marL="0" indent="0">
              <a:buNone/>
            </a:pPr>
            <a:endParaRPr lang="en-US" dirty="0"/>
          </a:p>
        </p:txBody>
      </p:sp>
    </p:spTree>
    <p:extLst>
      <p:ext uri="{BB962C8B-B14F-4D97-AF65-F5344CB8AC3E}">
        <p14:creationId xmlns:p14="http://schemas.microsoft.com/office/powerpoint/2010/main" val="67504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3221"/>
            <a:ext cx="8229600" cy="1143000"/>
          </a:xfrm>
        </p:spPr>
        <p:txBody>
          <a:bodyPr>
            <a:normAutofit/>
          </a:bodyPr>
          <a:lstStyle/>
          <a:p>
            <a:r>
              <a:rPr lang="en-US" b="1" dirty="0">
                <a:solidFill>
                  <a:schemeClr val="accent2">
                    <a:lumMod val="75000"/>
                  </a:schemeClr>
                </a:solidFill>
              </a:rPr>
              <a:t>“Druggable” targets</a:t>
            </a:r>
          </a:p>
        </p:txBody>
      </p:sp>
      <p:sp>
        <p:nvSpPr>
          <p:cNvPr id="3" name="Content Placeholder 2"/>
          <p:cNvSpPr>
            <a:spLocks noGrp="1"/>
          </p:cNvSpPr>
          <p:nvPr>
            <p:ph idx="1"/>
          </p:nvPr>
        </p:nvSpPr>
        <p:spPr>
          <a:xfrm>
            <a:off x="706582" y="1636220"/>
            <a:ext cx="8229600" cy="2686397"/>
          </a:xfrm>
        </p:spPr>
        <p:txBody>
          <a:bodyPr>
            <a:noAutofit/>
          </a:bodyPr>
          <a:lstStyle/>
          <a:p>
            <a:pPr marL="0" indent="0">
              <a:buNone/>
            </a:pPr>
            <a:r>
              <a:rPr lang="en-US" dirty="0"/>
              <a:t>A nucleic acid or a protein (e.g. an enzyme, a receptor) </a:t>
            </a:r>
            <a:r>
              <a:rPr lang="it-IT">
                <a:solidFill>
                  <a:srgbClr val="222222"/>
                </a:solidFill>
              </a:rPr>
              <a:t>known or predicted to bind with high affinity to a </a:t>
            </a:r>
            <a:r>
              <a:rPr lang="it-IT"/>
              <a:t>drug AND </a:t>
            </a:r>
            <a:r>
              <a:rPr lang="en-US" dirty="0"/>
              <a:t>whose activity is modified by the </a:t>
            </a:r>
            <a:r>
              <a:rPr lang="en-US" b="1" dirty="0"/>
              <a:t>drug </a:t>
            </a:r>
            <a:r>
              <a:rPr lang="it-IT">
                <a:solidFill>
                  <a:srgbClr val="222222"/>
                </a:solidFill>
              </a:rPr>
              <a:t>with a therapeutic benefit to the patient</a:t>
            </a:r>
            <a:endParaRPr lang="en-US" dirty="0"/>
          </a:p>
        </p:txBody>
      </p:sp>
      <p:sp>
        <p:nvSpPr>
          <p:cNvPr id="4" name="Rectangle 3">
            <a:extLst>
              <a:ext uri="{FF2B5EF4-FFF2-40B4-BE49-F238E27FC236}">
                <a16:creationId xmlns:a16="http://schemas.microsoft.com/office/drawing/2014/main" id="{06DC61D9-ECA7-4149-843B-3679952D0212}"/>
              </a:ext>
            </a:extLst>
          </p:cNvPr>
          <p:cNvSpPr/>
          <p:nvPr/>
        </p:nvSpPr>
        <p:spPr>
          <a:xfrm>
            <a:off x="706582" y="4664472"/>
            <a:ext cx="7730836" cy="1077218"/>
          </a:xfrm>
          <a:prstGeom prst="rect">
            <a:avLst/>
          </a:prstGeom>
          <a:solidFill>
            <a:schemeClr val="accent1">
              <a:lumMod val="20000"/>
              <a:lumOff val="80000"/>
            </a:schemeClr>
          </a:solidFill>
        </p:spPr>
        <p:txBody>
          <a:bodyPr wrap="square">
            <a:spAutoFit/>
          </a:bodyPr>
          <a:lstStyle/>
          <a:p>
            <a:r>
              <a:rPr lang="en-US" sz="3200" dirty="0"/>
              <a:t>Proteins constitute ~80% of all drug targets</a:t>
            </a:r>
          </a:p>
          <a:p>
            <a:r>
              <a:rPr lang="en-US" sz="3200" dirty="0"/>
              <a:t>Other targets include mainly DNA and RNA</a:t>
            </a:r>
          </a:p>
        </p:txBody>
      </p:sp>
    </p:spTree>
    <p:extLst>
      <p:ext uri="{BB962C8B-B14F-4D97-AF65-F5344CB8AC3E}">
        <p14:creationId xmlns:p14="http://schemas.microsoft.com/office/powerpoint/2010/main" val="324749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solidFill>
                  <a:schemeClr val="accent2">
                    <a:lumMod val="75000"/>
                  </a:schemeClr>
                </a:solidFill>
              </a:rPr>
              <a:t>Involvement of proteins in diseases</a:t>
            </a:r>
          </a:p>
        </p:txBody>
      </p:sp>
      <p:sp>
        <p:nvSpPr>
          <p:cNvPr id="3" name="Content Placeholder 2"/>
          <p:cNvSpPr>
            <a:spLocks noGrp="1"/>
          </p:cNvSpPr>
          <p:nvPr>
            <p:ph idx="1"/>
          </p:nvPr>
        </p:nvSpPr>
        <p:spPr>
          <a:xfrm>
            <a:off x="457200" y="1143000"/>
            <a:ext cx="8229600" cy="1080655"/>
          </a:xfrm>
        </p:spPr>
        <p:txBody>
          <a:bodyPr/>
          <a:lstStyle/>
          <a:p>
            <a:r>
              <a:rPr lang="en-US" dirty="0"/>
              <a:t>Invading pathogens attacking the host cells or secreting toxins</a:t>
            </a:r>
          </a:p>
        </p:txBody>
      </p:sp>
      <p:pic>
        <p:nvPicPr>
          <p:cNvPr id="4" name="Picture 3">
            <a:extLst>
              <a:ext uri="{FF2B5EF4-FFF2-40B4-BE49-F238E27FC236}">
                <a16:creationId xmlns:a16="http://schemas.microsoft.com/office/drawing/2014/main" id="{BD1FF578-60D6-B646-8E12-33DD62A78BF0}"/>
              </a:ext>
            </a:extLst>
          </p:cNvPr>
          <p:cNvPicPr>
            <a:picLocks noChangeAspect="1"/>
          </p:cNvPicPr>
          <p:nvPr/>
        </p:nvPicPr>
        <p:blipFill>
          <a:blip r:embed="rId3"/>
          <a:stretch>
            <a:fillRect/>
          </a:stretch>
        </p:blipFill>
        <p:spPr>
          <a:xfrm>
            <a:off x="1059872" y="2680855"/>
            <a:ext cx="6754092" cy="3808557"/>
          </a:xfrm>
          <a:prstGeom prst="rect">
            <a:avLst/>
          </a:prstGeom>
        </p:spPr>
      </p:pic>
    </p:spTree>
    <p:extLst>
      <p:ext uri="{BB962C8B-B14F-4D97-AF65-F5344CB8AC3E}">
        <p14:creationId xmlns:p14="http://schemas.microsoft.com/office/powerpoint/2010/main" val="389143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99582B-2D8A-9D4D-A8D9-F815C817BFA1}"/>
              </a:ext>
            </a:extLst>
          </p:cNvPr>
          <p:cNvPicPr>
            <a:picLocks noChangeAspect="1"/>
          </p:cNvPicPr>
          <p:nvPr/>
        </p:nvPicPr>
        <p:blipFill>
          <a:blip r:embed="rId2"/>
          <a:stretch>
            <a:fillRect/>
          </a:stretch>
        </p:blipFill>
        <p:spPr>
          <a:xfrm>
            <a:off x="0" y="522737"/>
            <a:ext cx="9144000" cy="5812526"/>
          </a:xfrm>
          <a:prstGeom prst="rect">
            <a:avLst/>
          </a:prstGeom>
        </p:spPr>
      </p:pic>
    </p:spTree>
    <p:extLst>
      <p:ext uri="{BB962C8B-B14F-4D97-AF65-F5344CB8AC3E}">
        <p14:creationId xmlns:p14="http://schemas.microsoft.com/office/powerpoint/2010/main" val="141303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154493"/>
            <a:ext cx="8229600" cy="1143000"/>
          </a:xfrm>
        </p:spPr>
        <p:txBody>
          <a:bodyPr>
            <a:normAutofit fontScale="90000"/>
          </a:bodyPr>
          <a:lstStyle/>
          <a:p>
            <a:r>
              <a:rPr lang="en-US" b="1" dirty="0">
                <a:solidFill>
                  <a:schemeClr val="accent2">
                    <a:lumMod val="75000"/>
                  </a:schemeClr>
                </a:solidFill>
              </a:rPr>
              <a:t>Involvement of proteins in diseases</a:t>
            </a:r>
          </a:p>
        </p:txBody>
      </p:sp>
      <p:sp>
        <p:nvSpPr>
          <p:cNvPr id="3" name="Content Placeholder 2"/>
          <p:cNvSpPr>
            <a:spLocks noGrp="1"/>
          </p:cNvSpPr>
          <p:nvPr>
            <p:ph idx="1"/>
          </p:nvPr>
        </p:nvSpPr>
        <p:spPr>
          <a:xfrm>
            <a:off x="457200" y="1417638"/>
            <a:ext cx="8229600" cy="1143000"/>
          </a:xfrm>
        </p:spPr>
        <p:txBody>
          <a:bodyPr/>
          <a:lstStyle/>
          <a:p>
            <a:r>
              <a:rPr lang="en-US" dirty="0"/>
              <a:t>External toxic compounds entering the body </a:t>
            </a:r>
            <a:r>
              <a:rPr lang="en-US" i="1" dirty="0"/>
              <a:t>via</a:t>
            </a:r>
            <a:r>
              <a:rPr lang="en-US" dirty="0"/>
              <a:t> air, water, food or injury</a:t>
            </a:r>
          </a:p>
        </p:txBody>
      </p:sp>
      <p:pic>
        <p:nvPicPr>
          <p:cNvPr id="5" name="Picture 4">
            <a:extLst>
              <a:ext uri="{FF2B5EF4-FFF2-40B4-BE49-F238E27FC236}">
                <a16:creationId xmlns:a16="http://schemas.microsoft.com/office/drawing/2014/main" id="{2870B303-EA0E-4E48-939A-FA37F54DF9B9}"/>
              </a:ext>
            </a:extLst>
          </p:cNvPr>
          <p:cNvPicPr>
            <a:picLocks noChangeAspect="1"/>
          </p:cNvPicPr>
          <p:nvPr/>
        </p:nvPicPr>
        <p:blipFill>
          <a:blip r:embed="rId2"/>
          <a:stretch>
            <a:fillRect/>
          </a:stretch>
        </p:blipFill>
        <p:spPr>
          <a:xfrm>
            <a:off x="4030009" y="2627530"/>
            <a:ext cx="3184236" cy="3184236"/>
          </a:xfrm>
          <a:prstGeom prst="rect">
            <a:avLst/>
          </a:prstGeom>
        </p:spPr>
      </p:pic>
      <p:sp>
        <p:nvSpPr>
          <p:cNvPr id="6" name="TextBox 5">
            <a:extLst>
              <a:ext uri="{FF2B5EF4-FFF2-40B4-BE49-F238E27FC236}">
                <a16:creationId xmlns:a16="http://schemas.microsoft.com/office/drawing/2014/main" id="{51CDBB35-93FC-9842-84EE-4E3CC40010A5}"/>
              </a:ext>
            </a:extLst>
          </p:cNvPr>
          <p:cNvSpPr txBox="1"/>
          <p:nvPr/>
        </p:nvSpPr>
        <p:spPr>
          <a:xfrm>
            <a:off x="820236" y="5550156"/>
            <a:ext cx="2100255" cy="523220"/>
          </a:xfrm>
          <a:prstGeom prst="rect">
            <a:avLst/>
          </a:prstGeom>
          <a:solidFill>
            <a:schemeClr val="tx2">
              <a:lumMod val="50000"/>
            </a:schemeClr>
          </a:solidFill>
        </p:spPr>
        <p:txBody>
          <a:bodyPr wrap="none" rtlCol="0">
            <a:spAutoFit/>
          </a:bodyPr>
          <a:lstStyle/>
          <a:p>
            <a:r>
              <a:rPr lang="it-IT" sz="2800">
                <a:solidFill>
                  <a:schemeClr val="bg1"/>
                </a:solidFill>
              </a:rPr>
              <a:t>Prion protein</a:t>
            </a:r>
          </a:p>
        </p:txBody>
      </p:sp>
      <p:sp>
        <p:nvSpPr>
          <p:cNvPr id="7" name="Rectangle 6">
            <a:extLst>
              <a:ext uri="{FF2B5EF4-FFF2-40B4-BE49-F238E27FC236}">
                <a16:creationId xmlns:a16="http://schemas.microsoft.com/office/drawing/2014/main" id="{4A303A2E-3ACC-1448-B892-E27480869CC6}"/>
              </a:ext>
            </a:extLst>
          </p:cNvPr>
          <p:cNvSpPr/>
          <p:nvPr/>
        </p:nvSpPr>
        <p:spPr>
          <a:xfrm>
            <a:off x="623455" y="2704945"/>
            <a:ext cx="2854115" cy="523220"/>
          </a:xfrm>
          <a:prstGeom prst="rect">
            <a:avLst/>
          </a:prstGeom>
          <a:solidFill>
            <a:schemeClr val="accent5">
              <a:lumMod val="20000"/>
              <a:lumOff val="80000"/>
            </a:schemeClr>
          </a:solidFill>
        </p:spPr>
        <p:txBody>
          <a:bodyPr wrap="none">
            <a:spAutoFit/>
          </a:bodyPr>
          <a:lstStyle/>
          <a:p>
            <a:r>
              <a:rPr lang="it-IT" sz="2800"/>
              <a:t>Mad cow disease  </a:t>
            </a:r>
          </a:p>
        </p:txBody>
      </p:sp>
      <p:sp>
        <p:nvSpPr>
          <p:cNvPr id="8" name="Down Arrow 7">
            <a:extLst>
              <a:ext uri="{FF2B5EF4-FFF2-40B4-BE49-F238E27FC236}">
                <a16:creationId xmlns:a16="http://schemas.microsoft.com/office/drawing/2014/main" id="{B317FEFA-F5AD-B34D-B047-CE8FC4519129}"/>
              </a:ext>
            </a:extLst>
          </p:cNvPr>
          <p:cNvSpPr/>
          <p:nvPr/>
        </p:nvSpPr>
        <p:spPr>
          <a:xfrm>
            <a:off x="1620982" y="3387436"/>
            <a:ext cx="546977" cy="73012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09849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4773</TotalTime>
  <Words>2416</Words>
  <Application>Microsoft Macintosh PowerPoint</Application>
  <PresentationFormat>On-screen Show (4:3)</PresentationFormat>
  <Paragraphs>194</Paragraphs>
  <Slides>35</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Corbel</vt:lpstr>
      <vt:lpstr>NexusSans</vt:lpstr>
      <vt:lpstr>Wingdings</vt:lpstr>
      <vt:lpstr>Office Theme</vt:lpstr>
      <vt:lpstr>Protein-small molecule interactions Protein-ligand interactions in drug action and design  </vt:lpstr>
      <vt:lpstr>Session materials</vt:lpstr>
      <vt:lpstr>Learning outcomes</vt:lpstr>
      <vt:lpstr>Drug</vt:lpstr>
      <vt:lpstr>Biological target</vt:lpstr>
      <vt:lpstr>“Druggable” targets</vt:lpstr>
      <vt:lpstr>Involvement of proteins in diseases</vt:lpstr>
      <vt:lpstr>PowerPoint Presentation</vt:lpstr>
      <vt:lpstr>Involvement of proteins in diseases</vt:lpstr>
      <vt:lpstr>Involvement of proteins in diseases</vt:lpstr>
      <vt:lpstr>PowerPoint Presentation</vt:lpstr>
      <vt:lpstr>How drugs work</vt:lpstr>
      <vt:lpstr>Drug effects on cell-surface receptors</vt:lpstr>
      <vt:lpstr>Allostery</vt:lpstr>
      <vt:lpstr>Drug effects on enzymes</vt:lpstr>
      <vt:lpstr>Drug effects on enzymes</vt:lpstr>
      <vt:lpstr>Selectivity and side effects</vt:lpstr>
      <vt:lpstr>Drug development process</vt:lpstr>
      <vt:lpstr>PowerPoint Presentation</vt:lpstr>
      <vt:lpstr>Drug development process</vt:lpstr>
      <vt:lpstr>PowerPoint Presentation</vt:lpstr>
      <vt:lpstr>Drug repurposing and repositioning:  novel drug development strategies</vt:lpstr>
      <vt:lpstr>Only a few candidate molecules (5-10000) enter the drug development process </vt:lpstr>
      <vt:lpstr>Computer-aided drug design</vt:lpstr>
      <vt:lpstr>PowerPoint Presentation</vt:lpstr>
      <vt:lpstr>Computational methods:  identification and optimization of lead compounds</vt:lpstr>
      <vt:lpstr>Prediction of physiological compatibility</vt:lpstr>
      <vt:lpstr>Predict the relative binding affinity and specificity to a target protein: rational drug design</vt:lpstr>
      <vt:lpstr>Structure-based drug design: identification of lead compounds</vt:lpstr>
      <vt:lpstr>Ligand-based approach</vt:lpstr>
      <vt:lpstr>Receptor-based approach</vt:lpstr>
      <vt:lpstr>PowerPoint Presentation</vt:lpstr>
      <vt:lpstr>Computational search of the chemical space and lead design</vt:lpstr>
      <vt:lpstr>Molecular docking</vt:lpstr>
      <vt:lpstr>Lead optimisation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Allegra Via</dc:creator>
  <cp:keywords/>
  <dc:description/>
  <cp:lastModifiedBy>allegra.via@gmail.com</cp:lastModifiedBy>
  <cp:revision>76</cp:revision>
  <dcterms:created xsi:type="dcterms:W3CDTF">2016-02-02T15:42:32Z</dcterms:created>
  <dcterms:modified xsi:type="dcterms:W3CDTF">2020-03-25T11:30:47Z</dcterms:modified>
  <cp:category/>
</cp:coreProperties>
</file>