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6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3172-C51E-4D29-92E8-9ADFD8F2EE0D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5471-7AF8-47D2-A3AE-3185FECD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Kifer Tags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Gallagher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Tags can be read when the cartridge is inserted into the instrument</a:t>
            </a:r>
          </a:p>
          <a:p>
            <a:r>
              <a:rPr lang="en-US" dirty="0" smtClean="0"/>
              <a:t>Each tag has a unique tag ID and 128 bytes of read/write storage</a:t>
            </a:r>
          </a:p>
          <a:p>
            <a:r>
              <a:rPr lang="en-US" dirty="0" smtClean="0"/>
              <a:t>The tag has no human readable information</a:t>
            </a:r>
          </a:p>
          <a:p>
            <a:r>
              <a:rPr lang="en-US" dirty="0" smtClean="0"/>
              <a:t>The tag will  be completely hidden under the cartridge cover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6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Tag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unique to all tags of this class similar to a MAC address in network devices</a:t>
            </a:r>
          </a:p>
          <a:p>
            <a:r>
              <a:rPr lang="en-US" dirty="0" smtClean="0"/>
              <a:t>Seven read only bytes</a:t>
            </a:r>
          </a:p>
          <a:p>
            <a:r>
              <a:rPr lang="en-US" dirty="0" smtClean="0"/>
              <a:t>Display as 14 character ASCII HEX string</a:t>
            </a:r>
          </a:p>
          <a:p>
            <a:pPr lvl="1"/>
            <a:r>
              <a:rPr lang="en-US" dirty="0" smtClean="0"/>
              <a:t>Example tag ID:  048f2961a28bf2</a:t>
            </a:r>
          </a:p>
        </p:txBody>
      </p:sp>
    </p:spTree>
    <p:extLst>
      <p:ext uri="{BB962C8B-B14F-4D97-AF65-F5344CB8AC3E}">
        <p14:creationId xmlns:p14="http://schemas.microsoft.com/office/powerpoint/2010/main" val="18175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Information 128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546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(Size in bytes)</a:t>
            </a:r>
          </a:p>
          <a:p>
            <a:r>
              <a:rPr lang="en-US" dirty="0" smtClean="0"/>
              <a:t>Information Format (1)</a:t>
            </a:r>
          </a:p>
          <a:p>
            <a:r>
              <a:rPr lang="en-US" dirty="0" smtClean="0"/>
              <a:t>Cartridge Type: Size, IEF Abs, or IEF Fluor (1)</a:t>
            </a:r>
          </a:p>
          <a:p>
            <a:r>
              <a:rPr lang="en-US" dirty="0" smtClean="0"/>
              <a:t>Expiration Date (4)</a:t>
            </a:r>
          </a:p>
          <a:p>
            <a:r>
              <a:rPr lang="en-US" dirty="0" smtClean="0"/>
              <a:t>Serial Number (10 ASCII digits 5)</a:t>
            </a:r>
          </a:p>
          <a:p>
            <a:r>
              <a:rPr lang="en-US" dirty="0" smtClean="0"/>
              <a:t>Guaranteed Injection Count (1)</a:t>
            </a:r>
          </a:p>
          <a:p>
            <a:r>
              <a:rPr lang="en-US" dirty="0" smtClean="0"/>
              <a:t>Injection Count Limit (1)</a:t>
            </a:r>
          </a:p>
          <a:p>
            <a:r>
              <a:rPr lang="en-US" dirty="0" smtClean="0"/>
              <a:t>Max number of batches (1)</a:t>
            </a:r>
          </a:p>
          <a:p>
            <a:r>
              <a:rPr lang="en-US" dirty="0" smtClean="0"/>
              <a:t>Max period from first to last batch (days 2)</a:t>
            </a:r>
          </a:p>
          <a:p>
            <a:r>
              <a:rPr lang="en-US" dirty="0" smtClean="0"/>
              <a:t>Size injection gel limit (1)</a:t>
            </a:r>
          </a:p>
          <a:p>
            <a:endParaRPr lang="en-US" dirty="0"/>
          </a:p>
          <a:p>
            <a:r>
              <a:rPr lang="en-US" dirty="0" smtClean="0"/>
              <a:t>Batch Date (4) x20</a:t>
            </a:r>
          </a:p>
          <a:p>
            <a:r>
              <a:rPr lang="en-US" dirty="0" smtClean="0"/>
              <a:t>Batch Count (1) x20</a:t>
            </a:r>
          </a:p>
          <a:p>
            <a:r>
              <a:rPr lang="en-US" dirty="0" smtClean="0"/>
              <a:t>CRC (2)</a:t>
            </a:r>
          </a:p>
          <a:p>
            <a:endParaRPr lang="en-US" dirty="0" smtClean="0"/>
          </a:p>
          <a:p>
            <a:r>
              <a:rPr lang="en-US" dirty="0" smtClean="0"/>
              <a:t>Total 119 bytes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52735" y="1690689"/>
            <a:ext cx="4269260" cy="421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Notes</a:t>
            </a:r>
          </a:p>
          <a:p>
            <a:r>
              <a:rPr lang="en-US" sz="1200" i="1" dirty="0" smtClean="0"/>
              <a:t>Information Format </a:t>
            </a:r>
            <a:r>
              <a:rPr lang="en-US" sz="1200" dirty="0" smtClean="0"/>
              <a:t>is used to support future changes to the format</a:t>
            </a:r>
          </a:p>
          <a:p>
            <a:r>
              <a:rPr lang="en-US" sz="1200" dirty="0" smtClean="0"/>
              <a:t>The </a:t>
            </a:r>
            <a:r>
              <a:rPr lang="en-US" sz="1200" i="1" dirty="0" smtClean="0"/>
              <a:t>CRC</a:t>
            </a:r>
            <a:r>
              <a:rPr lang="en-US" sz="1200" dirty="0" smtClean="0"/>
              <a:t> may be needed to guarantee no errors in the information</a:t>
            </a:r>
          </a:p>
          <a:p>
            <a:r>
              <a:rPr lang="en-US" sz="1200" dirty="0" smtClean="0"/>
              <a:t>All dates are UTC seconds: </a:t>
            </a:r>
            <a:r>
              <a:rPr lang="en-US" sz="1200" dirty="0"/>
              <a:t>3/25/2011 6:13:50 AM</a:t>
            </a:r>
            <a:endParaRPr lang="en-US" sz="1200" dirty="0" smtClean="0"/>
          </a:p>
          <a:p>
            <a:r>
              <a:rPr lang="en-US" sz="1200" dirty="0" smtClean="0"/>
              <a:t>Batch date and count are saved for each batch </a:t>
            </a:r>
          </a:p>
          <a:p>
            <a:r>
              <a:rPr lang="en-US" sz="1200" dirty="0" err="1" smtClean="0"/>
              <a:t>Kompass</a:t>
            </a:r>
            <a:r>
              <a:rPr lang="en-US" sz="1200" dirty="0" smtClean="0"/>
              <a:t> derives</a:t>
            </a:r>
          </a:p>
          <a:p>
            <a:pPr lvl="1"/>
            <a:r>
              <a:rPr lang="en-US" sz="1050" dirty="0" smtClean="0"/>
              <a:t>Guaranteed injections remaining</a:t>
            </a:r>
          </a:p>
          <a:p>
            <a:pPr lvl="1"/>
            <a:r>
              <a:rPr lang="en-US" sz="1050" dirty="0" smtClean="0"/>
              <a:t>Max possible injections remaining</a:t>
            </a:r>
          </a:p>
          <a:p>
            <a:pPr lvl="1"/>
            <a:r>
              <a:rPr lang="en-US" sz="1050" dirty="0" smtClean="0"/>
              <a:t>Date of last guaranteed batch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38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Manufacturing plugs new cartridge into instrument and writes:</a:t>
            </a:r>
          </a:p>
          <a:p>
            <a:pPr lvl="1"/>
            <a:r>
              <a:rPr lang="en-US" dirty="0" smtClean="0"/>
              <a:t>Version (1)</a:t>
            </a:r>
          </a:p>
          <a:p>
            <a:pPr lvl="1"/>
            <a:r>
              <a:rPr lang="en-US" dirty="0" smtClean="0"/>
              <a:t>Cartridge Type: Size, IEF Abs, or IEF Fluor (1)</a:t>
            </a:r>
          </a:p>
          <a:p>
            <a:pPr lvl="1"/>
            <a:r>
              <a:rPr lang="en-US" dirty="0" smtClean="0"/>
              <a:t>Expiration Date (4)</a:t>
            </a:r>
          </a:p>
          <a:p>
            <a:pPr lvl="1"/>
            <a:r>
              <a:rPr lang="en-US" dirty="0" smtClean="0"/>
              <a:t>Serial Number (10 ASCII digits 5)</a:t>
            </a:r>
          </a:p>
          <a:p>
            <a:pPr lvl="1"/>
            <a:r>
              <a:rPr lang="en-US" dirty="0" smtClean="0"/>
              <a:t>Guaranteed Injection Count (1)</a:t>
            </a:r>
          </a:p>
          <a:p>
            <a:pPr lvl="1"/>
            <a:r>
              <a:rPr lang="en-US" dirty="0" smtClean="0"/>
              <a:t>Injection Count Limit (1)</a:t>
            </a:r>
          </a:p>
          <a:p>
            <a:pPr lvl="1"/>
            <a:r>
              <a:rPr lang="en-US" dirty="0" smtClean="0"/>
              <a:t>Max number of batches (1)</a:t>
            </a:r>
          </a:p>
          <a:p>
            <a:pPr lvl="1"/>
            <a:r>
              <a:rPr lang="en-US" dirty="0" smtClean="0"/>
              <a:t>Max period from first to last batch (days 2)</a:t>
            </a:r>
          </a:p>
          <a:p>
            <a:pPr lvl="1"/>
            <a:r>
              <a:rPr lang="en-US" smtClean="0"/>
              <a:t>Size injection gel limit (1)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Reads the Unique Tag ID and saves with the manufacturing lot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4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Cartridge Labels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6" y="2262231"/>
            <a:ext cx="6104030" cy="2993510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2512541" y="2858530"/>
            <a:ext cx="1911178" cy="67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458465" y="3262184"/>
            <a:ext cx="2496065" cy="49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2637" y="2411450"/>
            <a:ext cx="188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Expiration is month/year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36908" y="2734616"/>
            <a:ext cx="2899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digit serial number encodes manufacturing information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58465" y="1690688"/>
            <a:ext cx="2207740" cy="16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48376" y="1393953"/>
            <a:ext cx="318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 number in barcode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9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1143"/>
          </a:xfrm>
        </p:spPr>
        <p:txBody>
          <a:bodyPr/>
          <a:lstStyle/>
          <a:p>
            <a:r>
              <a:rPr lang="en-US" dirty="0" smtClean="0"/>
              <a:t>Displays the tag information for the currently installed cartridge and in each run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23503"/>
            <a:ext cx="6285714" cy="182857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588477"/>
            <a:ext cx="10515600" cy="202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8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Errors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772078"/>
            <a:ext cx="10447638" cy="4826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Runs are flagged as out of specification for the following reasons:</a:t>
            </a:r>
          </a:p>
          <a:p>
            <a:pPr lvl="1"/>
            <a:r>
              <a:rPr lang="en-US" dirty="0" smtClean="0"/>
              <a:t>Past the expiration date</a:t>
            </a:r>
          </a:p>
          <a:p>
            <a:pPr lvl="1"/>
            <a:r>
              <a:rPr lang="en-US" dirty="0" smtClean="0"/>
              <a:t>More than the guaranteed injection count</a:t>
            </a:r>
          </a:p>
          <a:p>
            <a:pPr lvl="1"/>
            <a:r>
              <a:rPr lang="en-US" dirty="0" smtClean="0"/>
              <a:t>More than the max number of batches</a:t>
            </a:r>
          </a:p>
          <a:p>
            <a:pPr lvl="1"/>
            <a:r>
              <a:rPr lang="en-US" dirty="0" smtClean="0"/>
              <a:t>Greater than the max period between injections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instrument will refuse to run:</a:t>
            </a:r>
          </a:p>
          <a:p>
            <a:pPr lvl="1"/>
            <a:r>
              <a:rPr lang="en-US" dirty="0" smtClean="0"/>
              <a:t>Cartridge types not supported by the instrument</a:t>
            </a:r>
          </a:p>
          <a:p>
            <a:pPr lvl="1"/>
            <a:r>
              <a:rPr lang="en-US" dirty="0" smtClean="0"/>
              <a:t>Wrong assay for the cartridge type</a:t>
            </a:r>
          </a:p>
          <a:p>
            <a:pPr lvl="1"/>
            <a:r>
              <a:rPr lang="en-US" dirty="0" smtClean="0"/>
              <a:t>Any injections past the injection count limit</a:t>
            </a:r>
          </a:p>
          <a:p>
            <a:pPr lvl="1"/>
            <a:r>
              <a:rPr lang="en-US" dirty="0" smtClean="0"/>
              <a:t>Size injections past the gel injection count</a:t>
            </a:r>
          </a:p>
          <a:p>
            <a:pPr lvl="1"/>
            <a:endParaRPr lang="en-US" sz="14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790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Tag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128 byte tag is limiting</a:t>
            </a:r>
          </a:p>
          <a:p>
            <a:r>
              <a:rPr lang="en-US" dirty="0" smtClean="0"/>
              <a:t>More memory could store:</a:t>
            </a:r>
          </a:p>
          <a:p>
            <a:pPr lvl="1"/>
            <a:r>
              <a:rPr lang="en-US" dirty="0" smtClean="0"/>
              <a:t>The instrument ID with each batch</a:t>
            </a:r>
          </a:p>
          <a:p>
            <a:pPr lvl="1"/>
            <a:r>
              <a:rPr lang="en-US" dirty="0" smtClean="0"/>
              <a:t>The user ID for each batch</a:t>
            </a:r>
          </a:p>
          <a:p>
            <a:pPr lvl="1"/>
            <a:r>
              <a:rPr lang="en-US" dirty="0" smtClean="0"/>
              <a:t>More than 20 batches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5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461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Kifer Tags</vt:lpstr>
      <vt:lpstr>Overview</vt:lpstr>
      <vt:lpstr>Unique Tag ID</vt:lpstr>
      <vt:lpstr>Tag Information 128 bytes</vt:lpstr>
      <vt:lpstr>Manufacturing</vt:lpstr>
      <vt:lpstr>Example Cartridge Labels</vt:lpstr>
      <vt:lpstr>Kompass</vt:lpstr>
      <vt:lpstr>Run Errors</vt:lpstr>
      <vt:lpstr>Larger Tag Memory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Kifer Tags</dc:title>
  <dc:creator>Steven Gallagher</dc:creator>
  <cp:lastModifiedBy>Steven Gallagher</cp:lastModifiedBy>
  <cp:revision>26</cp:revision>
  <dcterms:created xsi:type="dcterms:W3CDTF">2014-11-19T00:41:17Z</dcterms:created>
  <dcterms:modified xsi:type="dcterms:W3CDTF">2014-11-21T23:38:42Z</dcterms:modified>
</cp:coreProperties>
</file>