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7" r:id="rId3"/>
    <p:sldId id="264" r:id="rId4"/>
    <p:sldId id="262" r:id="rId5"/>
    <p:sldId id="263" r:id="rId6"/>
    <p:sldId id="268" r:id="rId7"/>
    <p:sldId id="267" r:id="rId8"/>
    <p:sldId id="265" r:id="rId9"/>
    <p:sldId id="266" r:id="rId10"/>
    <p:sldId id="259" r:id="rId11"/>
    <p:sldId id="274" r:id="rId12"/>
    <p:sldId id="275" r:id="rId13"/>
    <p:sldId id="269" r:id="rId14"/>
    <p:sldId id="261" r:id="rId15"/>
    <p:sldId id="278"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3" d="100"/>
          <a:sy n="93" d="100"/>
        </p:scale>
        <p:origin x="72" y="3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D609-D0E6-47E6-A5AF-BC9E5BD39D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09B7C9-43E4-4F73-9958-60F0487D8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19D024-D8CB-46D2-A7F8-926071DF38E3}"/>
              </a:ext>
            </a:extLst>
          </p:cNvPr>
          <p:cNvSpPr>
            <a:spLocks noGrp="1"/>
          </p:cNvSpPr>
          <p:nvPr>
            <p:ph type="dt" sz="half" idx="10"/>
          </p:nvPr>
        </p:nvSpPr>
        <p:spPr/>
        <p:txBody>
          <a:bodyPr/>
          <a:lstStyle/>
          <a:p>
            <a:fld id="{99E13601-836E-4B4E-B076-2A425E0EAB63}" type="datetimeFigureOut">
              <a:rPr lang="en-US" smtClean="0"/>
              <a:t>1/24/2022</a:t>
            </a:fld>
            <a:endParaRPr lang="en-US"/>
          </a:p>
        </p:txBody>
      </p:sp>
      <p:sp>
        <p:nvSpPr>
          <p:cNvPr id="5" name="Footer Placeholder 4">
            <a:extLst>
              <a:ext uri="{FF2B5EF4-FFF2-40B4-BE49-F238E27FC236}">
                <a16:creationId xmlns:a16="http://schemas.microsoft.com/office/drawing/2014/main" id="{2CA2C9D5-E2BB-4913-89DE-AE3174580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BEDAF-9224-4E93-9660-C6D34ED7041A}"/>
              </a:ext>
            </a:extLst>
          </p:cNvPr>
          <p:cNvSpPr>
            <a:spLocks noGrp="1"/>
          </p:cNvSpPr>
          <p:nvPr>
            <p:ph type="sldNum" sz="quarter" idx="12"/>
          </p:nvPr>
        </p:nvSpPr>
        <p:spPr/>
        <p:txBody>
          <a:bodyPr/>
          <a:lstStyle/>
          <a:p>
            <a:fld id="{1B06A18F-C093-42A9-88F1-9CA3C6C26370}" type="slidenum">
              <a:rPr lang="en-US" smtClean="0"/>
              <a:t>‹#›</a:t>
            </a:fld>
            <a:endParaRPr lang="en-US"/>
          </a:p>
        </p:txBody>
      </p:sp>
    </p:spTree>
    <p:extLst>
      <p:ext uri="{BB962C8B-B14F-4D97-AF65-F5344CB8AC3E}">
        <p14:creationId xmlns:p14="http://schemas.microsoft.com/office/powerpoint/2010/main" val="46027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BD91-7F99-4B12-A4F1-F1EF9A9844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4ABE4A-4057-456D-8FC7-2694067C02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6FAFD-B434-48BB-8CF3-E2CF7ED9714E}"/>
              </a:ext>
            </a:extLst>
          </p:cNvPr>
          <p:cNvSpPr>
            <a:spLocks noGrp="1"/>
          </p:cNvSpPr>
          <p:nvPr>
            <p:ph type="dt" sz="half" idx="10"/>
          </p:nvPr>
        </p:nvSpPr>
        <p:spPr/>
        <p:txBody>
          <a:bodyPr/>
          <a:lstStyle/>
          <a:p>
            <a:fld id="{99E13601-836E-4B4E-B076-2A425E0EAB63}" type="datetimeFigureOut">
              <a:rPr lang="en-US" smtClean="0"/>
              <a:t>1/24/2022</a:t>
            </a:fld>
            <a:endParaRPr lang="en-US"/>
          </a:p>
        </p:txBody>
      </p:sp>
      <p:sp>
        <p:nvSpPr>
          <p:cNvPr id="5" name="Footer Placeholder 4">
            <a:extLst>
              <a:ext uri="{FF2B5EF4-FFF2-40B4-BE49-F238E27FC236}">
                <a16:creationId xmlns:a16="http://schemas.microsoft.com/office/drawing/2014/main" id="{C304A0DE-77D7-45E2-8B6D-96B6B50F8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9ECF1-D2DD-4B6A-996F-1CFB569657C6}"/>
              </a:ext>
            </a:extLst>
          </p:cNvPr>
          <p:cNvSpPr>
            <a:spLocks noGrp="1"/>
          </p:cNvSpPr>
          <p:nvPr>
            <p:ph type="sldNum" sz="quarter" idx="12"/>
          </p:nvPr>
        </p:nvSpPr>
        <p:spPr/>
        <p:txBody>
          <a:bodyPr/>
          <a:lstStyle/>
          <a:p>
            <a:fld id="{1B06A18F-C093-42A9-88F1-9CA3C6C26370}" type="slidenum">
              <a:rPr lang="en-US" smtClean="0"/>
              <a:t>‹#›</a:t>
            </a:fld>
            <a:endParaRPr lang="en-US"/>
          </a:p>
        </p:txBody>
      </p:sp>
    </p:spTree>
    <p:extLst>
      <p:ext uri="{BB962C8B-B14F-4D97-AF65-F5344CB8AC3E}">
        <p14:creationId xmlns:p14="http://schemas.microsoft.com/office/powerpoint/2010/main" val="31660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6E0FB8-86A1-4F1C-8219-C23FB0B97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7D114A-A293-4429-B5AA-9B539C601B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14AC4-AFE6-4D6D-B1DA-BF4DAB6F3986}"/>
              </a:ext>
            </a:extLst>
          </p:cNvPr>
          <p:cNvSpPr>
            <a:spLocks noGrp="1"/>
          </p:cNvSpPr>
          <p:nvPr>
            <p:ph type="dt" sz="half" idx="10"/>
          </p:nvPr>
        </p:nvSpPr>
        <p:spPr/>
        <p:txBody>
          <a:bodyPr/>
          <a:lstStyle/>
          <a:p>
            <a:fld id="{99E13601-836E-4B4E-B076-2A425E0EAB63}" type="datetimeFigureOut">
              <a:rPr lang="en-US" smtClean="0"/>
              <a:t>1/24/2022</a:t>
            </a:fld>
            <a:endParaRPr lang="en-US"/>
          </a:p>
        </p:txBody>
      </p:sp>
      <p:sp>
        <p:nvSpPr>
          <p:cNvPr id="5" name="Footer Placeholder 4">
            <a:extLst>
              <a:ext uri="{FF2B5EF4-FFF2-40B4-BE49-F238E27FC236}">
                <a16:creationId xmlns:a16="http://schemas.microsoft.com/office/drawing/2014/main" id="{A6459F0A-AC94-49A9-8222-42586A718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2D469-450D-4F52-999A-BD09D086EF9F}"/>
              </a:ext>
            </a:extLst>
          </p:cNvPr>
          <p:cNvSpPr>
            <a:spLocks noGrp="1"/>
          </p:cNvSpPr>
          <p:nvPr>
            <p:ph type="sldNum" sz="quarter" idx="12"/>
          </p:nvPr>
        </p:nvSpPr>
        <p:spPr/>
        <p:txBody>
          <a:bodyPr/>
          <a:lstStyle/>
          <a:p>
            <a:fld id="{1B06A18F-C093-42A9-88F1-9CA3C6C26370}" type="slidenum">
              <a:rPr lang="en-US" smtClean="0"/>
              <a:t>‹#›</a:t>
            </a:fld>
            <a:endParaRPr lang="en-US"/>
          </a:p>
        </p:txBody>
      </p:sp>
    </p:spTree>
    <p:extLst>
      <p:ext uri="{BB962C8B-B14F-4D97-AF65-F5344CB8AC3E}">
        <p14:creationId xmlns:p14="http://schemas.microsoft.com/office/powerpoint/2010/main" val="400344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DC68-90A9-4B10-B51D-4BA4F6270E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681741-C6CB-4739-9490-0299A7959F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63A32-B34D-40A0-BEBF-7842C60FA4F2}"/>
              </a:ext>
            </a:extLst>
          </p:cNvPr>
          <p:cNvSpPr>
            <a:spLocks noGrp="1"/>
          </p:cNvSpPr>
          <p:nvPr>
            <p:ph type="dt" sz="half" idx="10"/>
          </p:nvPr>
        </p:nvSpPr>
        <p:spPr/>
        <p:txBody>
          <a:bodyPr/>
          <a:lstStyle/>
          <a:p>
            <a:fld id="{99E13601-836E-4B4E-B076-2A425E0EAB63}" type="datetimeFigureOut">
              <a:rPr lang="en-US" smtClean="0"/>
              <a:t>1/24/2022</a:t>
            </a:fld>
            <a:endParaRPr lang="en-US"/>
          </a:p>
        </p:txBody>
      </p:sp>
      <p:sp>
        <p:nvSpPr>
          <p:cNvPr id="5" name="Footer Placeholder 4">
            <a:extLst>
              <a:ext uri="{FF2B5EF4-FFF2-40B4-BE49-F238E27FC236}">
                <a16:creationId xmlns:a16="http://schemas.microsoft.com/office/drawing/2014/main" id="{911B21F9-5EA0-4488-928F-7728F67FA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92866-E002-4892-8C22-E80091DA4176}"/>
              </a:ext>
            </a:extLst>
          </p:cNvPr>
          <p:cNvSpPr>
            <a:spLocks noGrp="1"/>
          </p:cNvSpPr>
          <p:nvPr>
            <p:ph type="sldNum" sz="quarter" idx="12"/>
          </p:nvPr>
        </p:nvSpPr>
        <p:spPr/>
        <p:txBody>
          <a:bodyPr/>
          <a:lstStyle/>
          <a:p>
            <a:fld id="{1B06A18F-C093-42A9-88F1-9CA3C6C26370}" type="slidenum">
              <a:rPr lang="en-US" smtClean="0"/>
              <a:t>‹#›</a:t>
            </a:fld>
            <a:endParaRPr lang="en-US"/>
          </a:p>
        </p:txBody>
      </p:sp>
    </p:spTree>
    <p:extLst>
      <p:ext uri="{BB962C8B-B14F-4D97-AF65-F5344CB8AC3E}">
        <p14:creationId xmlns:p14="http://schemas.microsoft.com/office/powerpoint/2010/main" val="2771856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1203-05A9-4043-B9E9-7161BC103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1DFC5B-3880-43A2-A5D9-037B2DEF1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5A15D9-907E-4E95-BD33-9BE0C7FF230E}"/>
              </a:ext>
            </a:extLst>
          </p:cNvPr>
          <p:cNvSpPr>
            <a:spLocks noGrp="1"/>
          </p:cNvSpPr>
          <p:nvPr>
            <p:ph type="dt" sz="half" idx="10"/>
          </p:nvPr>
        </p:nvSpPr>
        <p:spPr/>
        <p:txBody>
          <a:bodyPr/>
          <a:lstStyle/>
          <a:p>
            <a:fld id="{99E13601-836E-4B4E-B076-2A425E0EAB63}" type="datetimeFigureOut">
              <a:rPr lang="en-US" smtClean="0"/>
              <a:t>1/24/2022</a:t>
            </a:fld>
            <a:endParaRPr lang="en-US"/>
          </a:p>
        </p:txBody>
      </p:sp>
      <p:sp>
        <p:nvSpPr>
          <p:cNvPr id="5" name="Footer Placeholder 4">
            <a:extLst>
              <a:ext uri="{FF2B5EF4-FFF2-40B4-BE49-F238E27FC236}">
                <a16:creationId xmlns:a16="http://schemas.microsoft.com/office/drawing/2014/main" id="{F2B785F1-2585-4FD4-BBBF-79940094A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6B92D-898A-4652-9A6D-122A1002E019}"/>
              </a:ext>
            </a:extLst>
          </p:cNvPr>
          <p:cNvSpPr>
            <a:spLocks noGrp="1"/>
          </p:cNvSpPr>
          <p:nvPr>
            <p:ph type="sldNum" sz="quarter" idx="12"/>
          </p:nvPr>
        </p:nvSpPr>
        <p:spPr/>
        <p:txBody>
          <a:bodyPr/>
          <a:lstStyle/>
          <a:p>
            <a:fld id="{1B06A18F-C093-42A9-88F1-9CA3C6C26370}" type="slidenum">
              <a:rPr lang="en-US" smtClean="0"/>
              <a:t>‹#›</a:t>
            </a:fld>
            <a:endParaRPr lang="en-US"/>
          </a:p>
        </p:txBody>
      </p:sp>
    </p:spTree>
    <p:extLst>
      <p:ext uri="{BB962C8B-B14F-4D97-AF65-F5344CB8AC3E}">
        <p14:creationId xmlns:p14="http://schemas.microsoft.com/office/powerpoint/2010/main" val="333604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A239-42CC-41F0-AF0A-13142F705D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2A591-D037-4496-9404-0273A073A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356544-6AA8-4FAB-8CDD-26CD7580A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0DDC52-1C75-4142-B229-F2311124D758}"/>
              </a:ext>
            </a:extLst>
          </p:cNvPr>
          <p:cNvSpPr>
            <a:spLocks noGrp="1"/>
          </p:cNvSpPr>
          <p:nvPr>
            <p:ph type="dt" sz="half" idx="10"/>
          </p:nvPr>
        </p:nvSpPr>
        <p:spPr/>
        <p:txBody>
          <a:bodyPr/>
          <a:lstStyle/>
          <a:p>
            <a:fld id="{99E13601-836E-4B4E-B076-2A425E0EAB63}" type="datetimeFigureOut">
              <a:rPr lang="en-US" smtClean="0"/>
              <a:t>1/24/2022</a:t>
            </a:fld>
            <a:endParaRPr lang="en-US"/>
          </a:p>
        </p:txBody>
      </p:sp>
      <p:sp>
        <p:nvSpPr>
          <p:cNvPr id="6" name="Footer Placeholder 5">
            <a:extLst>
              <a:ext uri="{FF2B5EF4-FFF2-40B4-BE49-F238E27FC236}">
                <a16:creationId xmlns:a16="http://schemas.microsoft.com/office/drawing/2014/main" id="{58F0D4A1-ECA6-4093-B26F-E0EBB56F9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68594-2F62-4777-991B-95E8DAE3CFB6}"/>
              </a:ext>
            </a:extLst>
          </p:cNvPr>
          <p:cNvSpPr>
            <a:spLocks noGrp="1"/>
          </p:cNvSpPr>
          <p:nvPr>
            <p:ph type="sldNum" sz="quarter" idx="12"/>
          </p:nvPr>
        </p:nvSpPr>
        <p:spPr/>
        <p:txBody>
          <a:bodyPr/>
          <a:lstStyle/>
          <a:p>
            <a:fld id="{1B06A18F-C093-42A9-88F1-9CA3C6C26370}" type="slidenum">
              <a:rPr lang="en-US" smtClean="0"/>
              <a:t>‹#›</a:t>
            </a:fld>
            <a:endParaRPr lang="en-US"/>
          </a:p>
        </p:txBody>
      </p:sp>
    </p:spTree>
    <p:extLst>
      <p:ext uri="{BB962C8B-B14F-4D97-AF65-F5344CB8AC3E}">
        <p14:creationId xmlns:p14="http://schemas.microsoft.com/office/powerpoint/2010/main" val="1960005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2445-F3D3-498D-88E7-2FD2741051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64DE83-FBD1-4B76-985C-8E7807BF6F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D097CC-D88A-40F5-B6BF-E344B79270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7DCE81-68C9-4B59-9254-FDA53FC56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9D176F-BA2B-41F7-B776-E413302E93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BB1703-2746-4F1D-9D1C-7930A4272142}"/>
              </a:ext>
            </a:extLst>
          </p:cNvPr>
          <p:cNvSpPr>
            <a:spLocks noGrp="1"/>
          </p:cNvSpPr>
          <p:nvPr>
            <p:ph type="dt" sz="half" idx="10"/>
          </p:nvPr>
        </p:nvSpPr>
        <p:spPr/>
        <p:txBody>
          <a:bodyPr/>
          <a:lstStyle/>
          <a:p>
            <a:fld id="{99E13601-836E-4B4E-B076-2A425E0EAB63}" type="datetimeFigureOut">
              <a:rPr lang="en-US" smtClean="0"/>
              <a:t>1/24/2022</a:t>
            </a:fld>
            <a:endParaRPr lang="en-US"/>
          </a:p>
        </p:txBody>
      </p:sp>
      <p:sp>
        <p:nvSpPr>
          <p:cNvPr id="8" name="Footer Placeholder 7">
            <a:extLst>
              <a:ext uri="{FF2B5EF4-FFF2-40B4-BE49-F238E27FC236}">
                <a16:creationId xmlns:a16="http://schemas.microsoft.com/office/drawing/2014/main" id="{D4295E03-965A-4DEB-8237-23F642812E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AC2D2E-ECA1-43BA-ADBA-C2590ACD9842}"/>
              </a:ext>
            </a:extLst>
          </p:cNvPr>
          <p:cNvSpPr>
            <a:spLocks noGrp="1"/>
          </p:cNvSpPr>
          <p:nvPr>
            <p:ph type="sldNum" sz="quarter" idx="12"/>
          </p:nvPr>
        </p:nvSpPr>
        <p:spPr/>
        <p:txBody>
          <a:bodyPr/>
          <a:lstStyle/>
          <a:p>
            <a:fld id="{1B06A18F-C093-42A9-88F1-9CA3C6C26370}" type="slidenum">
              <a:rPr lang="en-US" smtClean="0"/>
              <a:t>‹#›</a:t>
            </a:fld>
            <a:endParaRPr lang="en-US"/>
          </a:p>
        </p:txBody>
      </p:sp>
    </p:spTree>
    <p:extLst>
      <p:ext uri="{BB962C8B-B14F-4D97-AF65-F5344CB8AC3E}">
        <p14:creationId xmlns:p14="http://schemas.microsoft.com/office/powerpoint/2010/main" val="392797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DEAF-596C-437A-8708-17C3435888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0EFE01-C2D4-491C-8521-3F60C9B26272}"/>
              </a:ext>
            </a:extLst>
          </p:cNvPr>
          <p:cNvSpPr>
            <a:spLocks noGrp="1"/>
          </p:cNvSpPr>
          <p:nvPr>
            <p:ph type="dt" sz="half" idx="10"/>
          </p:nvPr>
        </p:nvSpPr>
        <p:spPr/>
        <p:txBody>
          <a:bodyPr/>
          <a:lstStyle/>
          <a:p>
            <a:fld id="{99E13601-836E-4B4E-B076-2A425E0EAB63}" type="datetimeFigureOut">
              <a:rPr lang="en-US" smtClean="0"/>
              <a:t>1/24/2022</a:t>
            </a:fld>
            <a:endParaRPr lang="en-US"/>
          </a:p>
        </p:txBody>
      </p:sp>
      <p:sp>
        <p:nvSpPr>
          <p:cNvPr id="4" name="Footer Placeholder 3">
            <a:extLst>
              <a:ext uri="{FF2B5EF4-FFF2-40B4-BE49-F238E27FC236}">
                <a16:creationId xmlns:a16="http://schemas.microsoft.com/office/drawing/2014/main" id="{A3B852D5-E80A-4F54-AF25-A5C25DB024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EB91F8-5A11-45F4-BF75-BB2C8D91FB90}"/>
              </a:ext>
            </a:extLst>
          </p:cNvPr>
          <p:cNvSpPr>
            <a:spLocks noGrp="1"/>
          </p:cNvSpPr>
          <p:nvPr>
            <p:ph type="sldNum" sz="quarter" idx="12"/>
          </p:nvPr>
        </p:nvSpPr>
        <p:spPr/>
        <p:txBody>
          <a:bodyPr/>
          <a:lstStyle/>
          <a:p>
            <a:fld id="{1B06A18F-C093-42A9-88F1-9CA3C6C26370}" type="slidenum">
              <a:rPr lang="en-US" smtClean="0"/>
              <a:t>‹#›</a:t>
            </a:fld>
            <a:endParaRPr lang="en-US"/>
          </a:p>
        </p:txBody>
      </p:sp>
    </p:spTree>
    <p:extLst>
      <p:ext uri="{BB962C8B-B14F-4D97-AF65-F5344CB8AC3E}">
        <p14:creationId xmlns:p14="http://schemas.microsoft.com/office/powerpoint/2010/main" val="215002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2EE225-D99A-4499-AFDB-1779D027A2F5}"/>
              </a:ext>
            </a:extLst>
          </p:cNvPr>
          <p:cNvSpPr>
            <a:spLocks noGrp="1"/>
          </p:cNvSpPr>
          <p:nvPr>
            <p:ph type="dt" sz="half" idx="10"/>
          </p:nvPr>
        </p:nvSpPr>
        <p:spPr/>
        <p:txBody>
          <a:bodyPr/>
          <a:lstStyle/>
          <a:p>
            <a:fld id="{99E13601-836E-4B4E-B076-2A425E0EAB63}" type="datetimeFigureOut">
              <a:rPr lang="en-US" smtClean="0"/>
              <a:t>1/24/2022</a:t>
            </a:fld>
            <a:endParaRPr lang="en-US"/>
          </a:p>
        </p:txBody>
      </p:sp>
      <p:sp>
        <p:nvSpPr>
          <p:cNvPr id="3" name="Footer Placeholder 2">
            <a:extLst>
              <a:ext uri="{FF2B5EF4-FFF2-40B4-BE49-F238E27FC236}">
                <a16:creationId xmlns:a16="http://schemas.microsoft.com/office/drawing/2014/main" id="{1C11471B-D85B-44B4-80AA-4C549EB180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9B7BC3-9CC0-4A41-8FE6-6D9A4276824B}"/>
              </a:ext>
            </a:extLst>
          </p:cNvPr>
          <p:cNvSpPr>
            <a:spLocks noGrp="1"/>
          </p:cNvSpPr>
          <p:nvPr>
            <p:ph type="sldNum" sz="quarter" idx="12"/>
          </p:nvPr>
        </p:nvSpPr>
        <p:spPr/>
        <p:txBody>
          <a:bodyPr/>
          <a:lstStyle/>
          <a:p>
            <a:fld id="{1B06A18F-C093-42A9-88F1-9CA3C6C26370}" type="slidenum">
              <a:rPr lang="en-US" smtClean="0"/>
              <a:t>‹#›</a:t>
            </a:fld>
            <a:endParaRPr lang="en-US"/>
          </a:p>
        </p:txBody>
      </p:sp>
    </p:spTree>
    <p:extLst>
      <p:ext uri="{BB962C8B-B14F-4D97-AF65-F5344CB8AC3E}">
        <p14:creationId xmlns:p14="http://schemas.microsoft.com/office/powerpoint/2010/main" val="73801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9AA1-6C1D-49AC-81C4-CFD897D8E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E59EAD-C9B9-48AC-81A7-B702559D5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A21D63-489B-41E4-96FD-48B451369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655CE2-DE7D-4620-87E6-32AFA6AE2E61}"/>
              </a:ext>
            </a:extLst>
          </p:cNvPr>
          <p:cNvSpPr>
            <a:spLocks noGrp="1"/>
          </p:cNvSpPr>
          <p:nvPr>
            <p:ph type="dt" sz="half" idx="10"/>
          </p:nvPr>
        </p:nvSpPr>
        <p:spPr/>
        <p:txBody>
          <a:bodyPr/>
          <a:lstStyle/>
          <a:p>
            <a:fld id="{99E13601-836E-4B4E-B076-2A425E0EAB63}" type="datetimeFigureOut">
              <a:rPr lang="en-US" smtClean="0"/>
              <a:t>1/24/2022</a:t>
            </a:fld>
            <a:endParaRPr lang="en-US"/>
          </a:p>
        </p:txBody>
      </p:sp>
      <p:sp>
        <p:nvSpPr>
          <p:cNvPr id="6" name="Footer Placeholder 5">
            <a:extLst>
              <a:ext uri="{FF2B5EF4-FFF2-40B4-BE49-F238E27FC236}">
                <a16:creationId xmlns:a16="http://schemas.microsoft.com/office/drawing/2014/main" id="{1F932784-29C0-44F1-A768-3E6684C055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D7C11-D0F9-4CB8-B6BA-C86078CEB84D}"/>
              </a:ext>
            </a:extLst>
          </p:cNvPr>
          <p:cNvSpPr>
            <a:spLocks noGrp="1"/>
          </p:cNvSpPr>
          <p:nvPr>
            <p:ph type="sldNum" sz="quarter" idx="12"/>
          </p:nvPr>
        </p:nvSpPr>
        <p:spPr/>
        <p:txBody>
          <a:bodyPr/>
          <a:lstStyle/>
          <a:p>
            <a:fld id="{1B06A18F-C093-42A9-88F1-9CA3C6C26370}" type="slidenum">
              <a:rPr lang="en-US" smtClean="0"/>
              <a:t>‹#›</a:t>
            </a:fld>
            <a:endParaRPr lang="en-US"/>
          </a:p>
        </p:txBody>
      </p:sp>
    </p:spTree>
    <p:extLst>
      <p:ext uri="{BB962C8B-B14F-4D97-AF65-F5344CB8AC3E}">
        <p14:creationId xmlns:p14="http://schemas.microsoft.com/office/powerpoint/2010/main" val="4082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603D-6E97-4E71-A8E5-3D219EF40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ACC0CE-9DE5-4E84-9B0F-A4F7D1856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06F0B4-7F48-4BFF-8E94-CEB21AA0E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69E2A-F8C9-4F5B-8E57-CF820B9611CB}"/>
              </a:ext>
            </a:extLst>
          </p:cNvPr>
          <p:cNvSpPr>
            <a:spLocks noGrp="1"/>
          </p:cNvSpPr>
          <p:nvPr>
            <p:ph type="dt" sz="half" idx="10"/>
          </p:nvPr>
        </p:nvSpPr>
        <p:spPr/>
        <p:txBody>
          <a:bodyPr/>
          <a:lstStyle/>
          <a:p>
            <a:fld id="{99E13601-836E-4B4E-B076-2A425E0EAB63}" type="datetimeFigureOut">
              <a:rPr lang="en-US" smtClean="0"/>
              <a:t>1/24/2022</a:t>
            </a:fld>
            <a:endParaRPr lang="en-US"/>
          </a:p>
        </p:txBody>
      </p:sp>
      <p:sp>
        <p:nvSpPr>
          <p:cNvPr id="6" name="Footer Placeholder 5">
            <a:extLst>
              <a:ext uri="{FF2B5EF4-FFF2-40B4-BE49-F238E27FC236}">
                <a16:creationId xmlns:a16="http://schemas.microsoft.com/office/drawing/2014/main" id="{C5929DE6-F4C5-4943-AA98-F8BEC8F391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E3F756-4442-471A-8D07-071EC37F38BA}"/>
              </a:ext>
            </a:extLst>
          </p:cNvPr>
          <p:cNvSpPr>
            <a:spLocks noGrp="1"/>
          </p:cNvSpPr>
          <p:nvPr>
            <p:ph type="sldNum" sz="quarter" idx="12"/>
          </p:nvPr>
        </p:nvSpPr>
        <p:spPr/>
        <p:txBody>
          <a:bodyPr/>
          <a:lstStyle/>
          <a:p>
            <a:fld id="{1B06A18F-C093-42A9-88F1-9CA3C6C26370}" type="slidenum">
              <a:rPr lang="en-US" smtClean="0"/>
              <a:t>‹#›</a:t>
            </a:fld>
            <a:endParaRPr lang="en-US"/>
          </a:p>
        </p:txBody>
      </p:sp>
    </p:spTree>
    <p:extLst>
      <p:ext uri="{BB962C8B-B14F-4D97-AF65-F5344CB8AC3E}">
        <p14:creationId xmlns:p14="http://schemas.microsoft.com/office/powerpoint/2010/main" val="74677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24DC6D-053A-4A9D-97FE-C04A9663B0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32C3E0-4038-4A41-A811-9D635E01D6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666F3-AA6B-49A9-B18D-F337241F1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E13601-836E-4B4E-B076-2A425E0EAB63}" type="datetimeFigureOut">
              <a:rPr lang="en-US" smtClean="0"/>
              <a:t>1/24/2022</a:t>
            </a:fld>
            <a:endParaRPr lang="en-US"/>
          </a:p>
        </p:txBody>
      </p:sp>
      <p:sp>
        <p:nvSpPr>
          <p:cNvPr id="5" name="Footer Placeholder 4">
            <a:extLst>
              <a:ext uri="{FF2B5EF4-FFF2-40B4-BE49-F238E27FC236}">
                <a16:creationId xmlns:a16="http://schemas.microsoft.com/office/drawing/2014/main" id="{5B538C80-AB20-4CA3-A27A-083D01869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414768-2638-4627-B090-1F42AD615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6A18F-C093-42A9-88F1-9CA3C6C26370}" type="slidenum">
              <a:rPr lang="en-US" smtClean="0"/>
              <a:t>‹#›</a:t>
            </a:fld>
            <a:endParaRPr lang="en-US"/>
          </a:p>
        </p:txBody>
      </p:sp>
    </p:spTree>
    <p:extLst>
      <p:ext uri="{BB962C8B-B14F-4D97-AF65-F5344CB8AC3E}">
        <p14:creationId xmlns:p14="http://schemas.microsoft.com/office/powerpoint/2010/main" val="532429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oramaweb.org/00Developer/Ali/project-begin.view?" TargetMode="External"/><Relationship Id="rId2" Type="http://schemas.openxmlformats.org/officeDocument/2006/relationships/hyperlink" Target="https://cran.r-project.org/bin/windows/base/old/4.0.3/"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5E40-983F-4BDB-B405-3A7934952803}"/>
              </a:ext>
            </a:extLst>
          </p:cNvPr>
          <p:cNvSpPr>
            <a:spLocks noGrp="1"/>
          </p:cNvSpPr>
          <p:nvPr>
            <p:ph type="ctrTitle"/>
          </p:nvPr>
        </p:nvSpPr>
        <p:spPr>
          <a:xfrm>
            <a:off x="1524000" y="1622647"/>
            <a:ext cx="9144000" cy="1136633"/>
          </a:xfrm>
        </p:spPr>
        <p:txBody>
          <a:bodyPr/>
          <a:lstStyle/>
          <a:p>
            <a:r>
              <a:rPr lang="en-US" dirty="0"/>
              <a:t>Skyline Batch Transition</a:t>
            </a:r>
          </a:p>
        </p:txBody>
      </p:sp>
      <p:sp>
        <p:nvSpPr>
          <p:cNvPr id="3" name="Subtitle 2">
            <a:extLst>
              <a:ext uri="{FF2B5EF4-FFF2-40B4-BE49-F238E27FC236}">
                <a16:creationId xmlns:a16="http://schemas.microsoft.com/office/drawing/2014/main" id="{49BBFBBB-32FB-474D-9DD5-972AA3AE2B5B}"/>
              </a:ext>
            </a:extLst>
          </p:cNvPr>
          <p:cNvSpPr>
            <a:spLocks noGrp="1"/>
          </p:cNvSpPr>
          <p:nvPr>
            <p:ph type="subTitle" idx="1"/>
          </p:nvPr>
        </p:nvSpPr>
        <p:spPr>
          <a:xfrm>
            <a:off x="4205554" y="2846416"/>
            <a:ext cx="4553166" cy="2301606"/>
          </a:xfrm>
        </p:spPr>
        <p:txBody>
          <a:bodyPr>
            <a:normAutofit fontScale="25000" lnSpcReduction="20000"/>
          </a:bodyPr>
          <a:lstStyle/>
          <a:p>
            <a:pPr algn="l"/>
            <a:r>
              <a:rPr lang="en-US" sz="9600" dirty="0"/>
              <a:t>1) High level code overview</a:t>
            </a:r>
          </a:p>
          <a:p>
            <a:pPr algn="l"/>
            <a:r>
              <a:rPr lang="en-US" sz="9600" dirty="0"/>
              <a:t>2) Running tests</a:t>
            </a:r>
          </a:p>
          <a:p>
            <a:pPr algn="l"/>
            <a:r>
              <a:rPr lang="en-US" sz="9600" dirty="0"/>
              <a:t>3) Where to find files</a:t>
            </a:r>
          </a:p>
          <a:p>
            <a:pPr algn="l"/>
            <a:r>
              <a:rPr lang="en-US" sz="9600" dirty="0"/>
              <a:t>4) Releasing Skyline Batch</a:t>
            </a:r>
          </a:p>
          <a:p>
            <a:pPr algn="l"/>
            <a:r>
              <a:rPr lang="en-US" sz="9600" dirty="0"/>
              <a:t>5) Starting new features</a:t>
            </a:r>
          </a:p>
          <a:p>
            <a:endParaRPr lang="en-US" dirty="0"/>
          </a:p>
        </p:txBody>
      </p:sp>
    </p:spTree>
    <p:extLst>
      <p:ext uri="{BB962C8B-B14F-4D97-AF65-F5344CB8AC3E}">
        <p14:creationId xmlns:p14="http://schemas.microsoft.com/office/powerpoint/2010/main" val="1576371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CB3-2872-4A6D-BEF2-051C9523898C}"/>
              </a:ext>
            </a:extLst>
          </p:cNvPr>
          <p:cNvSpPr>
            <a:spLocks noGrp="1"/>
          </p:cNvSpPr>
          <p:nvPr>
            <p:ph type="title"/>
          </p:nvPr>
        </p:nvSpPr>
        <p:spPr/>
        <p:txBody>
          <a:bodyPr/>
          <a:lstStyle/>
          <a:p>
            <a:r>
              <a:rPr lang="en-US" dirty="0"/>
              <a:t>Tests (please run asap – I added more)</a:t>
            </a:r>
          </a:p>
        </p:txBody>
      </p:sp>
      <p:sp>
        <p:nvSpPr>
          <p:cNvPr id="3" name="TextBox 2">
            <a:extLst>
              <a:ext uri="{FF2B5EF4-FFF2-40B4-BE49-F238E27FC236}">
                <a16:creationId xmlns:a16="http://schemas.microsoft.com/office/drawing/2014/main" id="{B3874801-4701-4647-808E-D46CF974849B}"/>
              </a:ext>
            </a:extLst>
          </p:cNvPr>
          <p:cNvSpPr txBox="1"/>
          <p:nvPr/>
        </p:nvSpPr>
        <p:spPr>
          <a:xfrm>
            <a:off x="893852" y="1330504"/>
            <a:ext cx="9750175" cy="5632311"/>
          </a:xfrm>
          <a:prstGeom prst="rect">
            <a:avLst/>
          </a:prstGeom>
          <a:noFill/>
        </p:spPr>
        <p:txBody>
          <a:bodyPr wrap="square" rtlCol="0">
            <a:spAutoFit/>
          </a:bodyPr>
          <a:lstStyle/>
          <a:p>
            <a:r>
              <a:rPr lang="en-US" dirty="0"/>
              <a:t>Skyline Batch</a:t>
            </a:r>
          </a:p>
          <a:p>
            <a:pPr marL="285750" indent="-285750">
              <a:buFont typeface="Arial" panose="020B0604020202020204" pitchFamily="34" charset="0"/>
              <a:buChar char="•"/>
            </a:pPr>
            <a:r>
              <a:rPr lang="en-US" dirty="0"/>
              <a:t>Has unit tests and functional tests (functional tests use copied version of </a:t>
            </a:r>
            <a:r>
              <a:rPr lang="en-US" dirty="0" err="1"/>
              <a:t>AbstractFunctionalTest</a:t>
            </a:r>
            <a:r>
              <a:rPr lang="en-US" dirty="0"/>
              <a:t> from Skyline)</a:t>
            </a:r>
          </a:p>
          <a:p>
            <a:pPr marL="285750" indent="-285750">
              <a:buFont typeface="Arial" panose="020B0604020202020204" pitchFamily="34" charset="0"/>
              <a:buChar char="•"/>
            </a:pPr>
            <a:r>
              <a:rPr lang="en-US" dirty="0"/>
              <a:t>To run:</a:t>
            </a:r>
          </a:p>
          <a:p>
            <a:pPr marL="742950" lvl="1" indent="-285750">
              <a:buFont typeface="Arial" panose="020B0604020202020204" pitchFamily="34" charset="0"/>
              <a:buChar char="•"/>
            </a:pPr>
            <a:r>
              <a:rPr lang="en-US" dirty="0"/>
              <a:t>Build Skyline on the branch you will test on</a:t>
            </a:r>
          </a:p>
          <a:p>
            <a:pPr marL="742950" lvl="1" indent="-285750">
              <a:buFont typeface="Arial" panose="020B0604020202020204" pitchFamily="34" charset="0"/>
              <a:buChar char="•"/>
            </a:pPr>
            <a:r>
              <a:rPr lang="en-US" dirty="0"/>
              <a:t>Install R-4.0.3 at C:\Program Files\R</a:t>
            </a:r>
          </a:p>
          <a:p>
            <a:pPr marL="285750" indent="-285750">
              <a:buFont typeface="Arial" panose="020B0604020202020204" pitchFamily="34" charset="0"/>
              <a:buChar char="•"/>
            </a:pPr>
            <a:r>
              <a:rPr lang="en-US" dirty="0"/>
              <a:t>	(found </a:t>
            </a:r>
            <a:r>
              <a:rPr lang="en-US" dirty="0">
                <a:hlinkClick r:id="rId2"/>
              </a:rPr>
              <a:t>here</a:t>
            </a:r>
            <a:r>
              <a:rPr lang="en-US" dirty="0"/>
              <a:t>, click “R-4.0.3-win.exe”, install with defaults)</a:t>
            </a:r>
          </a:p>
          <a:p>
            <a:pPr marL="285750" indent="-285750">
              <a:buFont typeface="Arial" panose="020B0604020202020204" pitchFamily="34" charset="0"/>
              <a:buChar char="•"/>
            </a:pPr>
            <a:r>
              <a:rPr lang="en-US" dirty="0"/>
              <a:t>There is one test that shows an error in the log (red text), this is on purpose. It will still pass.</a:t>
            </a:r>
          </a:p>
          <a:p>
            <a:r>
              <a:rPr lang="en-US" dirty="0" err="1"/>
              <a:t>AutoQC</a:t>
            </a:r>
            <a:endParaRPr lang="en-US" dirty="0"/>
          </a:p>
          <a:p>
            <a:pPr marL="285750" indent="-285750">
              <a:buFont typeface="Arial" panose="020B0604020202020204" pitchFamily="34" charset="0"/>
              <a:buChar char="•"/>
            </a:pPr>
            <a:r>
              <a:rPr lang="en-US" dirty="0"/>
              <a:t>Unit tests only. Functional tests can be added in same form as </a:t>
            </a:r>
            <a:r>
              <a:rPr lang="en-US" dirty="0" err="1"/>
              <a:t>SkylineBatch</a:t>
            </a:r>
            <a:r>
              <a:rPr lang="en-US" dirty="0"/>
              <a:t>.</a:t>
            </a:r>
          </a:p>
          <a:p>
            <a:pPr marL="285750" indent="-285750">
              <a:buFont typeface="Arial" panose="020B0604020202020204" pitchFamily="34" charset="0"/>
              <a:buChar char="•"/>
            </a:pPr>
            <a:r>
              <a:rPr lang="en-US" dirty="0"/>
              <a:t>The </a:t>
            </a:r>
            <a:r>
              <a:rPr lang="en-US" dirty="0" err="1"/>
              <a:t>TestPublishToPanorama</a:t>
            </a:r>
            <a:r>
              <a:rPr lang="en-US" dirty="0"/>
              <a:t> test uses a file that was too big to commit to GitHub. To pass this test:</a:t>
            </a:r>
          </a:p>
          <a:p>
            <a:pPr marL="742950" lvl="1" indent="-285750">
              <a:buFont typeface="Arial" panose="020B0604020202020204" pitchFamily="34" charset="0"/>
              <a:buChar char="•"/>
            </a:pPr>
            <a:r>
              <a:rPr lang="en-US" dirty="0"/>
              <a:t>Go to </a:t>
            </a:r>
            <a:r>
              <a:rPr lang="pt-BR" dirty="0">
                <a:hlinkClick r:id="rId3"/>
              </a:rPr>
              <a:t>Start Page: /00Developer/Ali (panoramaweb.org)</a:t>
            </a:r>
            <a:r>
              <a:rPr lang="pt-BR" dirty="0"/>
              <a:t> and download </a:t>
            </a:r>
            <a:r>
              <a:rPr lang="en-US" dirty="0"/>
              <a:t>QEP_2015_0424_RJ_05_prtc.raw</a:t>
            </a:r>
          </a:p>
          <a:p>
            <a:pPr marL="742950" lvl="1" indent="-285750">
              <a:buFont typeface="Arial" panose="020B0604020202020204" pitchFamily="34" charset="0"/>
              <a:buChar char="•"/>
            </a:pPr>
            <a:r>
              <a:rPr lang="en-US" dirty="0"/>
              <a:t>Go to  the </a:t>
            </a:r>
            <a:r>
              <a:rPr lang="en-US" dirty="0" err="1"/>
              <a:t>pwiz_tools</a:t>
            </a:r>
            <a:r>
              <a:rPr lang="en-US" dirty="0"/>
              <a:t>\Skyline\Executables\</a:t>
            </a:r>
            <a:r>
              <a:rPr lang="en-US" dirty="0" err="1"/>
              <a:t>AutoQC</a:t>
            </a:r>
            <a:r>
              <a:rPr lang="en-US" dirty="0"/>
              <a:t>\</a:t>
            </a:r>
            <a:r>
              <a:rPr lang="en-US" dirty="0" err="1"/>
              <a:t>AutoQCTest</a:t>
            </a:r>
            <a:r>
              <a:rPr lang="en-US" dirty="0"/>
              <a:t>\Test folder and create a “</a:t>
            </a:r>
            <a:r>
              <a:rPr lang="en-US" dirty="0" err="1"/>
              <a:t>PanoramaTestConfig</a:t>
            </a:r>
            <a:r>
              <a:rPr lang="en-US" dirty="0"/>
              <a:t>” folder</a:t>
            </a:r>
          </a:p>
          <a:p>
            <a:pPr marL="742950" lvl="1" indent="-285750">
              <a:buFont typeface="Arial" panose="020B0604020202020204" pitchFamily="34" charset="0"/>
              <a:buChar char="•"/>
            </a:pPr>
            <a:r>
              <a:rPr lang="en-US" dirty="0"/>
              <a:t>Move the downloaded QEP_2015_0424_RJ_05_prtc.raw file to </a:t>
            </a:r>
            <a:r>
              <a:rPr lang="en-US" dirty="0" err="1"/>
              <a:t>PanoramaTestConfig</a:t>
            </a:r>
            <a:endParaRPr lang="en-US" dirty="0"/>
          </a:p>
          <a:p>
            <a:r>
              <a:rPr lang="en-US" dirty="0" err="1"/>
              <a:t>SharedBatch</a:t>
            </a:r>
            <a:endParaRPr lang="en-US" dirty="0"/>
          </a:p>
          <a:p>
            <a:pPr marL="285750" indent="-285750">
              <a:buFont typeface="Arial" panose="020B0604020202020204" pitchFamily="34" charset="0"/>
              <a:buChar char="•"/>
            </a:pPr>
            <a:r>
              <a:rPr lang="en-US" dirty="0"/>
              <a:t>No tests specifically for </a:t>
            </a:r>
            <a:r>
              <a:rPr lang="en-US" dirty="0" err="1"/>
              <a:t>SharedBatch</a:t>
            </a:r>
            <a:r>
              <a:rPr lang="en-US" dirty="0"/>
              <a:t>. </a:t>
            </a:r>
            <a:r>
              <a:rPr lang="en-US" dirty="0" err="1"/>
              <a:t>SharedBatch</a:t>
            </a:r>
            <a:r>
              <a:rPr lang="en-US" dirty="0"/>
              <a:t> functionality is tested in Skyline Batch tests</a:t>
            </a:r>
          </a:p>
          <a:p>
            <a:pPr marL="285750" indent="-285750">
              <a:buFont typeface="Arial" panose="020B0604020202020204" pitchFamily="34" charset="0"/>
              <a:buChar char="•"/>
            </a:pPr>
            <a:r>
              <a:rPr lang="en-US" dirty="0" err="1"/>
              <a:t>SharedBatchTest</a:t>
            </a:r>
            <a:r>
              <a:rPr lang="en-US" dirty="0"/>
              <a:t> holds helpful code for </a:t>
            </a:r>
            <a:r>
              <a:rPr lang="en-US" dirty="0" err="1"/>
              <a:t>AutoQc</a:t>
            </a:r>
            <a:r>
              <a:rPr lang="en-US" dirty="0"/>
              <a:t> and </a:t>
            </a:r>
            <a:r>
              <a:rPr lang="en-US" dirty="0" err="1"/>
              <a:t>SkylineBatch</a:t>
            </a:r>
            <a:r>
              <a:rPr lang="en-US" dirty="0"/>
              <a:t> tests</a:t>
            </a:r>
          </a:p>
          <a:p>
            <a:pPr lvl="1"/>
            <a:endParaRPr lang="en-US" dirty="0"/>
          </a:p>
        </p:txBody>
      </p:sp>
    </p:spTree>
    <p:extLst>
      <p:ext uri="{BB962C8B-B14F-4D97-AF65-F5344CB8AC3E}">
        <p14:creationId xmlns:p14="http://schemas.microsoft.com/office/powerpoint/2010/main" val="41217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CB3-2872-4A6D-BEF2-051C9523898C}"/>
              </a:ext>
            </a:extLst>
          </p:cNvPr>
          <p:cNvSpPr>
            <a:spLocks noGrp="1"/>
          </p:cNvSpPr>
          <p:nvPr>
            <p:ph type="title"/>
          </p:nvPr>
        </p:nvSpPr>
        <p:spPr/>
        <p:txBody>
          <a:bodyPr/>
          <a:lstStyle/>
          <a:p>
            <a:r>
              <a:rPr lang="en-US" dirty="0"/>
              <a:t>Files</a:t>
            </a:r>
          </a:p>
        </p:txBody>
      </p:sp>
      <p:sp>
        <p:nvSpPr>
          <p:cNvPr id="3" name="TextBox 2">
            <a:extLst>
              <a:ext uri="{FF2B5EF4-FFF2-40B4-BE49-F238E27FC236}">
                <a16:creationId xmlns:a16="http://schemas.microsoft.com/office/drawing/2014/main" id="{B3874801-4701-4647-808E-D46CF974849B}"/>
              </a:ext>
            </a:extLst>
          </p:cNvPr>
          <p:cNvSpPr txBox="1"/>
          <p:nvPr/>
        </p:nvSpPr>
        <p:spPr>
          <a:xfrm>
            <a:off x="838200" y="1438383"/>
            <a:ext cx="5537770" cy="1938992"/>
          </a:xfrm>
          <a:prstGeom prst="rect">
            <a:avLst/>
          </a:prstGeom>
          <a:noFill/>
        </p:spPr>
        <p:txBody>
          <a:bodyPr wrap="square" rtlCol="0">
            <a:spAutoFit/>
          </a:bodyPr>
          <a:lstStyle/>
          <a:p>
            <a:r>
              <a:rPr lang="en-US" dirty="0"/>
              <a:t>Current versions of Skyline Batch Tutorials, ASMS poster, paper:</a:t>
            </a:r>
          </a:p>
          <a:p>
            <a:r>
              <a:rPr lang="en-US" sz="2400" dirty="0" err="1">
                <a:latin typeface="Arabic Typesetting" panose="03020402040406030203" pitchFamily="66" charset="-78"/>
                <a:cs typeface="Arabic Typesetting" panose="03020402040406030203" pitchFamily="66" charset="-78"/>
              </a:rPr>
              <a:t>pwiz_tools</a:t>
            </a:r>
            <a:r>
              <a:rPr lang="en-US" sz="2400" dirty="0">
                <a:latin typeface="Arabic Typesetting" panose="03020402040406030203" pitchFamily="66" charset="-78"/>
                <a:cs typeface="Arabic Typesetting" panose="03020402040406030203" pitchFamily="66" charset="-78"/>
              </a:rPr>
              <a:t>\Skyline\Executables\</a:t>
            </a:r>
            <a:r>
              <a:rPr lang="en-US" sz="2400" dirty="0" err="1">
                <a:latin typeface="Arabic Typesetting" panose="03020402040406030203" pitchFamily="66" charset="-78"/>
                <a:cs typeface="Arabic Typesetting" panose="03020402040406030203" pitchFamily="66" charset="-78"/>
              </a:rPr>
              <a:t>SkylineBatch</a:t>
            </a:r>
            <a:r>
              <a:rPr lang="en-US" sz="2400" dirty="0">
                <a:latin typeface="Arabic Typesetting" panose="03020402040406030203" pitchFamily="66" charset="-78"/>
                <a:cs typeface="Arabic Typesetting" panose="03020402040406030203" pitchFamily="66" charset="-78"/>
              </a:rPr>
              <a:t>\Documents</a:t>
            </a:r>
          </a:p>
          <a:p>
            <a:endParaRPr lang="en-US" dirty="0"/>
          </a:p>
          <a:p>
            <a:r>
              <a:rPr lang="en-US" dirty="0"/>
              <a:t>Skyline Batch Documentation:</a:t>
            </a:r>
          </a:p>
          <a:p>
            <a:r>
              <a:rPr lang="en-US" sz="2400" dirty="0" err="1">
                <a:latin typeface="Arabic Typesetting" panose="03020402040406030203" pitchFamily="66" charset="-78"/>
                <a:cs typeface="Arabic Typesetting" panose="03020402040406030203" pitchFamily="66" charset="-78"/>
              </a:rPr>
              <a:t>pwiz_tools</a:t>
            </a:r>
            <a:r>
              <a:rPr lang="en-US" sz="2400" dirty="0">
                <a:latin typeface="Arabic Typesetting" panose="03020402040406030203" pitchFamily="66" charset="-78"/>
                <a:cs typeface="Arabic Typesetting" panose="03020402040406030203" pitchFamily="66" charset="-78"/>
              </a:rPr>
              <a:t>\Skyline\Documentation</a:t>
            </a:r>
          </a:p>
        </p:txBody>
      </p:sp>
      <p:pic>
        <p:nvPicPr>
          <p:cNvPr id="5" name="Picture 4">
            <a:extLst>
              <a:ext uri="{FF2B5EF4-FFF2-40B4-BE49-F238E27FC236}">
                <a16:creationId xmlns:a16="http://schemas.microsoft.com/office/drawing/2014/main" id="{1B896FFF-DDC5-4BEF-8212-C9B96071D076}"/>
              </a:ext>
            </a:extLst>
          </p:cNvPr>
          <p:cNvPicPr>
            <a:picLocks noChangeAspect="1"/>
          </p:cNvPicPr>
          <p:nvPr/>
        </p:nvPicPr>
        <p:blipFill>
          <a:blip r:embed="rId2"/>
          <a:stretch>
            <a:fillRect/>
          </a:stretch>
        </p:blipFill>
        <p:spPr>
          <a:xfrm>
            <a:off x="6864207" y="642581"/>
            <a:ext cx="4730180" cy="5912724"/>
          </a:xfrm>
          <a:prstGeom prst="rect">
            <a:avLst/>
          </a:prstGeom>
          <a:ln>
            <a:solidFill>
              <a:schemeClr val="tx1"/>
            </a:solidFill>
          </a:ln>
        </p:spPr>
      </p:pic>
      <p:sp>
        <p:nvSpPr>
          <p:cNvPr id="6" name="TextBox 5">
            <a:extLst>
              <a:ext uri="{FF2B5EF4-FFF2-40B4-BE49-F238E27FC236}">
                <a16:creationId xmlns:a16="http://schemas.microsoft.com/office/drawing/2014/main" id="{F3844A49-C14B-44F4-9DE1-B7BBD3FCB34E}"/>
              </a:ext>
            </a:extLst>
          </p:cNvPr>
          <p:cNvSpPr txBox="1"/>
          <p:nvPr/>
        </p:nvSpPr>
        <p:spPr>
          <a:xfrm>
            <a:off x="6763928" y="324308"/>
            <a:ext cx="5537770" cy="400110"/>
          </a:xfrm>
          <a:prstGeom prst="rect">
            <a:avLst/>
          </a:prstGeom>
          <a:noFill/>
        </p:spPr>
        <p:txBody>
          <a:bodyPr wrap="square" rtlCol="0">
            <a:spAutoFit/>
          </a:bodyPr>
          <a:lstStyle/>
          <a:p>
            <a:r>
              <a:rPr lang="en-US" sz="2000" dirty="0" err="1">
                <a:latin typeface="Arabic Typesetting" panose="03020402040406030203" pitchFamily="66" charset="-78"/>
                <a:cs typeface="Arabic Typesetting" panose="03020402040406030203" pitchFamily="66" charset="-78"/>
              </a:rPr>
              <a:t>pwiz_tools</a:t>
            </a:r>
            <a:r>
              <a:rPr lang="en-US" sz="2000" dirty="0">
                <a:latin typeface="Arabic Typesetting" panose="03020402040406030203" pitchFamily="66" charset="-78"/>
                <a:cs typeface="Arabic Typesetting" panose="03020402040406030203" pitchFamily="66" charset="-78"/>
              </a:rPr>
              <a:t>\Skyline\Executables\</a:t>
            </a:r>
            <a:r>
              <a:rPr lang="en-US" sz="2000" dirty="0" err="1">
                <a:latin typeface="Arabic Typesetting" panose="03020402040406030203" pitchFamily="66" charset="-78"/>
                <a:cs typeface="Arabic Typesetting" panose="03020402040406030203" pitchFamily="66" charset="-78"/>
              </a:rPr>
              <a:t>SkylineBatch</a:t>
            </a:r>
            <a:r>
              <a:rPr lang="en-US" sz="2000" dirty="0">
                <a:latin typeface="Arabic Typesetting" panose="03020402040406030203" pitchFamily="66" charset="-78"/>
                <a:cs typeface="Arabic Typesetting" panose="03020402040406030203" pitchFamily="66" charset="-78"/>
              </a:rPr>
              <a:t>\Documents:</a:t>
            </a:r>
          </a:p>
        </p:txBody>
      </p:sp>
    </p:spTree>
    <p:extLst>
      <p:ext uri="{BB962C8B-B14F-4D97-AF65-F5344CB8AC3E}">
        <p14:creationId xmlns:p14="http://schemas.microsoft.com/office/powerpoint/2010/main" val="1725266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CB3-2872-4A6D-BEF2-051C9523898C}"/>
              </a:ext>
            </a:extLst>
          </p:cNvPr>
          <p:cNvSpPr>
            <a:spLocks noGrp="1"/>
          </p:cNvSpPr>
          <p:nvPr>
            <p:ph type="title"/>
          </p:nvPr>
        </p:nvSpPr>
        <p:spPr/>
        <p:txBody>
          <a:bodyPr/>
          <a:lstStyle/>
          <a:p>
            <a:r>
              <a:rPr lang="en-US" dirty="0"/>
              <a:t>Releasing Skyline Batch</a:t>
            </a:r>
          </a:p>
        </p:txBody>
      </p:sp>
      <p:sp>
        <p:nvSpPr>
          <p:cNvPr id="3" name="TextBox 2">
            <a:extLst>
              <a:ext uri="{FF2B5EF4-FFF2-40B4-BE49-F238E27FC236}">
                <a16:creationId xmlns:a16="http://schemas.microsoft.com/office/drawing/2014/main" id="{B3874801-4701-4647-808E-D46CF974849B}"/>
              </a:ext>
            </a:extLst>
          </p:cNvPr>
          <p:cNvSpPr txBox="1"/>
          <p:nvPr/>
        </p:nvSpPr>
        <p:spPr>
          <a:xfrm>
            <a:off x="838199" y="1438383"/>
            <a:ext cx="8696219" cy="3139321"/>
          </a:xfrm>
          <a:prstGeom prst="rect">
            <a:avLst/>
          </a:prstGeom>
          <a:noFill/>
        </p:spPr>
        <p:txBody>
          <a:bodyPr wrap="square" rtlCol="0">
            <a:spAutoFit/>
          </a:bodyPr>
          <a:lstStyle/>
          <a:p>
            <a:r>
              <a:rPr lang="en-US" dirty="0"/>
              <a:t>Very similar to </a:t>
            </a:r>
            <a:r>
              <a:rPr lang="en-US" dirty="0" err="1"/>
              <a:t>AutoQC</a:t>
            </a:r>
            <a:r>
              <a:rPr lang="en-US" dirty="0"/>
              <a:t>:</a:t>
            </a:r>
          </a:p>
          <a:p>
            <a:pPr marL="285750" indent="-285750">
              <a:buFont typeface="Arial" panose="020B0604020202020204" pitchFamily="34" charset="0"/>
              <a:buChar char="•"/>
            </a:pPr>
            <a:r>
              <a:rPr lang="en-US" dirty="0"/>
              <a:t>Change release version</a:t>
            </a:r>
          </a:p>
          <a:p>
            <a:pPr marL="285750" indent="-285750">
              <a:buFont typeface="Arial" panose="020B0604020202020204" pitchFamily="34" charset="0"/>
              <a:buChar char="•"/>
            </a:pPr>
            <a:r>
              <a:rPr lang="en-US" dirty="0"/>
              <a:t>Update publishing location based on if release/daily</a:t>
            </a:r>
          </a:p>
          <a:p>
            <a:pPr marL="285750" indent="-285750">
              <a:buFont typeface="Arial" panose="020B0604020202020204" pitchFamily="34" charset="0"/>
              <a:buChar char="•"/>
            </a:pPr>
            <a:r>
              <a:rPr lang="en-US" dirty="0"/>
              <a:t>Update documentation if needed</a:t>
            </a:r>
          </a:p>
          <a:p>
            <a:pPr marL="742950" lvl="1" indent="-285750">
              <a:buFont typeface="Arial" panose="020B0604020202020204" pitchFamily="34" charset="0"/>
              <a:buChar char="•"/>
            </a:pPr>
            <a:r>
              <a:rPr lang="en-US" dirty="0"/>
              <a:t>Go to Z:\html\software\SkylineBatch (Z mapped to \\skyline\data\www\site)</a:t>
            </a:r>
          </a:p>
          <a:p>
            <a:pPr marL="742950" lvl="1" indent="-285750">
              <a:buFont typeface="Arial" panose="020B0604020202020204" pitchFamily="34" charset="0"/>
              <a:buChar char="•"/>
            </a:pPr>
            <a:r>
              <a:rPr lang="en-US" dirty="0"/>
              <a:t>Rename SkylineBatchDocumentation.pdf using last release version</a:t>
            </a:r>
          </a:p>
          <a:p>
            <a:pPr marL="742950" lvl="1" indent="-285750">
              <a:buFont typeface="Arial" panose="020B0604020202020204" pitchFamily="34" charset="0"/>
              <a:buChar char="•"/>
            </a:pPr>
            <a:r>
              <a:rPr lang="en-US" dirty="0"/>
              <a:t>Add current documentation as SkylineBatchDocumentation.pdf (the Skyline Batch page links to this file)</a:t>
            </a:r>
          </a:p>
          <a:p>
            <a:r>
              <a:rPr lang="en-US" dirty="0"/>
              <a:t>Note:</a:t>
            </a:r>
          </a:p>
          <a:p>
            <a:pPr marL="285750" indent="-285750">
              <a:buFont typeface="Arial" panose="020B0604020202020204" pitchFamily="34" charset="0"/>
              <a:buChar char="•"/>
            </a:pPr>
            <a:r>
              <a:rPr lang="en-US" dirty="0"/>
              <a:t>If the </a:t>
            </a:r>
            <a:r>
              <a:rPr lang="en-US" dirty="0" err="1"/>
              <a:t>bcfg</a:t>
            </a:r>
            <a:r>
              <a:rPr lang="en-US" dirty="0"/>
              <a:t> version has been changed make sure the xml tests pass and take a look at BCFG_compatibility_notes.xlsx in documents</a:t>
            </a:r>
          </a:p>
        </p:txBody>
      </p:sp>
      <p:pic>
        <p:nvPicPr>
          <p:cNvPr id="6" name="Picture 5">
            <a:extLst>
              <a:ext uri="{FF2B5EF4-FFF2-40B4-BE49-F238E27FC236}">
                <a16:creationId xmlns:a16="http://schemas.microsoft.com/office/drawing/2014/main" id="{32F5552D-BCC3-4B81-A754-64D3B3750415}"/>
              </a:ext>
            </a:extLst>
          </p:cNvPr>
          <p:cNvPicPr>
            <a:picLocks noChangeAspect="1"/>
          </p:cNvPicPr>
          <p:nvPr/>
        </p:nvPicPr>
        <p:blipFill>
          <a:blip r:embed="rId2"/>
          <a:stretch>
            <a:fillRect/>
          </a:stretch>
        </p:blipFill>
        <p:spPr>
          <a:xfrm>
            <a:off x="5406188" y="4742360"/>
            <a:ext cx="6417383" cy="1354513"/>
          </a:xfrm>
          <a:prstGeom prst="rect">
            <a:avLst/>
          </a:prstGeom>
        </p:spPr>
      </p:pic>
    </p:spTree>
    <p:extLst>
      <p:ext uri="{BB962C8B-B14F-4D97-AF65-F5344CB8AC3E}">
        <p14:creationId xmlns:p14="http://schemas.microsoft.com/office/powerpoint/2010/main" val="142241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5E40-983F-4BDB-B405-3A7934952803}"/>
              </a:ext>
            </a:extLst>
          </p:cNvPr>
          <p:cNvSpPr>
            <a:spLocks noGrp="1"/>
          </p:cNvSpPr>
          <p:nvPr>
            <p:ph type="ctrTitle"/>
          </p:nvPr>
        </p:nvSpPr>
        <p:spPr/>
        <p:txBody>
          <a:bodyPr/>
          <a:lstStyle/>
          <a:p>
            <a:r>
              <a:rPr lang="en-US" dirty="0"/>
              <a:t>Projects</a:t>
            </a:r>
          </a:p>
        </p:txBody>
      </p:sp>
      <p:sp>
        <p:nvSpPr>
          <p:cNvPr id="3" name="Subtitle 2">
            <a:extLst>
              <a:ext uri="{FF2B5EF4-FFF2-40B4-BE49-F238E27FC236}">
                <a16:creationId xmlns:a16="http://schemas.microsoft.com/office/drawing/2014/main" id="{49BBFBBB-32FB-474D-9DD5-972AA3AE2B5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892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CB3-2872-4A6D-BEF2-051C9523898C}"/>
              </a:ext>
            </a:extLst>
          </p:cNvPr>
          <p:cNvSpPr>
            <a:spLocks noGrp="1"/>
          </p:cNvSpPr>
          <p:nvPr>
            <p:ph type="title"/>
          </p:nvPr>
        </p:nvSpPr>
        <p:spPr/>
        <p:txBody>
          <a:bodyPr/>
          <a:lstStyle/>
          <a:p>
            <a:r>
              <a:rPr lang="en-US" dirty="0"/>
              <a:t>File Tree UI for Relative Path</a:t>
            </a:r>
          </a:p>
        </p:txBody>
      </p:sp>
      <p:pic>
        <p:nvPicPr>
          <p:cNvPr id="5" name="Picture 4">
            <a:extLst>
              <a:ext uri="{FF2B5EF4-FFF2-40B4-BE49-F238E27FC236}">
                <a16:creationId xmlns:a16="http://schemas.microsoft.com/office/drawing/2014/main" id="{322BC9DD-11C1-451C-A438-1FF5C78C6E7A}"/>
              </a:ext>
            </a:extLst>
          </p:cNvPr>
          <p:cNvPicPr>
            <a:picLocks noChangeAspect="1"/>
          </p:cNvPicPr>
          <p:nvPr/>
        </p:nvPicPr>
        <p:blipFill>
          <a:blip r:embed="rId2"/>
          <a:stretch>
            <a:fillRect/>
          </a:stretch>
        </p:blipFill>
        <p:spPr>
          <a:xfrm>
            <a:off x="838200" y="1483342"/>
            <a:ext cx="4489269" cy="1996457"/>
          </a:xfrm>
          <a:prstGeom prst="rect">
            <a:avLst/>
          </a:prstGeom>
        </p:spPr>
      </p:pic>
      <p:sp>
        <p:nvSpPr>
          <p:cNvPr id="6" name="Rectangle 5">
            <a:extLst>
              <a:ext uri="{FF2B5EF4-FFF2-40B4-BE49-F238E27FC236}">
                <a16:creationId xmlns:a16="http://schemas.microsoft.com/office/drawing/2014/main" id="{9F774690-8B72-4480-88FD-4F370267685A}"/>
              </a:ext>
            </a:extLst>
          </p:cNvPr>
          <p:cNvSpPr/>
          <p:nvPr/>
        </p:nvSpPr>
        <p:spPr>
          <a:xfrm>
            <a:off x="838200" y="1469204"/>
            <a:ext cx="4504362" cy="201373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5A6776F-F795-4AB1-A440-471BB95A2534}"/>
              </a:ext>
            </a:extLst>
          </p:cNvPr>
          <p:cNvSpPr/>
          <p:nvPr/>
        </p:nvSpPr>
        <p:spPr>
          <a:xfrm>
            <a:off x="929811" y="1869897"/>
            <a:ext cx="4227816" cy="10621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BBB95DE-1B4A-4984-9009-3822167C9D16}"/>
              </a:ext>
            </a:extLst>
          </p:cNvPr>
          <p:cNvSpPr txBox="1"/>
          <p:nvPr/>
        </p:nvSpPr>
        <p:spPr>
          <a:xfrm>
            <a:off x="5419080" y="1367522"/>
            <a:ext cx="4084516" cy="923330"/>
          </a:xfrm>
          <a:prstGeom prst="rect">
            <a:avLst/>
          </a:prstGeom>
          <a:noFill/>
        </p:spPr>
        <p:txBody>
          <a:bodyPr wrap="square" rtlCol="0">
            <a:spAutoFit/>
          </a:bodyPr>
          <a:lstStyle/>
          <a:p>
            <a:r>
              <a:rPr lang="en-US" dirty="0" err="1">
                <a:solidFill>
                  <a:schemeClr val="accent1">
                    <a:lumMod val="75000"/>
                  </a:schemeClr>
                </a:solidFill>
              </a:rPr>
              <a:t>RemoteFileForm.cs</a:t>
            </a:r>
            <a:endParaRPr lang="en-US" dirty="0">
              <a:solidFill>
                <a:schemeClr val="accent1">
                  <a:lumMod val="75000"/>
                </a:schemeClr>
              </a:solidFill>
            </a:endParaRPr>
          </a:p>
          <a:p>
            <a:r>
              <a:rPr lang="en-US" dirty="0" err="1">
                <a:solidFill>
                  <a:srgbClr val="FF0000"/>
                </a:solidFill>
              </a:rPr>
              <a:t>RemoteFileControl.cs</a:t>
            </a:r>
            <a:endParaRPr lang="en-US" dirty="0">
              <a:solidFill>
                <a:srgbClr val="FF0000"/>
              </a:solidFill>
            </a:endParaRPr>
          </a:p>
          <a:p>
            <a:r>
              <a:rPr lang="en-US" dirty="0">
                <a:solidFill>
                  <a:srgbClr val="92D050"/>
                </a:solidFill>
              </a:rPr>
              <a:t>New button to open file tree</a:t>
            </a:r>
          </a:p>
        </p:txBody>
      </p:sp>
      <p:sp>
        <p:nvSpPr>
          <p:cNvPr id="9" name="TextBox 8">
            <a:extLst>
              <a:ext uri="{FF2B5EF4-FFF2-40B4-BE49-F238E27FC236}">
                <a16:creationId xmlns:a16="http://schemas.microsoft.com/office/drawing/2014/main" id="{DCEBD36D-D472-47DA-A8F1-584412F91981}"/>
              </a:ext>
            </a:extLst>
          </p:cNvPr>
          <p:cNvSpPr txBox="1"/>
          <p:nvPr/>
        </p:nvSpPr>
        <p:spPr>
          <a:xfrm>
            <a:off x="349322" y="3634332"/>
            <a:ext cx="9750175" cy="2308324"/>
          </a:xfrm>
          <a:prstGeom prst="rect">
            <a:avLst/>
          </a:prstGeom>
          <a:noFill/>
        </p:spPr>
        <p:txBody>
          <a:bodyPr wrap="square" rtlCol="0">
            <a:spAutoFit/>
          </a:bodyPr>
          <a:lstStyle/>
          <a:p>
            <a:pPr lvl="1"/>
            <a:r>
              <a:rPr lang="en-US" dirty="0"/>
              <a:t>Pseudocode:</a:t>
            </a:r>
          </a:p>
          <a:p>
            <a:pPr marL="742950" lvl="1" indent="-285750">
              <a:buFont typeface="Arial" panose="020B0604020202020204" pitchFamily="34" charset="0"/>
              <a:buChar char="•"/>
            </a:pPr>
            <a:r>
              <a:rPr lang="en-US" dirty="0"/>
              <a:t>Get selected remote source with </a:t>
            </a:r>
            <a:r>
              <a:rPr lang="en-US" dirty="0" err="1"/>
              <a:t>RemoteFileSourceFromUI</a:t>
            </a:r>
            <a:r>
              <a:rPr lang="en-US" dirty="0"/>
              <a:t>()</a:t>
            </a:r>
          </a:p>
          <a:p>
            <a:pPr marL="742950" lvl="1" indent="-285750">
              <a:buFont typeface="Arial" panose="020B0604020202020204" pitchFamily="34" charset="0"/>
              <a:buChar char="•"/>
            </a:pPr>
            <a:r>
              <a:rPr lang="en-US" dirty="0"/>
              <a:t>Use URI, username, and password fields from remote source for inputs to new file selector form</a:t>
            </a:r>
          </a:p>
          <a:p>
            <a:pPr marL="742950" lvl="1" indent="-285750">
              <a:buFont typeface="Arial" panose="020B0604020202020204" pitchFamily="34" charset="0"/>
              <a:buChar char="•"/>
            </a:pPr>
            <a:r>
              <a:rPr lang="en-US" dirty="0"/>
              <a:t>Set </a:t>
            </a:r>
            <a:r>
              <a:rPr lang="en-US" dirty="0" err="1"/>
              <a:t>textRelativePath.Text</a:t>
            </a:r>
            <a:r>
              <a:rPr lang="en-US" dirty="0"/>
              <a:t> when file is selected</a:t>
            </a:r>
          </a:p>
          <a:p>
            <a:pPr lvl="1"/>
            <a:r>
              <a:rPr lang="en-US" dirty="0"/>
              <a:t>Things to consider:</a:t>
            </a:r>
          </a:p>
          <a:p>
            <a:pPr marL="742950" lvl="1" indent="-285750">
              <a:buFont typeface="Arial" panose="020B0604020202020204" pitchFamily="34" charset="0"/>
              <a:buChar char="•"/>
            </a:pPr>
            <a:r>
              <a:rPr lang="en-US" dirty="0"/>
              <a:t>Remote sources for data files can also be from FTP servers. May want to disable button if </a:t>
            </a:r>
            <a:r>
              <a:rPr lang="en-US" dirty="0" err="1"/>
              <a:t>fileSource.FtpSource</a:t>
            </a:r>
            <a:r>
              <a:rPr lang="en-US" dirty="0"/>
              <a:t> is true.</a:t>
            </a:r>
          </a:p>
        </p:txBody>
      </p:sp>
      <p:pic>
        <p:nvPicPr>
          <p:cNvPr id="12" name="Picture 11">
            <a:extLst>
              <a:ext uri="{FF2B5EF4-FFF2-40B4-BE49-F238E27FC236}">
                <a16:creationId xmlns:a16="http://schemas.microsoft.com/office/drawing/2014/main" id="{7A2E83CA-EEC6-40C4-82E3-18F55374ADFC}"/>
              </a:ext>
            </a:extLst>
          </p:cNvPr>
          <p:cNvPicPr>
            <a:picLocks noChangeAspect="1"/>
          </p:cNvPicPr>
          <p:nvPr/>
        </p:nvPicPr>
        <p:blipFill>
          <a:blip r:embed="rId3"/>
          <a:stretch>
            <a:fillRect/>
          </a:stretch>
        </p:blipFill>
        <p:spPr>
          <a:xfrm>
            <a:off x="4766696" y="2606857"/>
            <a:ext cx="357190" cy="290515"/>
          </a:xfrm>
          <a:prstGeom prst="rect">
            <a:avLst/>
          </a:prstGeom>
        </p:spPr>
      </p:pic>
      <p:sp>
        <p:nvSpPr>
          <p:cNvPr id="13" name="Rectangle 12">
            <a:extLst>
              <a:ext uri="{FF2B5EF4-FFF2-40B4-BE49-F238E27FC236}">
                <a16:creationId xmlns:a16="http://schemas.microsoft.com/office/drawing/2014/main" id="{31891DFD-CE26-44AC-AD98-D7F3E0880D96}"/>
              </a:ext>
            </a:extLst>
          </p:cNvPr>
          <p:cNvSpPr/>
          <p:nvPr/>
        </p:nvSpPr>
        <p:spPr>
          <a:xfrm>
            <a:off x="4766696" y="2627406"/>
            <a:ext cx="357190" cy="254496"/>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Tree>
    <p:extLst>
      <p:ext uri="{BB962C8B-B14F-4D97-AF65-F5344CB8AC3E}">
        <p14:creationId xmlns:p14="http://schemas.microsoft.com/office/powerpoint/2010/main" val="2914392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CB3-2872-4A6D-BEF2-051C9523898C}"/>
              </a:ext>
            </a:extLst>
          </p:cNvPr>
          <p:cNvSpPr>
            <a:spLocks noGrp="1"/>
          </p:cNvSpPr>
          <p:nvPr>
            <p:ph type="title"/>
          </p:nvPr>
        </p:nvSpPr>
        <p:spPr/>
        <p:txBody>
          <a:bodyPr/>
          <a:lstStyle/>
          <a:p>
            <a:r>
              <a:rPr lang="en-US" dirty="0"/>
              <a:t>Panorama File Tree for Remote Source </a:t>
            </a:r>
            <a:r>
              <a:rPr lang="en-US" sz="4000" dirty="0">
                <a:solidFill>
                  <a:schemeClr val="accent6"/>
                </a:solidFill>
              </a:rPr>
              <a:t>- Added</a:t>
            </a:r>
            <a:endParaRPr lang="en-US" dirty="0">
              <a:solidFill>
                <a:schemeClr val="accent6"/>
              </a:solidFill>
            </a:endParaRPr>
          </a:p>
        </p:txBody>
      </p:sp>
      <p:sp>
        <p:nvSpPr>
          <p:cNvPr id="8" name="TextBox 7">
            <a:extLst>
              <a:ext uri="{FF2B5EF4-FFF2-40B4-BE49-F238E27FC236}">
                <a16:creationId xmlns:a16="http://schemas.microsoft.com/office/drawing/2014/main" id="{0BBB95DE-1B4A-4984-9009-3822167C9D16}"/>
              </a:ext>
            </a:extLst>
          </p:cNvPr>
          <p:cNvSpPr txBox="1"/>
          <p:nvPr/>
        </p:nvSpPr>
        <p:spPr>
          <a:xfrm>
            <a:off x="5419080" y="1367522"/>
            <a:ext cx="4084516" cy="646331"/>
          </a:xfrm>
          <a:prstGeom prst="rect">
            <a:avLst/>
          </a:prstGeom>
          <a:noFill/>
        </p:spPr>
        <p:txBody>
          <a:bodyPr wrap="square" rtlCol="0">
            <a:spAutoFit/>
          </a:bodyPr>
          <a:lstStyle/>
          <a:p>
            <a:r>
              <a:rPr lang="en-US" dirty="0" err="1">
                <a:solidFill>
                  <a:schemeClr val="accent1">
                    <a:lumMod val="75000"/>
                  </a:schemeClr>
                </a:solidFill>
              </a:rPr>
              <a:t>RemoteSourceForm.cs</a:t>
            </a:r>
            <a:endParaRPr lang="en-US" dirty="0">
              <a:solidFill>
                <a:schemeClr val="accent1">
                  <a:lumMod val="75000"/>
                </a:schemeClr>
              </a:solidFill>
            </a:endParaRPr>
          </a:p>
          <a:p>
            <a:r>
              <a:rPr lang="en-US" dirty="0">
                <a:solidFill>
                  <a:srgbClr val="92D050"/>
                </a:solidFill>
              </a:rPr>
              <a:t>Potential new button to open Panorama</a:t>
            </a:r>
          </a:p>
        </p:txBody>
      </p:sp>
      <p:sp>
        <p:nvSpPr>
          <p:cNvPr id="9" name="TextBox 8">
            <a:extLst>
              <a:ext uri="{FF2B5EF4-FFF2-40B4-BE49-F238E27FC236}">
                <a16:creationId xmlns:a16="http://schemas.microsoft.com/office/drawing/2014/main" id="{DCEBD36D-D472-47DA-A8F1-584412F91981}"/>
              </a:ext>
            </a:extLst>
          </p:cNvPr>
          <p:cNvSpPr txBox="1"/>
          <p:nvPr/>
        </p:nvSpPr>
        <p:spPr>
          <a:xfrm>
            <a:off x="313363" y="3906597"/>
            <a:ext cx="9750175" cy="1200329"/>
          </a:xfrm>
          <a:prstGeom prst="rect">
            <a:avLst/>
          </a:prstGeom>
          <a:noFill/>
        </p:spPr>
        <p:txBody>
          <a:bodyPr wrap="square" rtlCol="0">
            <a:spAutoFit/>
          </a:bodyPr>
          <a:lstStyle/>
          <a:p>
            <a:pPr lvl="1"/>
            <a:r>
              <a:rPr lang="en-US" dirty="0"/>
              <a:t>Pseudocode:</a:t>
            </a:r>
          </a:p>
          <a:p>
            <a:pPr marL="742950" lvl="1" indent="-285750">
              <a:buFont typeface="Arial" panose="020B0604020202020204" pitchFamily="34" charset="0"/>
              <a:buChar char="•"/>
            </a:pPr>
            <a:r>
              <a:rPr lang="en-US" dirty="0"/>
              <a:t>Use new Panorama file tree form to select panorama folder (or file, but remote sources are more useful if they are folders and the relative paths can be used to select the file)</a:t>
            </a:r>
          </a:p>
          <a:p>
            <a:pPr marL="742950" lvl="1" indent="-285750">
              <a:buFont typeface="Arial" panose="020B0604020202020204" pitchFamily="34" charset="0"/>
              <a:buChar char="•"/>
            </a:pPr>
            <a:r>
              <a:rPr lang="en-US" dirty="0"/>
              <a:t>Set </a:t>
            </a:r>
            <a:r>
              <a:rPr lang="en-US" dirty="0" err="1"/>
              <a:t>testFolderUrl.Text</a:t>
            </a:r>
            <a:r>
              <a:rPr lang="en-US" dirty="0"/>
              <a:t> to selected path</a:t>
            </a:r>
          </a:p>
        </p:txBody>
      </p:sp>
      <p:pic>
        <p:nvPicPr>
          <p:cNvPr id="4" name="Picture 3">
            <a:extLst>
              <a:ext uri="{FF2B5EF4-FFF2-40B4-BE49-F238E27FC236}">
                <a16:creationId xmlns:a16="http://schemas.microsoft.com/office/drawing/2014/main" id="{F9DFC704-5884-40C5-9CD3-7A443C04078A}"/>
              </a:ext>
            </a:extLst>
          </p:cNvPr>
          <p:cNvPicPr>
            <a:picLocks noChangeAspect="1"/>
          </p:cNvPicPr>
          <p:nvPr/>
        </p:nvPicPr>
        <p:blipFill>
          <a:blip r:embed="rId2"/>
          <a:stretch>
            <a:fillRect/>
          </a:stretch>
        </p:blipFill>
        <p:spPr>
          <a:xfrm>
            <a:off x="853783" y="1481896"/>
            <a:ext cx="4227817" cy="2132290"/>
          </a:xfrm>
          <a:prstGeom prst="rect">
            <a:avLst/>
          </a:prstGeom>
        </p:spPr>
      </p:pic>
      <p:sp>
        <p:nvSpPr>
          <p:cNvPr id="6" name="Rectangle 5">
            <a:extLst>
              <a:ext uri="{FF2B5EF4-FFF2-40B4-BE49-F238E27FC236}">
                <a16:creationId xmlns:a16="http://schemas.microsoft.com/office/drawing/2014/main" id="{9F774690-8B72-4480-88FD-4F370267685A}"/>
              </a:ext>
            </a:extLst>
          </p:cNvPr>
          <p:cNvSpPr/>
          <p:nvPr/>
        </p:nvSpPr>
        <p:spPr>
          <a:xfrm>
            <a:off x="838200" y="1469204"/>
            <a:ext cx="4227816" cy="216512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A2E83CA-EEC6-40C4-82E3-18F55374ADFC}"/>
              </a:ext>
            </a:extLst>
          </p:cNvPr>
          <p:cNvPicPr>
            <a:picLocks noChangeAspect="1"/>
          </p:cNvPicPr>
          <p:nvPr/>
        </p:nvPicPr>
        <p:blipFill>
          <a:blip r:embed="rId3"/>
          <a:stretch>
            <a:fillRect/>
          </a:stretch>
        </p:blipFill>
        <p:spPr>
          <a:xfrm>
            <a:off x="4609162" y="2343478"/>
            <a:ext cx="357190" cy="290515"/>
          </a:xfrm>
          <a:prstGeom prst="rect">
            <a:avLst/>
          </a:prstGeom>
        </p:spPr>
      </p:pic>
      <p:sp>
        <p:nvSpPr>
          <p:cNvPr id="13" name="Rectangle 12">
            <a:extLst>
              <a:ext uri="{FF2B5EF4-FFF2-40B4-BE49-F238E27FC236}">
                <a16:creationId xmlns:a16="http://schemas.microsoft.com/office/drawing/2014/main" id="{31891DFD-CE26-44AC-AD98-D7F3E0880D96}"/>
              </a:ext>
            </a:extLst>
          </p:cNvPr>
          <p:cNvSpPr/>
          <p:nvPr/>
        </p:nvSpPr>
        <p:spPr>
          <a:xfrm>
            <a:off x="4609162" y="2361487"/>
            <a:ext cx="357190" cy="254496"/>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Tree>
    <p:extLst>
      <p:ext uri="{BB962C8B-B14F-4D97-AF65-F5344CB8AC3E}">
        <p14:creationId xmlns:p14="http://schemas.microsoft.com/office/powerpoint/2010/main" val="754783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CB3-2872-4A6D-BEF2-051C9523898C}"/>
              </a:ext>
            </a:extLst>
          </p:cNvPr>
          <p:cNvSpPr>
            <a:spLocks noGrp="1"/>
          </p:cNvSpPr>
          <p:nvPr>
            <p:ph type="title"/>
          </p:nvPr>
        </p:nvSpPr>
        <p:spPr/>
        <p:txBody>
          <a:bodyPr/>
          <a:lstStyle/>
          <a:p>
            <a:r>
              <a:rPr lang="en-US" dirty="0"/>
              <a:t>Download All Files From FTP</a:t>
            </a:r>
          </a:p>
        </p:txBody>
      </p:sp>
      <p:sp>
        <p:nvSpPr>
          <p:cNvPr id="9" name="TextBox 8">
            <a:extLst>
              <a:ext uri="{FF2B5EF4-FFF2-40B4-BE49-F238E27FC236}">
                <a16:creationId xmlns:a16="http://schemas.microsoft.com/office/drawing/2014/main" id="{DCEBD36D-D472-47DA-A8F1-584412F91981}"/>
              </a:ext>
            </a:extLst>
          </p:cNvPr>
          <p:cNvSpPr txBox="1"/>
          <p:nvPr/>
        </p:nvSpPr>
        <p:spPr>
          <a:xfrm>
            <a:off x="416105" y="1286687"/>
            <a:ext cx="7984945" cy="4524315"/>
          </a:xfrm>
          <a:prstGeom prst="rect">
            <a:avLst/>
          </a:prstGeom>
          <a:noFill/>
        </p:spPr>
        <p:txBody>
          <a:bodyPr wrap="square" rtlCol="0">
            <a:spAutoFit/>
          </a:bodyPr>
          <a:lstStyle/>
          <a:p>
            <a:pPr marL="742950" lvl="1" indent="-285750">
              <a:buFont typeface="Arial" panose="020B0604020202020204" pitchFamily="34" charset="0"/>
              <a:buChar char="•"/>
            </a:pPr>
            <a:r>
              <a:rPr lang="en-US" dirty="0"/>
              <a:t>Currently </a:t>
            </a:r>
            <a:r>
              <a:rPr lang="en-US" dirty="0" err="1"/>
              <a:t>SkylineBatch</a:t>
            </a:r>
            <a:r>
              <a:rPr lang="en-US" dirty="0"/>
              <a:t> only supports downloading data files from FTP servers, other files must be downloaded through Panorama.</a:t>
            </a:r>
          </a:p>
          <a:p>
            <a:pPr marL="742950" lvl="1" indent="-285750">
              <a:buFont typeface="Arial" panose="020B0604020202020204" pitchFamily="34" charset="0"/>
              <a:buChar char="•"/>
            </a:pPr>
            <a:r>
              <a:rPr lang="en-US" dirty="0"/>
              <a:t>If you try to add an FTP remote file source for another type of file you get Message 1</a:t>
            </a:r>
          </a:p>
          <a:p>
            <a:pPr marL="742950" lvl="1" indent="-285750">
              <a:buFont typeface="Arial" panose="020B0604020202020204" pitchFamily="34" charset="0"/>
              <a:buChar char="•"/>
            </a:pPr>
            <a:r>
              <a:rPr lang="en-US" dirty="0"/>
              <a:t>If you try to select an FTP source for an unsupported file you get Message 2</a:t>
            </a:r>
          </a:p>
          <a:p>
            <a:pPr lvl="1"/>
            <a:endParaRPr lang="en-US" dirty="0"/>
          </a:p>
          <a:p>
            <a:pPr lvl="1"/>
            <a:r>
              <a:rPr lang="en-US" dirty="0"/>
              <a:t>Getting started:</a:t>
            </a:r>
          </a:p>
          <a:p>
            <a:pPr marL="742950" lvl="1" indent="-285750">
              <a:buFont typeface="Arial" panose="020B0604020202020204" pitchFamily="34" charset="0"/>
              <a:buChar char="•"/>
            </a:pPr>
            <a:r>
              <a:rPr lang="en-US" dirty="0"/>
              <a:t>Two parts – 1) connecting to the server to find the file names and sizes when a: the configuration is created and b: when run is started 2) downloading the files when config is run</a:t>
            </a:r>
          </a:p>
          <a:p>
            <a:pPr marL="742950" lvl="1" indent="-285750">
              <a:buFont typeface="Arial" panose="020B0604020202020204" pitchFamily="34" charset="0"/>
              <a:buChar char="•"/>
            </a:pPr>
            <a:r>
              <a:rPr lang="en-US" dirty="0" err="1"/>
              <a:t>ServerConnector</a:t>
            </a:r>
            <a:r>
              <a:rPr lang="en-US" dirty="0"/>
              <a:t> and </a:t>
            </a:r>
            <a:r>
              <a:rPr lang="en-US" dirty="0" err="1"/>
              <a:t>PanoramaServerConnector</a:t>
            </a:r>
            <a:r>
              <a:rPr lang="en-US" dirty="0"/>
              <a:t> are used to connect to the servers in part 1</a:t>
            </a:r>
          </a:p>
          <a:p>
            <a:pPr marL="742950" lvl="1" indent="-285750">
              <a:buFont typeface="Arial" panose="020B0604020202020204" pitchFamily="34" charset="0"/>
              <a:buChar char="•"/>
            </a:pPr>
            <a:r>
              <a:rPr lang="en-US" dirty="0" err="1"/>
              <a:t>DownloadPanoramaFIle</a:t>
            </a:r>
            <a:r>
              <a:rPr lang="en-US" dirty="0"/>
              <a:t>(…) and </a:t>
            </a:r>
            <a:r>
              <a:rPr lang="en-US" dirty="0" err="1"/>
              <a:t>DownloadData</a:t>
            </a:r>
            <a:r>
              <a:rPr lang="en-US" dirty="0"/>
              <a:t>(…) are used to download files in </a:t>
            </a:r>
            <a:r>
              <a:rPr lang="en-US" dirty="0" err="1"/>
              <a:t>ConfigRunner.cs</a:t>
            </a:r>
            <a:r>
              <a:rPr lang="en-US" dirty="0"/>
              <a:t> when config is run (part 2)</a:t>
            </a:r>
          </a:p>
          <a:p>
            <a:pPr marL="742950" lvl="1" indent="-285750">
              <a:buFont typeface="Arial" panose="020B0604020202020204" pitchFamily="34" charset="0"/>
              <a:buChar char="•"/>
            </a:pPr>
            <a:r>
              <a:rPr lang="en-US" dirty="0"/>
              <a:t>When parts 1 and 2 support FTP for all files, the error messages and </a:t>
            </a:r>
            <a:r>
              <a:rPr lang="en-US" dirty="0" err="1"/>
              <a:t>preferPanorama</a:t>
            </a:r>
            <a:r>
              <a:rPr lang="en-US" dirty="0"/>
              <a:t> variables can be removed.</a:t>
            </a:r>
          </a:p>
        </p:txBody>
      </p:sp>
      <p:pic>
        <p:nvPicPr>
          <p:cNvPr id="15" name="Picture 14">
            <a:extLst>
              <a:ext uri="{FF2B5EF4-FFF2-40B4-BE49-F238E27FC236}">
                <a16:creationId xmlns:a16="http://schemas.microsoft.com/office/drawing/2014/main" id="{D0EF63FA-9924-42F4-916C-653DC4901928}"/>
              </a:ext>
            </a:extLst>
          </p:cNvPr>
          <p:cNvPicPr>
            <a:picLocks noChangeAspect="1"/>
          </p:cNvPicPr>
          <p:nvPr/>
        </p:nvPicPr>
        <p:blipFill>
          <a:blip r:embed="rId2"/>
          <a:stretch>
            <a:fillRect/>
          </a:stretch>
        </p:blipFill>
        <p:spPr>
          <a:xfrm>
            <a:off x="8645527" y="3358308"/>
            <a:ext cx="3248049" cy="1352560"/>
          </a:xfrm>
          <a:prstGeom prst="rect">
            <a:avLst/>
          </a:prstGeom>
        </p:spPr>
      </p:pic>
      <p:pic>
        <p:nvPicPr>
          <p:cNvPr id="4" name="Picture 3">
            <a:extLst>
              <a:ext uri="{FF2B5EF4-FFF2-40B4-BE49-F238E27FC236}">
                <a16:creationId xmlns:a16="http://schemas.microsoft.com/office/drawing/2014/main" id="{DF72BF41-FE28-4909-9D28-176D79B93A47}"/>
              </a:ext>
            </a:extLst>
          </p:cNvPr>
          <p:cNvPicPr>
            <a:picLocks noChangeAspect="1"/>
          </p:cNvPicPr>
          <p:nvPr/>
        </p:nvPicPr>
        <p:blipFill>
          <a:blip r:embed="rId3"/>
          <a:stretch>
            <a:fillRect/>
          </a:stretch>
        </p:blipFill>
        <p:spPr>
          <a:xfrm>
            <a:off x="8655051" y="5264866"/>
            <a:ext cx="3257573" cy="1352560"/>
          </a:xfrm>
          <a:prstGeom prst="rect">
            <a:avLst/>
          </a:prstGeom>
        </p:spPr>
      </p:pic>
      <p:sp>
        <p:nvSpPr>
          <p:cNvPr id="7" name="TextBox 6">
            <a:extLst>
              <a:ext uri="{FF2B5EF4-FFF2-40B4-BE49-F238E27FC236}">
                <a16:creationId xmlns:a16="http://schemas.microsoft.com/office/drawing/2014/main" id="{194EDE7C-CEC4-4FA3-99B4-A1AF8E59B305}"/>
              </a:ext>
            </a:extLst>
          </p:cNvPr>
          <p:cNvSpPr txBox="1"/>
          <p:nvPr/>
        </p:nvSpPr>
        <p:spPr>
          <a:xfrm>
            <a:off x="8099605" y="2988976"/>
            <a:ext cx="1901645" cy="369332"/>
          </a:xfrm>
          <a:prstGeom prst="rect">
            <a:avLst/>
          </a:prstGeom>
          <a:noFill/>
        </p:spPr>
        <p:txBody>
          <a:bodyPr wrap="square" rtlCol="0">
            <a:spAutoFit/>
          </a:bodyPr>
          <a:lstStyle/>
          <a:p>
            <a:pPr lvl="1"/>
            <a:r>
              <a:rPr lang="en-US" dirty="0"/>
              <a:t>Message 1</a:t>
            </a:r>
          </a:p>
        </p:txBody>
      </p:sp>
      <p:sp>
        <p:nvSpPr>
          <p:cNvPr id="8" name="TextBox 7">
            <a:extLst>
              <a:ext uri="{FF2B5EF4-FFF2-40B4-BE49-F238E27FC236}">
                <a16:creationId xmlns:a16="http://schemas.microsoft.com/office/drawing/2014/main" id="{9B65FA53-E336-4A74-8A73-C1B2C8D635FA}"/>
              </a:ext>
            </a:extLst>
          </p:cNvPr>
          <p:cNvSpPr txBox="1"/>
          <p:nvPr/>
        </p:nvSpPr>
        <p:spPr>
          <a:xfrm>
            <a:off x="8099605" y="4895534"/>
            <a:ext cx="1901645" cy="369332"/>
          </a:xfrm>
          <a:prstGeom prst="rect">
            <a:avLst/>
          </a:prstGeom>
          <a:noFill/>
        </p:spPr>
        <p:txBody>
          <a:bodyPr wrap="square" rtlCol="0">
            <a:spAutoFit/>
          </a:bodyPr>
          <a:lstStyle/>
          <a:p>
            <a:pPr lvl="1"/>
            <a:r>
              <a:rPr lang="en-US" dirty="0"/>
              <a:t>Message 2</a:t>
            </a:r>
          </a:p>
        </p:txBody>
      </p:sp>
      <p:sp>
        <p:nvSpPr>
          <p:cNvPr id="10" name="TextBox 9">
            <a:extLst>
              <a:ext uri="{FF2B5EF4-FFF2-40B4-BE49-F238E27FC236}">
                <a16:creationId xmlns:a16="http://schemas.microsoft.com/office/drawing/2014/main" id="{8364BB10-74FC-458D-AF3E-39441C10763A}"/>
              </a:ext>
            </a:extLst>
          </p:cNvPr>
          <p:cNvSpPr txBox="1"/>
          <p:nvPr/>
        </p:nvSpPr>
        <p:spPr>
          <a:xfrm>
            <a:off x="7998005" y="628859"/>
            <a:ext cx="4193995" cy="2308324"/>
          </a:xfrm>
          <a:prstGeom prst="rect">
            <a:avLst/>
          </a:prstGeom>
          <a:noFill/>
        </p:spPr>
        <p:txBody>
          <a:bodyPr wrap="square" rtlCol="0">
            <a:spAutoFit/>
          </a:bodyPr>
          <a:lstStyle/>
          <a:p>
            <a:pPr lvl="1"/>
            <a:r>
              <a:rPr lang="en-US" dirty="0"/>
              <a:t>Downloading Files:</a:t>
            </a:r>
          </a:p>
          <a:p>
            <a:pPr marL="742950" lvl="1" indent="-285750">
              <a:buFontTx/>
              <a:buChar char="-"/>
            </a:pPr>
            <a:r>
              <a:rPr lang="en-US" dirty="0"/>
              <a:t>Skyline template file: Panorama only</a:t>
            </a:r>
          </a:p>
          <a:p>
            <a:pPr marL="742950" lvl="1" indent="-285750">
              <a:buFontTx/>
              <a:buChar char="-"/>
            </a:pPr>
            <a:r>
              <a:rPr lang="en-US" dirty="0"/>
              <a:t>Annotations file: Panorama only</a:t>
            </a:r>
          </a:p>
          <a:p>
            <a:pPr marL="742950" lvl="1" indent="-285750">
              <a:buFontTx/>
              <a:buChar char="-"/>
            </a:pPr>
            <a:r>
              <a:rPr lang="en-US" dirty="0"/>
              <a:t>R script: Panorama only</a:t>
            </a:r>
          </a:p>
          <a:p>
            <a:pPr marL="742950" lvl="1" indent="-285750">
              <a:buFontTx/>
              <a:buChar char="-"/>
            </a:pPr>
            <a:r>
              <a:rPr lang="en-US" dirty="0"/>
              <a:t>Data files: Panorama or FTP</a:t>
            </a:r>
          </a:p>
          <a:p>
            <a:pPr marL="742950" lvl="1" indent="-285750">
              <a:buFontTx/>
              <a:buChar char="-"/>
            </a:pPr>
            <a:r>
              <a:rPr lang="en-US" dirty="0"/>
              <a:t>Report files: No download available</a:t>
            </a:r>
          </a:p>
        </p:txBody>
      </p:sp>
    </p:spTree>
    <p:extLst>
      <p:ext uri="{BB962C8B-B14F-4D97-AF65-F5344CB8AC3E}">
        <p14:creationId xmlns:p14="http://schemas.microsoft.com/office/powerpoint/2010/main" val="3159778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CB3-2872-4A6D-BEF2-051C9523898C}"/>
              </a:ext>
            </a:extLst>
          </p:cNvPr>
          <p:cNvSpPr>
            <a:spLocks noGrp="1"/>
          </p:cNvSpPr>
          <p:nvPr>
            <p:ph type="title"/>
          </p:nvPr>
        </p:nvSpPr>
        <p:spPr/>
        <p:txBody>
          <a:bodyPr/>
          <a:lstStyle/>
          <a:p>
            <a:r>
              <a:rPr lang="en-US" dirty="0"/>
              <a:t>Select Data Files From List</a:t>
            </a:r>
          </a:p>
        </p:txBody>
      </p:sp>
      <p:sp>
        <p:nvSpPr>
          <p:cNvPr id="9" name="TextBox 8">
            <a:extLst>
              <a:ext uri="{FF2B5EF4-FFF2-40B4-BE49-F238E27FC236}">
                <a16:creationId xmlns:a16="http://schemas.microsoft.com/office/drawing/2014/main" id="{DCEBD36D-D472-47DA-A8F1-584412F91981}"/>
              </a:ext>
            </a:extLst>
          </p:cNvPr>
          <p:cNvSpPr txBox="1"/>
          <p:nvPr/>
        </p:nvSpPr>
        <p:spPr>
          <a:xfrm>
            <a:off x="4458985" y="1322107"/>
            <a:ext cx="7361433" cy="1477328"/>
          </a:xfrm>
          <a:prstGeom prst="rect">
            <a:avLst/>
          </a:prstGeom>
          <a:noFill/>
        </p:spPr>
        <p:txBody>
          <a:bodyPr wrap="square" rtlCol="0">
            <a:spAutoFit/>
          </a:bodyPr>
          <a:lstStyle/>
          <a:p>
            <a:pPr marL="742950" lvl="1" indent="-285750">
              <a:buFont typeface="Arial" panose="020B0604020202020204" pitchFamily="34" charset="0"/>
              <a:buChar char="•"/>
            </a:pPr>
            <a:r>
              <a:rPr lang="en-US" dirty="0"/>
              <a:t>This was requested by a user</a:t>
            </a:r>
          </a:p>
          <a:p>
            <a:pPr marL="742950" lvl="1" indent="-285750">
              <a:buFont typeface="Arial" panose="020B0604020202020204" pitchFamily="34" charset="0"/>
              <a:buChar char="•"/>
            </a:pPr>
            <a:r>
              <a:rPr lang="en-US" dirty="0"/>
              <a:t>Instead of typing in a Data naming pattern that updates the list they wanted a way to select the data files one at a time by name</a:t>
            </a:r>
          </a:p>
          <a:p>
            <a:pPr marL="742950" lvl="1" indent="-285750">
              <a:buFont typeface="Arial" panose="020B0604020202020204" pitchFamily="34" charset="0"/>
              <a:buChar char="•"/>
            </a:pPr>
            <a:r>
              <a:rPr lang="en-US" dirty="0"/>
              <a:t>The least invasive way to do this would be to generate a naming pattern from the selected files when save is clicked</a:t>
            </a:r>
          </a:p>
        </p:txBody>
      </p:sp>
      <p:pic>
        <p:nvPicPr>
          <p:cNvPr id="4" name="Picture 3">
            <a:extLst>
              <a:ext uri="{FF2B5EF4-FFF2-40B4-BE49-F238E27FC236}">
                <a16:creationId xmlns:a16="http://schemas.microsoft.com/office/drawing/2014/main" id="{B90840A5-A8DD-4B4D-B27E-33B147A168CB}"/>
              </a:ext>
            </a:extLst>
          </p:cNvPr>
          <p:cNvPicPr>
            <a:picLocks noChangeAspect="1"/>
          </p:cNvPicPr>
          <p:nvPr/>
        </p:nvPicPr>
        <p:blipFill>
          <a:blip r:embed="rId2"/>
          <a:stretch>
            <a:fillRect/>
          </a:stretch>
        </p:blipFill>
        <p:spPr>
          <a:xfrm>
            <a:off x="838200" y="1322107"/>
            <a:ext cx="3904154" cy="3866341"/>
          </a:xfrm>
          <a:prstGeom prst="rect">
            <a:avLst/>
          </a:prstGeom>
        </p:spPr>
      </p:pic>
    </p:spTree>
    <p:extLst>
      <p:ext uri="{BB962C8B-B14F-4D97-AF65-F5344CB8AC3E}">
        <p14:creationId xmlns:p14="http://schemas.microsoft.com/office/powerpoint/2010/main" val="2880508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CB3-2872-4A6D-BEF2-051C9523898C}"/>
              </a:ext>
            </a:extLst>
          </p:cNvPr>
          <p:cNvSpPr>
            <a:spLocks noGrp="1"/>
          </p:cNvSpPr>
          <p:nvPr>
            <p:ph type="title"/>
          </p:nvPr>
        </p:nvSpPr>
        <p:spPr/>
        <p:txBody>
          <a:bodyPr/>
          <a:lstStyle/>
          <a:p>
            <a:r>
              <a:rPr lang="en-US" dirty="0"/>
              <a:t>Download </a:t>
            </a:r>
            <a:r>
              <a:rPr lang="en-US" dirty="0" err="1"/>
              <a:t>skyr</a:t>
            </a:r>
            <a:r>
              <a:rPr lang="en-US" dirty="0"/>
              <a:t> File</a:t>
            </a:r>
          </a:p>
        </p:txBody>
      </p:sp>
      <p:sp>
        <p:nvSpPr>
          <p:cNvPr id="9" name="TextBox 8">
            <a:extLst>
              <a:ext uri="{FF2B5EF4-FFF2-40B4-BE49-F238E27FC236}">
                <a16:creationId xmlns:a16="http://schemas.microsoft.com/office/drawing/2014/main" id="{DCEBD36D-D472-47DA-A8F1-584412F91981}"/>
              </a:ext>
            </a:extLst>
          </p:cNvPr>
          <p:cNvSpPr txBox="1"/>
          <p:nvPr/>
        </p:nvSpPr>
        <p:spPr>
          <a:xfrm>
            <a:off x="4700285" y="1322107"/>
            <a:ext cx="7361433" cy="3693319"/>
          </a:xfrm>
          <a:prstGeom prst="rect">
            <a:avLst/>
          </a:prstGeom>
          <a:noFill/>
        </p:spPr>
        <p:txBody>
          <a:bodyPr wrap="square" rtlCol="0">
            <a:spAutoFit/>
          </a:bodyPr>
          <a:lstStyle/>
          <a:p>
            <a:pPr marL="742950" lvl="1" indent="-285750">
              <a:buFont typeface="Arial" panose="020B0604020202020204" pitchFamily="34" charset="0"/>
              <a:buChar char="•"/>
            </a:pPr>
            <a:r>
              <a:rPr lang="en-US" dirty="0"/>
              <a:t>This is the only file I don’t have a download option for</a:t>
            </a:r>
          </a:p>
          <a:p>
            <a:pPr marL="742950" lvl="1" indent="-285750">
              <a:buFont typeface="Arial" panose="020B0604020202020204" pitchFamily="34" charset="0"/>
              <a:buChar char="•"/>
            </a:pPr>
            <a:r>
              <a:rPr lang="en-US" dirty="0"/>
              <a:t>Reports can be added to template files – so this isn’t 100% necessary but may be helpful if someone doesn’t know they can do this</a:t>
            </a:r>
          </a:p>
          <a:p>
            <a:pPr lvl="1"/>
            <a:r>
              <a:rPr lang="en-US" dirty="0" err="1"/>
              <a:t>PseudoCode</a:t>
            </a:r>
            <a:r>
              <a:rPr lang="en-US" dirty="0"/>
              <a:t>:</a:t>
            </a:r>
          </a:p>
          <a:p>
            <a:pPr marL="742950" lvl="1" indent="-285750">
              <a:buFont typeface="Arial" panose="020B0604020202020204" pitchFamily="34" charset="0"/>
              <a:buChar char="•"/>
            </a:pPr>
            <a:r>
              <a:rPr lang="en-US" dirty="0"/>
              <a:t>Replace the report path textbox and file explorer button with a </a:t>
            </a:r>
            <a:r>
              <a:rPr lang="en-US" dirty="0" err="1"/>
              <a:t>DownloadingFIleControl</a:t>
            </a:r>
            <a:endParaRPr lang="en-US" dirty="0"/>
          </a:p>
          <a:p>
            <a:pPr marL="742950" lvl="1" indent="-285750">
              <a:buFont typeface="Arial" panose="020B0604020202020204" pitchFamily="34" charset="0"/>
              <a:buChar char="•"/>
            </a:pPr>
            <a:r>
              <a:rPr lang="en-US" dirty="0"/>
              <a:t>Add to Run(…) in </a:t>
            </a:r>
            <a:r>
              <a:rPr lang="en-US" dirty="0" err="1"/>
              <a:t>ConfigRunner.cs</a:t>
            </a:r>
            <a:r>
              <a:rPr lang="en-US" dirty="0"/>
              <a:t> to check if the report needs to be downloaded and download it using </a:t>
            </a:r>
            <a:r>
              <a:rPr lang="en-US" dirty="0" err="1"/>
              <a:t>DownloadPanoramaFile</a:t>
            </a:r>
            <a:r>
              <a:rPr lang="en-US" dirty="0"/>
              <a:t>(…) if it does</a:t>
            </a:r>
          </a:p>
          <a:p>
            <a:pPr marL="742950" lvl="1" indent="-285750">
              <a:buFont typeface="Arial" panose="020B0604020202020204" pitchFamily="34" charset="0"/>
              <a:buChar char="•"/>
            </a:pPr>
            <a:r>
              <a:rPr lang="en-US" dirty="0"/>
              <a:t>Edit the </a:t>
            </a:r>
            <a:r>
              <a:rPr lang="en-US" dirty="0" err="1"/>
              <a:t>AddDownloadingFiles</a:t>
            </a:r>
            <a:r>
              <a:rPr lang="en-US" dirty="0"/>
              <a:t>(…) method in </a:t>
            </a:r>
            <a:r>
              <a:rPr lang="en-US" dirty="0" err="1"/>
              <a:t>ReportSettings.cs</a:t>
            </a:r>
            <a:r>
              <a:rPr lang="en-US" dirty="0"/>
              <a:t> to add the server for the </a:t>
            </a:r>
            <a:r>
              <a:rPr lang="en-US" dirty="0" err="1"/>
              <a:t>skyr</a:t>
            </a:r>
            <a:r>
              <a:rPr lang="en-US" dirty="0"/>
              <a:t> file if it will be downloaded – this will check the server when you start running the configuration</a:t>
            </a:r>
          </a:p>
          <a:p>
            <a:pPr marL="742950" lvl="1"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AD6DEF21-FB8D-429C-9B45-7F04FF34C33E}"/>
              </a:ext>
            </a:extLst>
          </p:cNvPr>
          <p:cNvPicPr>
            <a:picLocks noChangeAspect="1"/>
          </p:cNvPicPr>
          <p:nvPr/>
        </p:nvPicPr>
        <p:blipFill>
          <a:blip r:embed="rId2"/>
          <a:stretch>
            <a:fillRect/>
          </a:stretch>
        </p:blipFill>
        <p:spPr>
          <a:xfrm>
            <a:off x="895495" y="1322107"/>
            <a:ext cx="4162455" cy="3638577"/>
          </a:xfrm>
          <a:prstGeom prst="rect">
            <a:avLst/>
          </a:prstGeom>
        </p:spPr>
      </p:pic>
      <p:sp>
        <p:nvSpPr>
          <p:cNvPr id="7" name="Rectangle 6">
            <a:extLst>
              <a:ext uri="{FF2B5EF4-FFF2-40B4-BE49-F238E27FC236}">
                <a16:creationId xmlns:a16="http://schemas.microsoft.com/office/drawing/2014/main" id="{608E80DA-A54C-4F70-970D-9DC0E017B1F8}"/>
              </a:ext>
            </a:extLst>
          </p:cNvPr>
          <p:cNvSpPr/>
          <p:nvPr/>
        </p:nvSpPr>
        <p:spPr>
          <a:xfrm>
            <a:off x="895495" y="1322107"/>
            <a:ext cx="4162455" cy="363857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6AD3F53-3554-4ED3-8A60-35361DFB7DBF}"/>
              </a:ext>
            </a:extLst>
          </p:cNvPr>
          <p:cNvSpPr/>
          <p:nvPr/>
        </p:nvSpPr>
        <p:spPr>
          <a:xfrm>
            <a:off x="1162050" y="2413000"/>
            <a:ext cx="3822700" cy="393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11CFA00-EE80-4512-9814-C966F14765C1}"/>
              </a:ext>
            </a:extLst>
          </p:cNvPr>
          <p:cNvSpPr txBox="1"/>
          <p:nvPr/>
        </p:nvSpPr>
        <p:spPr>
          <a:xfrm>
            <a:off x="838200" y="4960684"/>
            <a:ext cx="4084516" cy="1200329"/>
          </a:xfrm>
          <a:prstGeom prst="rect">
            <a:avLst/>
          </a:prstGeom>
          <a:noFill/>
        </p:spPr>
        <p:txBody>
          <a:bodyPr wrap="square" rtlCol="0">
            <a:spAutoFit/>
          </a:bodyPr>
          <a:lstStyle/>
          <a:p>
            <a:r>
              <a:rPr lang="en-US" dirty="0" err="1">
                <a:solidFill>
                  <a:schemeClr val="accent1">
                    <a:lumMod val="75000"/>
                  </a:schemeClr>
                </a:solidFill>
              </a:rPr>
              <a:t>ReportsAddForm.cs</a:t>
            </a:r>
            <a:endParaRPr lang="en-US" dirty="0">
              <a:solidFill>
                <a:schemeClr val="accent1">
                  <a:lumMod val="75000"/>
                </a:schemeClr>
              </a:solidFill>
            </a:endParaRPr>
          </a:p>
          <a:p>
            <a:r>
              <a:rPr lang="en-US" dirty="0">
                <a:solidFill>
                  <a:srgbClr val="FF0000"/>
                </a:solidFill>
              </a:rPr>
              <a:t>Replace this with a </a:t>
            </a:r>
            <a:r>
              <a:rPr lang="en-US" dirty="0" err="1">
                <a:solidFill>
                  <a:srgbClr val="FF0000"/>
                </a:solidFill>
              </a:rPr>
              <a:t>DownloadingFileControl</a:t>
            </a:r>
            <a:r>
              <a:rPr lang="en-US" dirty="0">
                <a:solidFill>
                  <a:srgbClr val="FF0000"/>
                </a:solidFill>
              </a:rPr>
              <a:t> – lots of examples in </a:t>
            </a:r>
            <a:r>
              <a:rPr lang="en-US" dirty="0" err="1">
                <a:solidFill>
                  <a:srgbClr val="FF0000"/>
                </a:solidFill>
              </a:rPr>
              <a:t>SkylineBatchConfigForm.cs</a:t>
            </a:r>
            <a:endParaRPr lang="en-US" dirty="0">
              <a:solidFill>
                <a:srgbClr val="92D050"/>
              </a:solidFill>
            </a:endParaRPr>
          </a:p>
        </p:txBody>
      </p:sp>
    </p:spTree>
    <p:extLst>
      <p:ext uri="{BB962C8B-B14F-4D97-AF65-F5344CB8AC3E}">
        <p14:creationId xmlns:p14="http://schemas.microsoft.com/office/powerpoint/2010/main" val="6403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CB3-2872-4A6D-BEF2-051C9523898C}"/>
              </a:ext>
            </a:extLst>
          </p:cNvPr>
          <p:cNvSpPr>
            <a:spLocks noGrp="1"/>
          </p:cNvSpPr>
          <p:nvPr>
            <p:ph type="title"/>
          </p:nvPr>
        </p:nvSpPr>
        <p:spPr/>
        <p:txBody>
          <a:bodyPr/>
          <a:lstStyle/>
          <a:p>
            <a:r>
              <a:rPr lang="en-US" dirty="0"/>
              <a:t>Programs</a:t>
            </a:r>
          </a:p>
        </p:txBody>
      </p:sp>
      <p:pic>
        <p:nvPicPr>
          <p:cNvPr id="4" name="Picture 3">
            <a:extLst>
              <a:ext uri="{FF2B5EF4-FFF2-40B4-BE49-F238E27FC236}">
                <a16:creationId xmlns:a16="http://schemas.microsoft.com/office/drawing/2014/main" id="{01B9CE91-4FA8-47A9-A017-D248001ABAB9}"/>
              </a:ext>
            </a:extLst>
          </p:cNvPr>
          <p:cNvPicPr>
            <a:picLocks noChangeAspect="1"/>
          </p:cNvPicPr>
          <p:nvPr/>
        </p:nvPicPr>
        <p:blipFill>
          <a:blip r:embed="rId2"/>
          <a:stretch>
            <a:fillRect/>
          </a:stretch>
        </p:blipFill>
        <p:spPr>
          <a:xfrm>
            <a:off x="6269590" y="1796906"/>
            <a:ext cx="5554067" cy="4505512"/>
          </a:xfrm>
          <a:prstGeom prst="rect">
            <a:avLst/>
          </a:prstGeom>
        </p:spPr>
      </p:pic>
      <p:pic>
        <p:nvPicPr>
          <p:cNvPr id="5" name="Picture 4">
            <a:extLst>
              <a:ext uri="{FF2B5EF4-FFF2-40B4-BE49-F238E27FC236}">
                <a16:creationId xmlns:a16="http://schemas.microsoft.com/office/drawing/2014/main" id="{F58E77A9-A01E-4DBC-8E1B-02128F5331ED}"/>
              </a:ext>
            </a:extLst>
          </p:cNvPr>
          <p:cNvPicPr>
            <a:picLocks noChangeAspect="1"/>
          </p:cNvPicPr>
          <p:nvPr/>
        </p:nvPicPr>
        <p:blipFill>
          <a:blip r:embed="rId3"/>
          <a:stretch>
            <a:fillRect/>
          </a:stretch>
        </p:blipFill>
        <p:spPr>
          <a:xfrm>
            <a:off x="478964" y="1796906"/>
            <a:ext cx="5581076" cy="4505512"/>
          </a:xfrm>
          <a:prstGeom prst="rect">
            <a:avLst/>
          </a:prstGeom>
        </p:spPr>
      </p:pic>
      <p:sp>
        <p:nvSpPr>
          <p:cNvPr id="6" name="TextBox 5">
            <a:extLst>
              <a:ext uri="{FF2B5EF4-FFF2-40B4-BE49-F238E27FC236}">
                <a16:creationId xmlns:a16="http://schemas.microsoft.com/office/drawing/2014/main" id="{9483747A-82AD-4603-A5FB-0D36EB67B570}"/>
              </a:ext>
            </a:extLst>
          </p:cNvPr>
          <p:cNvSpPr txBox="1"/>
          <p:nvPr/>
        </p:nvSpPr>
        <p:spPr>
          <a:xfrm>
            <a:off x="426551" y="1354313"/>
            <a:ext cx="3504599" cy="369332"/>
          </a:xfrm>
          <a:prstGeom prst="rect">
            <a:avLst/>
          </a:prstGeom>
          <a:noFill/>
        </p:spPr>
        <p:txBody>
          <a:bodyPr wrap="square" rtlCol="0">
            <a:spAutoFit/>
          </a:bodyPr>
          <a:lstStyle/>
          <a:p>
            <a:r>
              <a:rPr lang="en-US" dirty="0"/>
              <a:t>Skyline Batch</a:t>
            </a:r>
          </a:p>
        </p:txBody>
      </p:sp>
      <p:sp>
        <p:nvSpPr>
          <p:cNvPr id="7" name="TextBox 6">
            <a:extLst>
              <a:ext uri="{FF2B5EF4-FFF2-40B4-BE49-F238E27FC236}">
                <a16:creationId xmlns:a16="http://schemas.microsoft.com/office/drawing/2014/main" id="{AC9B45D6-AEAB-41E9-8F2D-37271AD5B6BD}"/>
              </a:ext>
            </a:extLst>
          </p:cNvPr>
          <p:cNvSpPr txBox="1"/>
          <p:nvPr/>
        </p:nvSpPr>
        <p:spPr>
          <a:xfrm>
            <a:off x="6269591" y="1354313"/>
            <a:ext cx="3504599" cy="369332"/>
          </a:xfrm>
          <a:prstGeom prst="rect">
            <a:avLst/>
          </a:prstGeom>
          <a:noFill/>
        </p:spPr>
        <p:txBody>
          <a:bodyPr wrap="square" rtlCol="0">
            <a:spAutoFit/>
          </a:bodyPr>
          <a:lstStyle/>
          <a:p>
            <a:r>
              <a:rPr lang="en-US" dirty="0" err="1"/>
              <a:t>AutoQC</a:t>
            </a:r>
            <a:endParaRPr lang="en-US" dirty="0"/>
          </a:p>
        </p:txBody>
      </p:sp>
    </p:spTree>
    <p:extLst>
      <p:ext uri="{BB962C8B-B14F-4D97-AF65-F5344CB8AC3E}">
        <p14:creationId xmlns:p14="http://schemas.microsoft.com/office/powerpoint/2010/main" val="1652410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CB3-2872-4A6D-BEF2-051C9523898C}"/>
              </a:ext>
            </a:extLst>
          </p:cNvPr>
          <p:cNvSpPr>
            <a:spLocks noGrp="1"/>
          </p:cNvSpPr>
          <p:nvPr>
            <p:ph type="title"/>
          </p:nvPr>
        </p:nvSpPr>
        <p:spPr/>
        <p:txBody>
          <a:bodyPr/>
          <a:lstStyle/>
          <a:p>
            <a:r>
              <a:rPr lang="en-US" dirty="0"/>
              <a:t>Shared Code</a:t>
            </a:r>
          </a:p>
        </p:txBody>
      </p:sp>
      <p:sp>
        <p:nvSpPr>
          <p:cNvPr id="10" name="TextBox 9">
            <a:extLst>
              <a:ext uri="{FF2B5EF4-FFF2-40B4-BE49-F238E27FC236}">
                <a16:creationId xmlns:a16="http://schemas.microsoft.com/office/drawing/2014/main" id="{97DF0E5B-83A2-4D65-BB2E-15DAF08BE44C}"/>
              </a:ext>
            </a:extLst>
          </p:cNvPr>
          <p:cNvSpPr txBox="1"/>
          <p:nvPr/>
        </p:nvSpPr>
        <p:spPr>
          <a:xfrm>
            <a:off x="960634" y="1515438"/>
            <a:ext cx="9750175" cy="3416320"/>
          </a:xfrm>
          <a:prstGeom prst="rect">
            <a:avLst/>
          </a:prstGeom>
          <a:noFill/>
        </p:spPr>
        <p:txBody>
          <a:bodyPr wrap="square" rtlCol="0">
            <a:spAutoFit/>
          </a:bodyPr>
          <a:lstStyle/>
          <a:p>
            <a:r>
              <a:rPr lang="en-US" dirty="0" err="1"/>
              <a:t>SharedBatch</a:t>
            </a:r>
            <a:r>
              <a:rPr lang="en-US" dirty="0"/>
              <a:t>:</a:t>
            </a:r>
          </a:p>
          <a:p>
            <a:pPr marL="285750" indent="-285750">
              <a:buFont typeface="Arial" panose="020B0604020202020204" pitchFamily="34" charset="0"/>
              <a:buChar char="•"/>
            </a:pPr>
            <a:r>
              <a:rPr lang="en-US" dirty="0"/>
              <a:t>Designed as a helpful library of code for any batch application (an application that interfaces to Skyline through batch commands)</a:t>
            </a:r>
          </a:p>
          <a:p>
            <a:pPr marL="285750" indent="-285750">
              <a:buFont typeface="Arial" panose="020B0604020202020204" pitchFamily="34" charset="0"/>
              <a:buChar char="•"/>
            </a:pPr>
            <a:r>
              <a:rPr lang="en-US" dirty="0" err="1"/>
              <a:t>SharedBatch</a:t>
            </a:r>
            <a:r>
              <a:rPr lang="en-US" dirty="0"/>
              <a:t> should not contain code that is specific to </a:t>
            </a:r>
            <a:r>
              <a:rPr lang="en-US" dirty="0" err="1"/>
              <a:t>SkylineBatch</a:t>
            </a:r>
            <a:r>
              <a:rPr lang="en-US" dirty="0"/>
              <a:t> or </a:t>
            </a:r>
            <a:r>
              <a:rPr lang="en-US" dirty="0" err="1"/>
              <a:t>AutoQC</a:t>
            </a:r>
            <a:r>
              <a:rPr lang="en-US" dirty="0"/>
              <a:t> unless I thought it may also be applicable to another hypothetical Batch application</a:t>
            </a:r>
          </a:p>
          <a:p>
            <a:endParaRPr lang="en-US" dirty="0"/>
          </a:p>
          <a:p>
            <a:r>
              <a:rPr lang="en-US" dirty="0" err="1"/>
              <a:t>LaunchBatch</a:t>
            </a:r>
            <a:r>
              <a:rPr lang="en-US" dirty="0"/>
              <a:t>:</a:t>
            </a:r>
          </a:p>
          <a:p>
            <a:pPr marL="285750" indent="-285750">
              <a:buFont typeface="Arial" panose="020B0604020202020204" pitchFamily="34" charset="0"/>
              <a:buChar char="•"/>
            </a:pPr>
            <a:r>
              <a:rPr lang="en-US" dirty="0"/>
              <a:t>Tiny project used exclusively to launch a click-once installed batch program by double-clicking a configuration file</a:t>
            </a:r>
          </a:p>
          <a:p>
            <a:pPr marL="285750" indent="-285750">
              <a:buFont typeface="Arial" panose="020B0604020202020204" pitchFamily="34" charset="0"/>
              <a:buChar char="•"/>
            </a:pPr>
            <a:r>
              <a:rPr lang="en-US" dirty="0"/>
              <a:t>Used in </a:t>
            </a:r>
            <a:r>
              <a:rPr lang="en-US" dirty="0" err="1"/>
              <a:t>FileUtil.cs</a:t>
            </a:r>
            <a:r>
              <a:rPr lang="en-US" dirty="0"/>
              <a:t> </a:t>
            </a:r>
            <a:r>
              <a:rPr lang="en-US" dirty="0" err="1"/>
              <a:t>AddFileTypeClickOnce</a:t>
            </a:r>
            <a:r>
              <a:rPr lang="en-US" dirty="0"/>
              <a:t>(…) which is called by the </a:t>
            </a:r>
            <a:r>
              <a:rPr lang="en-US" dirty="0" err="1"/>
              <a:t>Program.cs</a:t>
            </a:r>
            <a:r>
              <a:rPr lang="en-US" dirty="0"/>
              <a:t> in </a:t>
            </a:r>
            <a:r>
              <a:rPr lang="en-US" dirty="0" err="1"/>
              <a:t>SkylineBatch</a:t>
            </a:r>
            <a:r>
              <a:rPr lang="en-US" dirty="0"/>
              <a:t> and </a:t>
            </a:r>
            <a:r>
              <a:rPr lang="en-US" dirty="0" err="1"/>
              <a:t>AutoQC</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4891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CB3-2872-4A6D-BEF2-051C9523898C}"/>
              </a:ext>
            </a:extLst>
          </p:cNvPr>
          <p:cNvSpPr>
            <a:spLocks noGrp="1"/>
          </p:cNvSpPr>
          <p:nvPr>
            <p:ph type="title"/>
          </p:nvPr>
        </p:nvSpPr>
        <p:spPr/>
        <p:txBody>
          <a:bodyPr/>
          <a:lstStyle/>
          <a:p>
            <a:r>
              <a:rPr lang="en-US" dirty="0" err="1"/>
              <a:t>SharedBatch</a:t>
            </a:r>
            <a:endParaRPr lang="en-US" dirty="0"/>
          </a:p>
        </p:txBody>
      </p:sp>
      <p:graphicFrame>
        <p:nvGraphicFramePr>
          <p:cNvPr id="5" name="Table 5">
            <a:extLst>
              <a:ext uri="{FF2B5EF4-FFF2-40B4-BE49-F238E27FC236}">
                <a16:creationId xmlns:a16="http://schemas.microsoft.com/office/drawing/2014/main" id="{48CDDA78-1E73-406D-8E0C-62B8F595BB28}"/>
              </a:ext>
            </a:extLst>
          </p:cNvPr>
          <p:cNvGraphicFramePr>
            <a:graphicFrameLocks noGrp="1"/>
          </p:cNvGraphicFramePr>
          <p:nvPr>
            <p:extLst>
              <p:ext uri="{D42A27DB-BD31-4B8C-83A1-F6EECF244321}">
                <p14:modId xmlns:p14="http://schemas.microsoft.com/office/powerpoint/2010/main" val="3342242364"/>
              </p:ext>
            </p:extLst>
          </p:nvPr>
        </p:nvGraphicFramePr>
        <p:xfrm>
          <a:off x="838200" y="1783040"/>
          <a:ext cx="10759326" cy="4861536"/>
        </p:xfrm>
        <a:graphic>
          <a:graphicData uri="http://schemas.openxmlformats.org/drawingml/2006/table">
            <a:tbl>
              <a:tblPr firstRow="1" bandRow="1">
                <a:tableStyleId>{5C22544A-7EE6-4342-B048-85BDC9FD1C3A}</a:tableStyleId>
              </a:tblPr>
              <a:tblGrid>
                <a:gridCol w="3586442">
                  <a:extLst>
                    <a:ext uri="{9D8B030D-6E8A-4147-A177-3AD203B41FA5}">
                      <a16:colId xmlns:a16="http://schemas.microsoft.com/office/drawing/2014/main" val="2094537878"/>
                    </a:ext>
                  </a:extLst>
                </a:gridCol>
                <a:gridCol w="3586442">
                  <a:extLst>
                    <a:ext uri="{9D8B030D-6E8A-4147-A177-3AD203B41FA5}">
                      <a16:colId xmlns:a16="http://schemas.microsoft.com/office/drawing/2014/main" val="742516368"/>
                    </a:ext>
                  </a:extLst>
                </a:gridCol>
                <a:gridCol w="3586442">
                  <a:extLst>
                    <a:ext uri="{9D8B030D-6E8A-4147-A177-3AD203B41FA5}">
                      <a16:colId xmlns:a16="http://schemas.microsoft.com/office/drawing/2014/main" val="228607236"/>
                    </a:ext>
                  </a:extLst>
                </a:gridCol>
              </a:tblGrid>
              <a:tr h="405128">
                <a:tc>
                  <a:txBody>
                    <a:bodyPr/>
                    <a:lstStyle/>
                    <a:p>
                      <a:r>
                        <a:rPr lang="en-US" dirty="0"/>
                        <a:t>Shared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General forms and controls</a:t>
                      </a:r>
                    </a:p>
                  </a:txBody>
                  <a:tcPr/>
                </a:tc>
                <a:tc>
                  <a:txBody>
                    <a:bodyPr/>
                    <a:lstStyle/>
                    <a:p>
                      <a:r>
                        <a:rPr lang="en-US" dirty="0"/>
                        <a:t>Utils</a:t>
                      </a:r>
                    </a:p>
                  </a:txBody>
                  <a:tcPr/>
                </a:tc>
                <a:extLst>
                  <a:ext uri="{0D108BD9-81ED-4DB2-BD59-A6C34878D82A}">
                    <a16:rowId xmlns:a16="http://schemas.microsoft.com/office/drawing/2014/main" val="3890040363"/>
                  </a:ext>
                </a:extLst>
              </a:tr>
              <a:tr h="405128">
                <a:tc>
                  <a:txBody>
                    <a:bodyPr/>
                    <a:lstStyle/>
                    <a:p>
                      <a:r>
                        <a:rPr lang="en-US" b="1" dirty="0" err="1"/>
                        <a:t>Interfaces.cs</a:t>
                      </a:r>
                      <a:endParaRPr lang="en-US" b="1" dirty="0"/>
                    </a:p>
                  </a:txBody>
                  <a:tcPr/>
                </a:tc>
                <a:tc>
                  <a:txBody>
                    <a:bodyPr/>
                    <a:lstStyle/>
                    <a:p>
                      <a:r>
                        <a:rPr lang="en-US" dirty="0" err="1"/>
                        <a:t>AlertDlg.cs</a:t>
                      </a:r>
                      <a:endParaRPr lang="en-US" dirty="0"/>
                    </a:p>
                  </a:txBody>
                  <a:tcPr/>
                </a:tc>
                <a:tc>
                  <a:txBody>
                    <a:bodyPr/>
                    <a:lstStyle/>
                    <a:p>
                      <a:r>
                        <a:rPr lang="en-US" dirty="0" err="1"/>
                        <a:t>ChildProcessTracker.cs</a:t>
                      </a:r>
                      <a:endParaRPr lang="en-US" dirty="0"/>
                    </a:p>
                  </a:txBody>
                  <a:tcPr/>
                </a:tc>
                <a:extLst>
                  <a:ext uri="{0D108BD9-81ED-4DB2-BD59-A6C34878D82A}">
                    <a16:rowId xmlns:a16="http://schemas.microsoft.com/office/drawing/2014/main" val="2356318114"/>
                  </a:ext>
                </a:extLst>
              </a:tr>
              <a:tr h="405128">
                <a:tc>
                  <a:txBody>
                    <a:bodyPr/>
                    <a:lstStyle/>
                    <a:p>
                      <a:r>
                        <a:rPr lang="en-US" b="1" dirty="0" err="1"/>
                        <a:t>ConfigManager.cs</a:t>
                      </a:r>
                      <a:endParaRPr lang="en-US" b="1" dirty="0"/>
                    </a:p>
                  </a:txBody>
                  <a:tcPr/>
                </a:tc>
                <a:tc>
                  <a:txBody>
                    <a:bodyPr/>
                    <a:lstStyle/>
                    <a:p>
                      <a:r>
                        <a:rPr lang="en-US" dirty="0" err="1"/>
                        <a:t>FileOpenedForm.cs</a:t>
                      </a:r>
                      <a:endParaRPr lang="en-US" dirty="0"/>
                    </a:p>
                  </a:txBody>
                  <a:tcPr/>
                </a:tc>
                <a:tc>
                  <a:txBody>
                    <a:bodyPr/>
                    <a:lstStyle/>
                    <a:p>
                      <a:r>
                        <a:rPr lang="en-US" dirty="0" err="1"/>
                        <a:t>FileUtil.cs</a:t>
                      </a:r>
                      <a:endParaRPr lang="en-US" dirty="0"/>
                    </a:p>
                  </a:txBody>
                  <a:tcPr/>
                </a:tc>
                <a:extLst>
                  <a:ext uri="{0D108BD9-81ED-4DB2-BD59-A6C34878D82A}">
                    <a16:rowId xmlns:a16="http://schemas.microsoft.com/office/drawing/2014/main" val="1471793017"/>
                  </a:ext>
                </a:extLst>
              </a:tr>
              <a:tr h="405128">
                <a:tc>
                  <a:txBody>
                    <a:bodyPr/>
                    <a:lstStyle/>
                    <a:p>
                      <a:r>
                        <a:rPr lang="en-US" dirty="0" err="1"/>
                        <a:t>Settings.cs</a:t>
                      </a:r>
                      <a:endParaRPr lang="en-US" dirty="0"/>
                    </a:p>
                  </a:txBody>
                  <a:tcPr/>
                </a:tc>
                <a:tc>
                  <a:txBody>
                    <a:bodyPr/>
                    <a:lstStyle/>
                    <a:p>
                      <a:r>
                        <a:rPr lang="en-US" dirty="0" err="1"/>
                        <a:t>FilePathControl.cs</a:t>
                      </a:r>
                      <a:endParaRPr lang="en-US" dirty="0"/>
                    </a:p>
                  </a:txBody>
                  <a:tcPr/>
                </a:tc>
                <a:tc>
                  <a:txBody>
                    <a:bodyPr/>
                    <a:lstStyle/>
                    <a:p>
                      <a:r>
                        <a:rPr lang="en-US" dirty="0" err="1"/>
                        <a:t>LongWaitOperation.cs</a:t>
                      </a:r>
                      <a:endParaRPr lang="en-US" dirty="0"/>
                    </a:p>
                  </a:txBody>
                  <a:tcPr/>
                </a:tc>
                <a:extLst>
                  <a:ext uri="{0D108BD9-81ED-4DB2-BD59-A6C34878D82A}">
                    <a16:rowId xmlns:a16="http://schemas.microsoft.com/office/drawing/2014/main" val="2636981098"/>
                  </a:ext>
                </a:extLst>
              </a:tr>
              <a:tr h="405128">
                <a:tc>
                  <a:txBody>
                    <a:bodyPr/>
                    <a:lstStyle/>
                    <a:p>
                      <a:r>
                        <a:rPr lang="en-US" dirty="0" err="1"/>
                        <a:t>Logger.cs</a:t>
                      </a:r>
                      <a:endParaRPr lang="en-US" dirty="0"/>
                    </a:p>
                  </a:txBody>
                  <a:tcPr/>
                </a:tc>
                <a:tc>
                  <a:txBody>
                    <a:bodyPr/>
                    <a:lstStyle/>
                    <a:p>
                      <a:r>
                        <a:rPr lang="en-US" dirty="0" err="1"/>
                        <a:t>FindSkylineForm.cs</a:t>
                      </a:r>
                      <a:endParaRPr lang="en-US" dirty="0"/>
                    </a:p>
                  </a:txBody>
                  <a:tcPr/>
                </a:tc>
                <a:tc>
                  <a:txBody>
                    <a:bodyPr/>
                    <a:lstStyle/>
                    <a:p>
                      <a:r>
                        <a:rPr lang="en-US" dirty="0" err="1"/>
                        <a:t>MainFormUtils.cs</a:t>
                      </a:r>
                      <a:endParaRPr lang="en-US" dirty="0"/>
                    </a:p>
                  </a:txBody>
                  <a:tcPr/>
                </a:tc>
                <a:extLst>
                  <a:ext uri="{0D108BD9-81ED-4DB2-BD59-A6C34878D82A}">
                    <a16:rowId xmlns:a16="http://schemas.microsoft.com/office/drawing/2014/main" val="3517046113"/>
                  </a:ext>
                </a:extLst>
              </a:tr>
              <a:tr h="405128">
                <a:tc>
                  <a:txBody>
                    <a:bodyPr/>
                    <a:lstStyle/>
                    <a:p>
                      <a:r>
                        <a:rPr lang="en-US" dirty="0" err="1"/>
                        <a:t>SkylineSettings.cs</a:t>
                      </a:r>
                      <a:endParaRPr lang="en-US" dirty="0"/>
                    </a:p>
                  </a:txBody>
                  <a:tcPr/>
                </a:tc>
                <a:tc>
                  <a:txBody>
                    <a:bodyPr/>
                    <a:lstStyle/>
                    <a:p>
                      <a:r>
                        <a:rPr lang="en-US" dirty="0" err="1"/>
                        <a:t>LongWaitDlg.cs</a:t>
                      </a:r>
                      <a:endParaRPr lang="en-US" dirty="0"/>
                    </a:p>
                  </a:txBody>
                  <a:tcPr/>
                </a:tc>
                <a:tc>
                  <a:txBody>
                    <a:bodyPr/>
                    <a:lstStyle/>
                    <a:p>
                      <a:r>
                        <a:rPr lang="en-US" dirty="0" err="1"/>
                        <a:t>PanoramaJsonObject.cs</a:t>
                      </a:r>
                      <a:endParaRPr lang="en-US" dirty="0"/>
                    </a:p>
                  </a:txBody>
                  <a:tcPr/>
                </a:tc>
                <a:extLst>
                  <a:ext uri="{0D108BD9-81ED-4DB2-BD59-A6C34878D82A}">
                    <a16:rowId xmlns:a16="http://schemas.microsoft.com/office/drawing/2014/main" val="2822999325"/>
                  </a:ext>
                </a:extLst>
              </a:tr>
              <a:tr h="405128">
                <a:tc>
                  <a:txBody>
                    <a:bodyPr/>
                    <a:lstStyle/>
                    <a:p>
                      <a:endParaRPr lang="en-US" dirty="0"/>
                    </a:p>
                  </a:txBody>
                  <a:tcPr/>
                </a:tc>
                <a:tc>
                  <a:txBody>
                    <a:bodyPr/>
                    <a:lstStyle/>
                    <a:p>
                      <a:r>
                        <a:rPr lang="en-US" dirty="0" err="1"/>
                        <a:t>ShareConfigsForm.cs</a:t>
                      </a:r>
                      <a:endParaRPr lang="en-US" dirty="0"/>
                    </a:p>
                  </a:txBody>
                  <a:tcPr/>
                </a:tc>
                <a:tc>
                  <a:txBody>
                    <a:bodyPr/>
                    <a:lstStyle/>
                    <a:p>
                      <a:r>
                        <a:rPr lang="en-US" dirty="0" err="1"/>
                        <a:t>PanoramaUtil.cs</a:t>
                      </a:r>
                      <a:endParaRPr lang="en-US" dirty="0"/>
                    </a:p>
                  </a:txBody>
                  <a:tcPr/>
                </a:tc>
                <a:extLst>
                  <a:ext uri="{0D108BD9-81ED-4DB2-BD59-A6C34878D82A}">
                    <a16:rowId xmlns:a16="http://schemas.microsoft.com/office/drawing/2014/main" val="3578628419"/>
                  </a:ext>
                </a:extLst>
              </a:tr>
              <a:tr h="405128">
                <a:tc>
                  <a:txBody>
                    <a:bodyPr/>
                    <a:lstStyle/>
                    <a:p>
                      <a:endParaRPr lang="en-US" dirty="0"/>
                    </a:p>
                  </a:txBody>
                  <a:tcPr/>
                </a:tc>
                <a:tc>
                  <a:txBody>
                    <a:bodyPr/>
                    <a:lstStyle/>
                    <a:p>
                      <a:r>
                        <a:rPr lang="en-US" dirty="0" err="1"/>
                        <a:t>SkylineTypeControl.cs</a:t>
                      </a:r>
                      <a:endParaRPr lang="en-US" dirty="0"/>
                    </a:p>
                  </a:txBody>
                  <a:tcPr/>
                </a:tc>
                <a:tc>
                  <a:txBody>
                    <a:bodyPr/>
                    <a:lstStyle/>
                    <a:p>
                      <a:r>
                        <a:rPr lang="en-US" dirty="0" err="1"/>
                        <a:t>ProcessRunner.cs</a:t>
                      </a:r>
                      <a:endParaRPr lang="en-US" dirty="0"/>
                    </a:p>
                  </a:txBody>
                  <a:tcPr/>
                </a:tc>
                <a:extLst>
                  <a:ext uri="{0D108BD9-81ED-4DB2-BD59-A6C34878D82A}">
                    <a16:rowId xmlns:a16="http://schemas.microsoft.com/office/drawing/2014/main" val="2613059361"/>
                  </a:ext>
                </a:extLst>
              </a:tr>
              <a:tr h="405128">
                <a:tc>
                  <a:txBody>
                    <a:bodyPr/>
                    <a:lstStyle/>
                    <a:p>
                      <a:endParaRPr lang="en-US" dirty="0"/>
                    </a:p>
                  </a:txBody>
                  <a:tcPr/>
                </a:tc>
                <a:tc>
                  <a:txBody>
                    <a:bodyPr/>
                    <a:lstStyle/>
                    <a:p>
                      <a:endParaRPr lang="en-US" dirty="0"/>
                    </a:p>
                  </a:txBody>
                  <a:tcPr/>
                </a:tc>
                <a:tc>
                  <a:txBody>
                    <a:bodyPr/>
                    <a:lstStyle/>
                    <a:p>
                      <a:r>
                        <a:rPr lang="en-US" dirty="0" err="1"/>
                        <a:t>ProgramLog.cs</a:t>
                      </a:r>
                      <a:endParaRPr lang="en-US" dirty="0"/>
                    </a:p>
                  </a:txBody>
                  <a:tcPr/>
                </a:tc>
                <a:extLst>
                  <a:ext uri="{0D108BD9-81ED-4DB2-BD59-A6C34878D82A}">
                    <a16:rowId xmlns:a16="http://schemas.microsoft.com/office/drawing/2014/main" val="2826971450"/>
                  </a:ext>
                </a:extLst>
              </a:tr>
              <a:tr h="405128">
                <a:tc>
                  <a:txBody>
                    <a:bodyPr/>
                    <a:lstStyle/>
                    <a:p>
                      <a:endParaRPr lang="en-US" dirty="0"/>
                    </a:p>
                  </a:txBody>
                  <a:tcPr/>
                </a:tc>
                <a:tc>
                  <a:txBody>
                    <a:bodyPr/>
                    <a:lstStyle/>
                    <a:p>
                      <a:endParaRPr lang="en-US" dirty="0"/>
                    </a:p>
                  </a:txBody>
                  <a:tcPr/>
                </a:tc>
                <a:tc>
                  <a:txBody>
                    <a:bodyPr/>
                    <a:lstStyle/>
                    <a:p>
                      <a:r>
                        <a:rPr lang="en-US" dirty="0" err="1"/>
                        <a:t>SkylineInstallations.cs</a:t>
                      </a:r>
                      <a:endParaRPr lang="en-US" dirty="0"/>
                    </a:p>
                  </a:txBody>
                  <a:tcPr/>
                </a:tc>
                <a:extLst>
                  <a:ext uri="{0D108BD9-81ED-4DB2-BD59-A6C34878D82A}">
                    <a16:rowId xmlns:a16="http://schemas.microsoft.com/office/drawing/2014/main" val="3366782593"/>
                  </a:ext>
                </a:extLst>
              </a:tr>
              <a:tr h="405128">
                <a:tc>
                  <a:txBody>
                    <a:bodyPr/>
                    <a:lstStyle/>
                    <a:p>
                      <a:endParaRPr lang="en-US" dirty="0"/>
                    </a:p>
                  </a:txBody>
                  <a:tcPr/>
                </a:tc>
                <a:tc>
                  <a:txBody>
                    <a:bodyPr/>
                    <a:lstStyle/>
                    <a:p>
                      <a:endParaRPr lang="en-US" dirty="0"/>
                    </a:p>
                  </a:txBody>
                  <a:tcPr/>
                </a:tc>
                <a:tc>
                  <a:txBody>
                    <a:bodyPr/>
                    <a:lstStyle/>
                    <a:p>
                      <a:r>
                        <a:rPr lang="en-US" dirty="0" err="1"/>
                        <a:t>TextUtil.cs</a:t>
                      </a:r>
                      <a:endParaRPr lang="en-US" dirty="0"/>
                    </a:p>
                  </a:txBody>
                  <a:tcPr/>
                </a:tc>
                <a:extLst>
                  <a:ext uri="{0D108BD9-81ED-4DB2-BD59-A6C34878D82A}">
                    <a16:rowId xmlns:a16="http://schemas.microsoft.com/office/drawing/2014/main" val="2440627443"/>
                  </a:ext>
                </a:extLst>
              </a:tr>
              <a:tr h="405128">
                <a:tc>
                  <a:txBody>
                    <a:bodyPr/>
                    <a:lstStyle/>
                    <a:p>
                      <a:endParaRPr lang="en-US" dirty="0"/>
                    </a:p>
                  </a:txBody>
                  <a:tcPr/>
                </a:tc>
                <a:tc>
                  <a:txBody>
                    <a:bodyPr/>
                    <a:lstStyle/>
                    <a:p>
                      <a:endParaRPr lang="en-US" dirty="0"/>
                    </a:p>
                  </a:txBody>
                  <a:tcPr/>
                </a:tc>
                <a:tc>
                  <a:txBody>
                    <a:bodyPr/>
                    <a:lstStyle/>
                    <a:p>
                      <a:r>
                        <a:rPr lang="en-US" dirty="0" err="1"/>
                        <a:t>XMLUtil.cs</a:t>
                      </a:r>
                      <a:endParaRPr lang="en-US" dirty="0"/>
                    </a:p>
                  </a:txBody>
                  <a:tcPr/>
                </a:tc>
                <a:extLst>
                  <a:ext uri="{0D108BD9-81ED-4DB2-BD59-A6C34878D82A}">
                    <a16:rowId xmlns:a16="http://schemas.microsoft.com/office/drawing/2014/main" val="1843141202"/>
                  </a:ext>
                </a:extLst>
              </a:tr>
            </a:tbl>
          </a:graphicData>
        </a:graphic>
      </p:graphicFrame>
      <p:cxnSp>
        <p:nvCxnSpPr>
          <p:cNvPr id="7" name="Straight Arrow Connector 6">
            <a:extLst>
              <a:ext uri="{FF2B5EF4-FFF2-40B4-BE49-F238E27FC236}">
                <a16:creationId xmlns:a16="http://schemas.microsoft.com/office/drawing/2014/main" id="{867F89A8-933D-45D2-9A29-C28B70851503}"/>
              </a:ext>
            </a:extLst>
          </p:cNvPr>
          <p:cNvCxnSpPr/>
          <p:nvPr/>
        </p:nvCxnSpPr>
        <p:spPr>
          <a:xfrm>
            <a:off x="883578" y="1623317"/>
            <a:ext cx="10713948"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230C3-E169-403B-8D56-E2B8D44CEBF0}"/>
              </a:ext>
            </a:extLst>
          </p:cNvPr>
          <p:cNvSpPr txBox="1"/>
          <p:nvPr/>
        </p:nvSpPr>
        <p:spPr>
          <a:xfrm>
            <a:off x="883578" y="1294544"/>
            <a:ext cx="3344238" cy="369332"/>
          </a:xfrm>
          <a:prstGeom prst="rect">
            <a:avLst/>
          </a:prstGeom>
          <a:noFill/>
        </p:spPr>
        <p:txBody>
          <a:bodyPr wrap="square" rtlCol="0">
            <a:spAutoFit/>
          </a:bodyPr>
          <a:lstStyle/>
          <a:p>
            <a:r>
              <a:rPr lang="en-US" dirty="0"/>
              <a:t>Most specific to batch programs</a:t>
            </a:r>
          </a:p>
        </p:txBody>
      </p:sp>
      <p:sp>
        <p:nvSpPr>
          <p:cNvPr id="9" name="TextBox 8">
            <a:extLst>
              <a:ext uri="{FF2B5EF4-FFF2-40B4-BE49-F238E27FC236}">
                <a16:creationId xmlns:a16="http://schemas.microsoft.com/office/drawing/2014/main" id="{EC00DD17-FBD1-4106-9B42-BE7BC05C84F6}"/>
              </a:ext>
            </a:extLst>
          </p:cNvPr>
          <p:cNvSpPr txBox="1"/>
          <p:nvPr/>
        </p:nvSpPr>
        <p:spPr>
          <a:xfrm>
            <a:off x="10163426" y="1294544"/>
            <a:ext cx="1479478" cy="369332"/>
          </a:xfrm>
          <a:prstGeom prst="rect">
            <a:avLst/>
          </a:prstGeom>
          <a:noFill/>
        </p:spPr>
        <p:txBody>
          <a:bodyPr wrap="square" rtlCol="0">
            <a:spAutoFit/>
          </a:bodyPr>
          <a:lstStyle/>
          <a:p>
            <a:r>
              <a:rPr lang="en-US" dirty="0"/>
              <a:t>Least specific</a:t>
            </a:r>
          </a:p>
        </p:txBody>
      </p:sp>
    </p:spTree>
    <p:extLst>
      <p:ext uri="{BB962C8B-B14F-4D97-AF65-F5344CB8AC3E}">
        <p14:creationId xmlns:p14="http://schemas.microsoft.com/office/powerpoint/2010/main" val="289329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CB3-2872-4A6D-BEF2-051C9523898C}"/>
              </a:ext>
            </a:extLst>
          </p:cNvPr>
          <p:cNvSpPr>
            <a:spLocks noGrp="1"/>
          </p:cNvSpPr>
          <p:nvPr>
            <p:ph type="title"/>
          </p:nvPr>
        </p:nvSpPr>
        <p:spPr/>
        <p:txBody>
          <a:bodyPr/>
          <a:lstStyle/>
          <a:p>
            <a:r>
              <a:rPr lang="en-US" dirty="0" err="1"/>
              <a:t>Interfaces.cs</a:t>
            </a:r>
            <a:endParaRPr lang="en-US" dirty="0"/>
          </a:p>
        </p:txBody>
      </p:sp>
      <p:pic>
        <p:nvPicPr>
          <p:cNvPr id="5" name="Picture 4">
            <a:extLst>
              <a:ext uri="{FF2B5EF4-FFF2-40B4-BE49-F238E27FC236}">
                <a16:creationId xmlns:a16="http://schemas.microsoft.com/office/drawing/2014/main" id="{DC8C5C41-72F2-46C0-988D-31AEC1D079FF}"/>
              </a:ext>
            </a:extLst>
          </p:cNvPr>
          <p:cNvPicPr>
            <a:picLocks noChangeAspect="1"/>
          </p:cNvPicPr>
          <p:nvPr/>
        </p:nvPicPr>
        <p:blipFill>
          <a:blip r:embed="rId2"/>
          <a:stretch>
            <a:fillRect/>
          </a:stretch>
        </p:blipFill>
        <p:spPr>
          <a:xfrm>
            <a:off x="4342799" y="285751"/>
            <a:ext cx="7626951" cy="6409885"/>
          </a:xfrm>
          <a:prstGeom prst="rect">
            <a:avLst/>
          </a:prstGeom>
        </p:spPr>
      </p:pic>
      <p:sp>
        <p:nvSpPr>
          <p:cNvPr id="6" name="TextBox 5">
            <a:extLst>
              <a:ext uri="{FF2B5EF4-FFF2-40B4-BE49-F238E27FC236}">
                <a16:creationId xmlns:a16="http://schemas.microsoft.com/office/drawing/2014/main" id="{D2DBB964-0B3C-42C8-844A-2F66CD4B8C25}"/>
              </a:ext>
            </a:extLst>
          </p:cNvPr>
          <p:cNvSpPr txBox="1"/>
          <p:nvPr/>
        </p:nvSpPr>
        <p:spPr>
          <a:xfrm>
            <a:off x="792710" y="1475106"/>
            <a:ext cx="350459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Interfaces and delegates used by both programs</a:t>
            </a:r>
          </a:p>
          <a:p>
            <a:pPr marL="285750" indent="-285750">
              <a:buFont typeface="Arial" panose="020B0604020202020204" pitchFamily="34" charset="0"/>
              <a:buChar char="•"/>
            </a:pPr>
            <a:r>
              <a:rPr lang="en-US" dirty="0" err="1"/>
              <a:t>IConfig</a:t>
            </a:r>
            <a:r>
              <a:rPr lang="en-US" dirty="0"/>
              <a:t> interface is most important – </a:t>
            </a:r>
            <a:r>
              <a:rPr lang="en-US" dirty="0" err="1"/>
              <a:t>SkylineBatchConfigs</a:t>
            </a:r>
            <a:r>
              <a:rPr lang="en-US" dirty="0"/>
              <a:t> and </a:t>
            </a:r>
            <a:r>
              <a:rPr lang="en-US" dirty="0" err="1"/>
              <a:t>AutoQcConfigs</a:t>
            </a:r>
            <a:r>
              <a:rPr lang="en-US" dirty="0"/>
              <a:t> implement this interface in </a:t>
            </a:r>
            <a:r>
              <a:rPr lang="en-US" dirty="0" err="1"/>
              <a:t>SkylineBatch</a:t>
            </a:r>
            <a:r>
              <a:rPr lang="en-US" dirty="0"/>
              <a:t> and </a:t>
            </a:r>
            <a:r>
              <a:rPr lang="en-US" dirty="0" err="1"/>
              <a:t>AutoQC</a:t>
            </a:r>
            <a:endParaRPr lang="en-US" dirty="0"/>
          </a:p>
        </p:txBody>
      </p:sp>
    </p:spTree>
    <p:extLst>
      <p:ext uri="{BB962C8B-B14F-4D97-AF65-F5344CB8AC3E}">
        <p14:creationId xmlns:p14="http://schemas.microsoft.com/office/powerpoint/2010/main" val="815374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CB3-2872-4A6D-BEF2-051C9523898C}"/>
              </a:ext>
            </a:extLst>
          </p:cNvPr>
          <p:cNvSpPr>
            <a:spLocks noGrp="1"/>
          </p:cNvSpPr>
          <p:nvPr>
            <p:ph type="title"/>
          </p:nvPr>
        </p:nvSpPr>
        <p:spPr/>
        <p:txBody>
          <a:bodyPr/>
          <a:lstStyle/>
          <a:p>
            <a:r>
              <a:rPr lang="en-US" dirty="0" err="1"/>
              <a:t>ConfigManager</a:t>
            </a:r>
            <a:endParaRPr lang="en-US" dirty="0"/>
          </a:p>
        </p:txBody>
      </p:sp>
      <p:sp>
        <p:nvSpPr>
          <p:cNvPr id="3" name="Rectangle 2">
            <a:extLst>
              <a:ext uri="{FF2B5EF4-FFF2-40B4-BE49-F238E27FC236}">
                <a16:creationId xmlns:a16="http://schemas.microsoft.com/office/drawing/2014/main" id="{DE171A4B-332A-4B59-82AF-3D0D0C364295}"/>
              </a:ext>
            </a:extLst>
          </p:cNvPr>
          <p:cNvSpPr/>
          <p:nvPr/>
        </p:nvSpPr>
        <p:spPr>
          <a:xfrm>
            <a:off x="4098532" y="2276315"/>
            <a:ext cx="3994935" cy="95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t>ConfigManager</a:t>
            </a:r>
            <a:r>
              <a:rPr lang="en-US" b="1" dirty="0"/>
              <a:t>:</a:t>
            </a:r>
          </a:p>
          <a:p>
            <a:r>
              <a:rPr lang="en-US" dirty="0" err="1"/>
              <a:t>ConfigManagerState</a:t>
            </a:r>
            <a:r>
              <a:rPr lang="en-US" dirty="0"/>
              <a:t> _</a:t>
            </a:r>
            <a:r>
              <a:rPr lang="en-US" dirty="0" err="1"/>
              <a:t>baseState</a:t>
            </a:r>
            <a:endParaRPr lang="en-US" dirty="0"/>
          </a:p>
        </p:txBody>
      </p:sp>
      <p:sp>
        <p:nvSpPr>
          <p:cNvPr id="7" name="Rectangle 6">
            <a:extLst>
              <a:ext uri="{FF2B5EF4-FFF2-40B4-BE49-F238E27FC236}">
                <a16:creationId xmlns:a16="http://schemas.microsoft.com/office/drawing/2014/main" id="{935243DD-3DA5-4530-BEB7-3A7896893687}"/>
              </a:ext>
            </a:extLst>
          </p:cNvPr>
          <p:cNvSpPr/>
          <p:nvPr/>
        </p:nvSpPr>
        <p:spPr>
          <a:xfrm>
            <a:off x="1722633" y="3610972"/>
            <a:ext cx="3994935" cy="95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t>SkylineBatchConfigManager</a:t>
            </a:r>
            <a:r>
              <a:rPr lang="en-US" b="1" dirty="0"/>
              <a:t>:</a:t>
            </a:r>
          </a:p>
          <a:p>
            <a:r>
              <a:rPr lang="en-US" dirty="0" err="1"/>
              <a:t>SkylineBatchConfigManagerState</a:t>
            </a:r>
            <a:r>
              <a:rPr lang="en-US" dirty="0"/>
              <a:t> _state</a:t>
            </a:r>
          </a:p>
        </p:txBody>
      </p:sp>
      <p:sp>
        <p:nvSpPr>
          <p:cNvPr id="8" name="Rectangle 7">
            <a:extLst>
              <a:ext uri="{FF2B5EF4-FFF2-40B4-BE49-F238E27FC236}">
                <a16:creationId xmlns:a16="http://schemas.microsoft.com/office/drawing/2014/main" id="{896621F6-E5DA-4D74-B98D-42DF1D17E20A}"/>
              </a:ext>
            </a:extLst>
          </p:cNvPr>
          <p:cNvSpPr/>
          <p:nvPr/>
        </p:nvSpPr>
        <p:spPr>
          <a:xfrm>
            <a:off x="6435903" y="3601878"/>
            <a:ext cx="3994935" cy="95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t>AutoQcConfigManager</a:t>
            </a:r>
            <a:r>
              <a:rPr lang="en-US" b="1" dirty="0"/>
              <a:t>:</a:t>
            </a:r>
          </a:p>
          <a:p>
            <a:r>
              <a:rPr lang="en-US" dirty="0" err="1"/>
              <a:t>AutoQcConfigManagerState</a:t>
            </a:r>
            <a:r>
              <a:rPr lang="en-US" dirty="0"/>
              <a:t> _state</a:t>
            </a:r>
          </a:p>
        </p:txBody>
      </p:sp>
      <p:cxnSp>
        <p:nvCxnSpPr>
          <p:cNvPr id="5" name="Straight Arrow Connector 4">
            <a:extLst>
              <a:ext uri="{FF2B5EF4-FFF2-40B4-BE49-F238E27FC236}">
                <a16:creationId xmlns:a16="http://schemas.microsoft.com/office/drawing/2014/main" id="{7AD1B1FE-DE7C-4A98-9533-8EE7AB260F77}"/>
              </a:ext>
            </a:extLst>
          </p:cNvPr>
          <p:cNvCxnSpPr>
            <a:cxnSpLocks/>
            <a:stCxn id="3" idx="1"/>
            <a:endCxn id="7" idx="0"/>
          </p:cNvCxnSpPr>
          <p:nvPr/>
        </p:nvCxnSpPr>
        <p:spPr>
          <a:xfrm flipH="1">
            <a:off x="3720101" y="2754064"/>
            <a:ext cx="378431" cy="8569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4F1E56A-8205-44DD-9084-95BFF61D4845}"/>
              </a:ext>
            </a:extLst>
          </p:cNvPr>
          <p:cNvCxnSpPr>
            <a:cxnSpLocks/>
            <a:stCxn id="3" idx="3"/>
            <a:endCxn id="8" idx="0"/>
          </p:cNvCxnSpPr>
          <p:nvPr/>
        </p:nvCxnSpPr>
        <p:spPr>
          <a:xfrm>
            <a:off x="8093467" y="2754064"/>
            <a:ext cx="339904" cy="8478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37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CB3-2872-4A6D-BEF2-051C9523898C}"/>
              </a:ext>
            </a:extLst>
          </p:cNvPr>
          <p:cNvSpPr>
            <a:spLocks noGrp="1"/>
          </p:cNvSpPr>
          <p:nvPr>
            <p:ph type="title"/>
          </p:nvPr>
        </p:nvSpPr>
        <p:spPr/>
        <p:txBody>
          <a:bodyPr/>
          <a:lstStyle/>
          <a:p>
            <a:r>
              <a:rPr lang="en-US" dirty="0" err="1"/>
              <a:t>SharedBatch</a:t>
            </a:r>
            <a:r>
              <a:rPr lang="en-US" dirty="0"/>
              <a:t> </a:t>
            </a:r>
            <a:r>
              <a:rPr lang="en-US" dirty="0" err="1"/>
              <a:t>ConfigManager.cs</a:t>
            </a:r>
            <a:endParaRPr lang="en-US" dirty="0"/>
          </a:p>
        </p:txBody>
      </p:sp>
      <p:sp>
        <p:nvSpPr>
          <p:cNvPr id="5" name="TextBox 4">
            <a:extLst>
              <a:ext uri="{FF2B5EF4-FFF2-40B4-BE49-F238E27FC236}">
                <a16:creationId xmlns:a16="http://schemas.microsoft.com/office/drawing/2014/main" id="{52590127-0006-4B70-8269-1019840E2D5D}"/>
              </a:ext>
            </a:extLst>
          </p:cNvPr>
          <p:cNvSpPr txBox="1"/>
          <p:nvPr/>
        </p:nvSpPr>
        <p:spPr>
          <a:xfrm>
            <a:off x="960634" y="1515438"/>
            <a:ext cx="9750175" cy="5539978"/>
          </a:xfrm>
          <a:prstGeom prst="rect">
            <a:avLst/>
          </a:prstGeom>
          <a:noFill/>
        </p:spPr>
        <p:txBody>
          <a:bodyPr wrap="square" rtlCol="0">
            <a:spAutoFit/>
          </a:bodyPr>
          <a:lstStyle/>
          <a:p>
            <a:pPr marL="285750" indent="-285750">
              <a:buFont typeface="Arial" panose="020B0604020202020204" pitchFamily="34" charset="0"/>
              <a:buChar char="•"/>
            </a:pPr>
            <a:r>
              <a:rPr lang="en-US" dirty="0" err="1"/>
              <a:t>ConfigManager</a:t>
            </a:r>
            <a:r>
              <a:rPr lang="en-US" dirty="0"/>
              <a:t> holds the current </a:t>
            </a:r>
            <a:r>
              <a:rPr lang="en-US" dirty="0" err="1"/>
              <a:t>BaseState</a:t>
            </a:r>
            <a:r>
              <a:rPr lang="en-US" dirty="0"/>
              <a:t> of the configuration list, configuration validation, root replacement, and selected configuration</a:t>
            </a:r>
          </a:p>
          <a:p>
            <a:pPr marL="285750" indent="-285750">
              <a:buFont typeface="Arial" panose="020B0604020202020204" pitchFamily="34" charset="0"/>
              <a:buChar char="•"/>
            </a:pPr>
            <a:r>
              <a:rPr lang="en-US" dirty="0" err="1"/>
              <a:t>ConfigManager</a:t>
            </a:r>
            <a:r>
              <a:rPr lang="en-US" dirty="0"/>
              <a:t> is a relatively small class, with almost no internal methods</a:t>
            </a:r>
          </a:p>
          <a:p>
            <a:pPr marL="285750" indent="-285750">
              <a:buFont typeface="Arial" panose="020B0604020202020204" pitchFamily="34" charset="0"/>
              <a:buChar char="•"/>
            </a:pPr>
            <a:r>
              <a:rPr lang="en-US" dirty="0" err="1"/>
              <a:t>ConfigManager</a:t>
            </a:r>
            <a:r>
              <a:rPr lang="en-US" dirty="0"/>
              <a:t> has a </a:t>
            </a:r>
            <a:r>
              <a:rPr lang="en-US" dirty="0" err="1"/>
              <a:t>ConfigManagerState</a:t>
            </a:r>
            <a:r>
              <a:rPr lang="en-US" dirty="0"/>
              <a:t> holding all the relevant </a:t>
            </a:r>
            <a:r>
              <a:rPr lang="en-US" dirty="0" err="1"/>
              <a:t>BaseState</a:t>
            </a:r>
            <a:r>
              <a:rPr lang="en-US" dirty="0"/>
              <a:t> information</a:t>
            </a:r>
          </a:p>
          <a:p>
            <a:pPr marL="285750" indent="-285750">
              <a:buFont typeface="Arial" panose="020B0604020202020204" pitchFamily="34" charset="0"/>
              <a:buChar char="•"/>
            </a:pPr>
            <a:r>
              <a:rPr lang="en-US" dirty="0"/>
              <a:t>The </a:t>
            </a:r>
            <a:r>
              <a:rPr lang="en-US" dirty="0" err="1"/>
              <a:t>BaseState</a:t>
            </a:r>
            <a:r>
              <a:rPr lang="en-US" dirty="0"/>
              <a:t> is obtained and set using </a:t>
            </a:r>
            <a:r>
              <a:rPr lang="en-US" b="1" dirty="0" err="1"/>
              <a:t>GetState</a:t>
            </a:r>
            <a:r>
              <a:rPr lang="en-US" b="1" dirty="0"/>
              <a:t> </a:t>
            </a:r>
            <a:r>
              <a:rPr lang="en-US" dirty="0"/>
              <a:t>and </a:t>
            </a:r>
            <a:r>
              <a:rPr lang="en-US" b="1" dirty="0" err="1"/>
              <a:t>SetState</a:t>
            </a:r>
            <a:r>
              <a:rPr lang="en-US" dirty="0"/>
              <a:t> methods</a:t>
            </a:r>
          </a:p>
          <a:p>
            <a:pPr marL="285750" indent="-285750">
              <a:buFont typeface="Arial" panose="020B0604020202020204" pitchFamily="34" charset="0"/>
              <a:buChar char="•"/>
            </a:pPr>
            <a:r>
              <a:rPr lang="en-US" dirty="0" err="1"/>
              <a:t>SetState</a:t>
            </a:r>
            <a:r>
              <a:rPr lang="en-US" dirty="0"/>
              <a:t> takes the expected current </a:t>
            </a:r>
            <a:r>
              <a:rPr lang="en-US" dirty="0" err="1"/>
              <a:t>BaseState</a:t>
            </a:r>
            <a:r>
              <a:rPr lang="en-US" dirty="0"/>
              <a:t> and the new </a:t>
            </a:r>
            <a:r>
              <a:rPr lang="en-US" dirty="0" err="1"/>
              <a:t>BaseState</a:t>
            </a:r>
            <a:r>
              <a:rPr lang="en-US" dirty="0"/>
              <a:t>. It makes sure the current </a:t>
            </a:r>
            <a:r>
              <a:rPr lang="en-US" dirty="0" err="1"/>
              <a:t>BaseState</a:t>
            </a:r>
            <a:r>
              <a:rPr lang="en-US" dirty="0"/>
              <a:t> = the expected </a:t>
            </a:r>
            <a:r>
              <a:rPr lang="en-US" dirty="0" err="1"/>
              <a:t>BaseState</a:t>
            </a:r>
            <a:r>
              <a:rPr lang="en-US" dirty="0"/>
              <a:t> and that the new </a:t>
            </a:r>
            <a:r>
              <a:rPr lang="en-US" dirty="0" err="1"/>
              <a:t>BaseState</a:t>
            </a:r>
            <a:r>
              <a:rPr lang="en-US" dirty="0"/>
              <a:t> is valid before switching (</a:t>
            </a:r>
            <a:r>
              <a:rPr lang="en-US" dirty="0" err="1"/>
              <a:t>ie</a:t>
            </a:r>
            <a:r>
              <a:rPr lang="en-US" dirty="0"/>
              <a:t>: in the middle of removing the last configuration we have removed the config but not changed the selected index to be in bounds of the list. This would be an invalid configuration)</a:t>
            </a:r>
          </a:p>
          <a:p>
            <a:pPr marL="285750" indent="-285750">
              <a:buFont typeface="Arial" panose="020B0604020202020204" pitchFamily="34" charset="0"/>
              <a:buChar char="•"/>
            </a:pPr>
            <a:r>
              <a:rPr lang="en-US" dirty="0" err="1"/>
              <a:t>ConfigManagerState</a:t>
            </a:r>
            <a:r>
              <a:rPr lang="en-US" dirty="0"/>
              <a:t> has all the methods to create, manipulate, and validate a </a:t>
            </a:r>
            <a:r>
              <a:rPr lang="en-US" dirty="0" err="1"/>
              <a:t>BaseState</a:t>
            </a:r>
            <a:r>
              <a:rPr lang="en-US" dirty="0"/>
              <a:t>. Methods that change it always return a </a:t>
            </a:r>
            <a:r>
              <a:rPr lang="en-US" dirty="0" err="1"/>
              <a:t>ConfigManagerState</a:t>
            </a:r>
            <a:r>
              <a:rPr lang="en-US" dirty="0"/>
              <a:t> so they can be chained.</a:t>
            </a:r>
          </a:p>
          <a:p>
            <a:pPr marL="285750" indent="-285750">
              <a:buFont typeface="Arial" panose="020B0604020202020204" pitchFamily="34" charset="0"/>
              <a:buChar char="•"/>
            </a:pPr>
            <a:r>
              <a:rPr lang="en-US" dirty="0" err="1"/>
              <a:t>PseudoCode</a:t>
            </a:r>
            <a:r>
              <a:rPr lang="en-US" dirty="0"/>
              <a:t> for adding a configuration:</a:t>
            </a:r>
          </a:p>
          <a:p>
            <a:pPr lvl="3"/>
            <a:r>
              <a:rPr lang="en-US" sz="2000" dirty="0" err="1">
                <a:latin typeface="Arabic Typesetting" panose="03020402040406030203" pitchFamily="66" charset="-78"/>
                <a:cs typeface="Arabic Typesetting" panose="03020402040406030203" pitchFamily="66" charset="-78"/>
              </a:rPr>
              <a:t>AddConfig</a:t>
            </a:r>
            <a:r>
              <a:rPr lang="en-US" sz="2000" dirty="0">
                <a:latin typeface="Arabic Typesetting" panose="03020402040406030203" pitchFamily="66" charset="-78"/>
                <a:cs typeface="Arabic Typesetting" panose="03020402040406030203" pitchFamily="66" charset="-78"/>
              </a:rPr>
              <a:t>(</a:t>
            </a:r>
            <a:r>
              <a:rPr lang="en-US" sz="2000" dirty="0" err="1">
                <a:latin typeface="Arabic Typesetting" panose="03020402040406030203" pitchFamily="66" charset="-78"/>
                <a:cs typeface="Arabic Typesetting" panose="03020402040406030203" pitchFamily="66" charset="-78"/>
              </a:rPr>
              <a:t>ConfigManager</a:t>
            </a:r>
            <a:r>
              <a:rPr lang="en-US" sz="2000" dirty="0">
                <a:latin typeface="Arabic Typesetting" panose="03020402040406030203" pitchFamily="66" charset="-78"/>
                <a:cs typeface="Arabic Typesetting" panose="03020402040406030203" pitchFamily="66" charset="-78"/>
              </a:rPr>
              <a:t> </a:t>
            </a:r>
            <a:r>
              <a:rPr lang="en-US" sz="2000" dirty="0" err="1">
                <a:latin typeface="Arabic Typesetting" panose="03020402040406030203" pitchFamily="66" charset="-78"/>
                <a:cs typeface="Arabic Typesetting" panose="03020402040406030203" pitchFamily="66" charset="-78"/>
              </a:rPr>
              <a:t>configManager</a:t>
            </a:r>
            <a:r>
              <a:rPr lang="en-US" sz="2000" dirty="0">
                <a:latin typeface="Arabic Typesetting" panose="03020402040406030203" pitchFamily="66" charset="-78"/>
                <a:cs typeface="Arabic Typesetting" panose="03020402040406030203" pitchFamily="66" charset="-78"/>
              </a:rPr>
              <a:t>) {</a:t>
            </a:r>
          </a:p>
          <a:p>
            <a:pPr lvl="3"/>
            <a:r>
              <a:rPr lang="en-US" sz="2000" dirty="0">
                <a:latin typeface="Arabic Typesetting" panose="03020402040406030203" pitchFamily="66" charset="-78"/>
                <a:cs typeface="Arabic Typesetting" panose="03020402040406030203" pitchFamily="66" charset="-78"/>
              </a:rPr>
              <a:t>	var </a:t>
            </a:r>
            <a:r>
              <a:rPr lang="en-US" sz="2000" dirty="0" err="1">
                <a:latin typeface="Arabic Typesetting" panose="03020402040406030203" pitchFamily="66" charset="-78"/>
                <a:cs typeface="Arabic Typesetting" panose="03020402040406030203" pitchFamily="66" charset="-78"/>
              </a:rPr>
              <a:t>currentState</a:t>
            </a:r>
            <a:r>
              <a:rPr lang="en-US" sz="2000" dirty="0">
                <a:latin typeface="Arabic Typesetting" panose="03020402040406030203" pitchFamily="66" charset="-78"/>
                <a:cs typeface="Arabic Typesetting" panose="03020402040406030203" pitchFamily="66" charset="-78"/>
              </a:rPr>
              <a:t> = </a:t>
            </a:r>
            <a:r>
              <a:rPr lang="en-US" sz="2000" dirty="0" err="1">
                <a:latin typeface="Arabic Typesetting" panose="03020402040406030203" pitchFamily="66" charset="-78"/>
                <a:cs typeface="Arabic Typesetting" panose="03020402040406030203" pitchFamily="66" charset="-78"/>
              </a:rPr>
              <a:t>configManager.GetState</a:t>
            </a:r>
            <a:r>
              <a:rPr lang="en-US" sz="2000" dirty="0">
                <a:latin typeface="Arabic Typesetting" panose="03020402040406030203" pitchFamily="66" charset="-78"/>
                <a:cs typeface="Arabic Typesetting" panose="03020402040406030203" pitchFamily="66" charset="-78"/>
              </a:rPr>
              <a:t>();</a:t>
            </a:r>
          </a:p>
          <a:p>
            <a:pPr lvl="3"/>
            <a:r>
              <a:rPr lang="en-US" sz="2000" dirty="0">
                <a:latin typeface="Arabic Typesetting" panose="03020402040406030203" pitchFamily="66" charset="-78"/>
                <a:cs typeface="Arabic Typesetting" panose="03020402040406030203" pitchFamily="66" charset="-78"/>
              </a:rPr>
              <a:t>	var </a:t>
            </a:r>
            <a:r>
              <a:rPr lang="en-US" sz="2000" dirty="0" err="1">
                <a:latin typeface="Arabic Typesetting" panose="03020402040406030203" pitchFamily="66" charset="-78"/>
                <a:cs typeface="Arabic Typesetting" panose="03020402040406030203" pitchFamily="66" charset="-78"/>
              </a:rPr>
              <a:t>newState</a:t>
            </a:r>
            <a:r>
              <a:rPr lang="en-US" sz="2000" dirty="0">
                <a:latin typeface="Arabic Typesetting" panose="03020402040406030203" pitchFamily="66" charset="-78"/>
                <a:cs typeface="Arabic Typesetting" panose="03020402040406030203" pitchFamily="66" charset="-78"/>
              </a:rPr>
              <a:t> = </a:t>
            </a:r>
            <a:r>
              <a:rPr lang="en-US" sz="2000" dirty="0" err="1">
                <a:latin typeface="Arabic Typesetting" panose="03020402040406030203" pitchFamily="66" charset="-78"/>
                <a:cs typeface="Arabic Typesetting" panose="03020402040406030203" pitchFamily="66" charset="-78"/>
              </a:rPr>
              <a:t>currentState.Copy</a:t>
            </a:r>
            <a:r>
              <a:rPr lang="en-US" sz="2000" dirty="0">
                <a:latin typeface="Arabic Typesetting" panose="03020402040406030203" pitchFamily="66" charset="-78"/>
                <a:cs typeface="Arabic Typesetting" panose="03020402040406030203" pitchFamily="66" charset="-78"/>
              </a:rPr>
              <a:t>();</a:t>
            </a:r>
          </a:p>
          <a:p>
            <a:pPr lvl="3"/>
            <a:r>
              <a:rPr lang="en-US" sz="2000" dirty="0">
                <a:latin typeface="Arabic Typesetting" panose="03020402040406030203" pitchFamily="66" charset="-78"/>
                <a:cs typeface="Arabic Typesetting" panose="03020402040406030203" pitchFamily="66" charset="-78"/>
              </a:rPr>
              <a:t>	… add config to new state …</a:t>
            </a:r>
          </a:p>
          <a:p>
            <a:pPr lvl="3"/>
            <a:r>
              <a:rPr lang="en-US" sz="2000" dirty="0">
                <a:latin typeface="Arabic Typesetting" panose="03020402040406030203" pitchFamily="66" charset="-78"/>
                <a:cs typeface="Arabic Typesetting" panose="03020402040406030203" pitchFamily="66" charset="-78"/>
              </a:rPr>
              <a:t>	</a:t>
            </a:r>
            <a:r>
              <a:rPr lang="en-US" sz="2000" dirty="0" err="1">
                <a:latin typeface="Arabic Typesetting" panose="03020402040406030203" pitchFamily="66" charset="-78"/>
                <a:cs typeface="Arabic Typesetting" panose="03020402040406030203" pitchFamily="66" charset="-78"/>
              </a:rPr>
              <a:t>configManager.SetState</a:t>
            </a:r>
            <a:r>
              <a:rPr lang="en-US" sz="2000" dirty="0">
                <a:latin typeface="Arabic Typesetting" panose="03020402040406030203" pitchFamily="66" charset="-78"/>
                <a:cs typeface="Arabic Typesetting" panose="03020402040406030203" pitchFamily="66" charset="-78"/>
              </a:rPr>
              <a:t>(</a:t>
            </a:r>
            <a:r>
              <a:rPr lang="en-US" sz="2000" dirty="0" err="1">
                <a:latin typeface="Arabic Typesetting" panose="03020402040406030203" pitchFamily="66" charset="-78"/>
                <a:cs typeface="Arabic Typesetting" panose="03020402040406030203" pitchFamily="66" charset="-78"/>
              </a:rPr>
              <a:t>currentState</a:t>
            </a:r>
            <a:r>
              <a:rPr lang="en-US" sz="2000" dirty="0">
                <a:latin typeface="Arabic Typesetting" panose="03020402040406030203" pitchFamily="66" charset="-78"/>
                <a:cs typeface="Arabic Typesetting" panose="03020402040406030203" pitchFamily="66" charset="-78"/>
              </a:rPr>
              <a:t>, </a:t>
            </a:r>
            <a:r>
              <a:rPr lang="en-US" sz="2000" dirty="0" err="1">
                <a:latin typeface="Arabic Typesetting" panose="03020402040406030203" pitchFamily="66" charset="-78"/>
                <a:cs typeface="Arabic Typesetting" panose="03020402040406030203" pitchFamily="66" charset="-78"/>
              </a:rPr>
              <a:t>newState</a:t>
            </a:r>
            <a:r>
              <a:rPr lang="en-US" sz="2000" dirty="0">
                <a:latin typeface="Arabic Typesetting" panose="03020402040406030203" pitchFamily="66" charset="-78"/>
                <a:cs typeface="Arabic Typesetting" panose="03020402040406030203" pitchFamily="66" charset="-78"/>
              </a:rPr>
              <a:t>);</a:t>
            </a:r>
          </a:p>
          <a:p>
            <a:pPr lvl="3"/>
            <a:r>
              <a:rPr lang="en-US" sz="2000" dirty="0">
                <a:latin typeface="Arabic Typesetting" panose="03020402040406030203" pitchFamily="66" charset="-78"/>
                <a:cs typeface="Arabic Typesetting" panose="03020402040406030203" pitchFamily="66" charset="-78"/>
              </a:rPr>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7131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CB3-2872-4A6D-BEF2-051C9523898C}"/>
              </a:ext>
            </a:extLst>
          </p:cNvPr>
          <p:cNvSpPr>
            <a:spLocks noGrp="1"/>
          </p:cNvSpPr>
          <p:nvPr>
            <p:ph type="title"/>
          </p:nvPr>
        </p:nvSpPr>
        <p:spPr/>
        <p:txBody>
          <a:bodyPr/>
          <a:lstStyle/>
          <a:p>
            <a:r>
              <a:rPr lang="en-US" dirty="0" err="1"/>
              <a:t>ConfigManagerState</a:t>
            </a:r>
            <a:endParaRPr lang="en-US" dirty="0"/>
          </a:p>
        </p:txBody>
      </p:sp>
      <p:sp>
        <p:nvSpPr>
          <p:cNvPr id="6" name="Rectangle 5">
            <a:extLst>
              <a:ext uri="{FF2B5EF4-FFF2-40B4-BE49-F238E27FC236}">
                <a16:creationId xmlns:a16="http://schemas.microsoft.com/office/drawing/2014/main" id="{E8099CC7-D4C4-4013-B892-94269E418F9E}"/>
              </a:ext>
            </a:extLst>
          </p:cNvPr>
          <p:cNvSpPr/>
          <p:nvPr/>
        </p:nvSpPr>
        <p:spPr>
          <a:xfrm>
            <a:off x="3183277" y="1491265"/>
            <a:ext cx="5270642" cy="1795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rgbClr val="92D050"/>
                </a:solidFill>
              </a:rPr>
              <a:t>ConfigManagerState</a:t>
            </a:r>
            <a:r>
              <a:rPr lang="en-US" b="1" dirty="0">
                <a:solidFill>
                  <a:srgbClr val="92D050"/>
                </a:solidFill>
              </a:rPr>
              <a:t>:</a:t>
            </a:r>
          </a:p>
          <a:p>
            <a:r>
              <a:rPr lang="en-US" dirty="0" err="1"/>
              <a:t>ImmutableList</a:t>
            </a:r>
            <a:r>
              <a:rPr lang="en-US" dirty="0"/>
              <a:t>&lt;</a:t>
            </a:r>
            <a:r>
              <a:rPr lang="en-US" dirty="0" err="1"/>
              <a:t>IConfig</a:t>
            </a:r>
            <a:r>
              <a:rPr lang="en-US" dirty="0"/>
              <a:t>&gt; </a:t>
            </a:r>
            <a:r>
              <a:rPr lang="en-US" dirty="0" err="1"/>
              <a:t>ConfigList</a:t>
            </a:r>
            <a:endParaRPr lang="en-US" dirty="0"/>
          </a:p>
          <a:p>
            <a:r>
              <a:rPr lang="en-US" dirty="0"/>
              <a:t>int Selected</a:t>
            </a:r>
          </a:p>
          <a:p>
            <a:r>
              <a:rPr lang="en-US" dirty="0" err="1"/>
              <a:t>ImmutableDictionary</a:t>
            </a:r>
            <a:r>
              <a:rPr lang="en-US" dirty="0"/>
              <a:t>&lt;string, bool&gt; </a:t>
            </a:r>
            <a:r>
              <a:rPr lang="en-US" dirty="0" err="1"/>
              <a:t>ConfigValidation</a:t>
            </a:r>
            <a:endParaRPr lang="en-US" dirty="0"/>
          </a:p>
          <a:p>
            <a:r>
              <a:rPr lang="en-US" dirty="0" err="1"/>
              <a:t>ImmutableDictionary</a:t>
            </a:r>
            <a:r>
              <a:rPr lang="en-US" dirty="0"/>
              <a:t>&lt;string, string&gt; </a:t>
            </a:r>
            <a:r>
              <a:rPr lang="en-US" dirty="0" err="1"/>
              <a:t>RootReplacement</a:t>
            </a:r>
            <a:endParaRPr lang="en-US" dirty="0"/>
          </a:p>
        </p:txBody>
      </p:sp>
      <p:sp>
        <p:nvSpPr>
          <p:cNvPr id="8" name="Rectangle 7">
            <a:extLst>
              <a:ext uri="{FF2B5EF4-FFF2-40B4-BE49-F238E27FC236}">
                <a16:creationId xmlns:a16="http://schemas.microsoft.com/office/drawing/2014/main" id="{B14660A0-DD77-4657-A6C6-EEC37D5906E1}"/>
              </a:ext>
            </a:extLst>
          </p:cNvPr>
          <p:cNvSpPr/>
          <p:nvPr/>
        </p:nvSpPr>
        <p:spPr>
          <a:xfrm>
            <a:off x="160961" y="3849019"/>
            <a:ext cx="5808323" cy="1795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t>SkylineBatchConfigManagerState</a:t>
            </a:r>
            <a:r>
              <a:rPr lang="en-US" b="1" dirty="0"/>
              <a:t>:</a:t>
            </a:r>
          </a:p>
          <a:p>
            <a:r>
              <a:rPr lang="en-US" dirty="0" err="1"/>
              <a:t>readonly</a:t>
            </a:r>
            <a:r>
              <a:rPr lang="en-US" dirty="0"/>
              <a:t> </a:t>
            </a:r>
            <a:r>
              <a:rPr lang="en-US" dirty="0" err="1">
                <a:solidFill>
                  <a:srgbClr val="92D050"/>
                </a:solidFill>
              </a:rPr>
              <a:t>ConfigManagerState</a:t>
            </a:r>
            <a:r>
              <a:rPr lang="en-US" dirty="0"/>
              <a:t> </a:t>
            </a:r>
            <a:r>
              <a:rPr lang="en-US" dirty="0" err="1"/>
              <a:t>BaseState</a:t>
            </a:r>
            <a:endParaRPr lang="en-US" dirty="0"/>
          </a:p>
          <a:p>
            <a:r>
              <a:rPr lang="en-US" dirty="0" err="1"/>
              <a:t>ImmutableDictionary</a:t>
            </a:r>
            <a:r>
              <a:rPr lang="en-US" dirty="0"/>
              <a:t>&lt;string, string&gt; Templates</a:t>
            </a:r>
          </a:p>
          <a:p>
            <a:r>
              <a:rPr lang="en-US" dirty="0" err="1"/>
              <a:t>ImmutableDictionary</a:t>
            </a:r>
            <a:r>
              <a:rPr lang="en-US" dirty="0"/>
              <a:t>&lt;string, </a:t>
            </a:r>
            <a:r>
              <a:rPr lang="en-US" dirty="0" err="1"/>
              <a:t>IConfigRunner</a:t>
            </a:r>
            <a:r>
              <a:rPr lang="en-US" dirty="0"/>
              <a:t>&gt; </a:t>
            </a:r>
            <a:r>
              <a:rPr lang="en-US" dirty="0" err="1"/>
              <a:t>ConfigRunners</a:t>
            </a:r>
            <a:endParaRPr lang="en-US" dirty="0"/>
          </a:p>
          <a:p>
            <a:r>
              <a:rPr lang="en-US" dirty="0" err="1"/>
              <a:t>ImmutableDictionary</a:t>
            </a:r>
            <a:r>
              <a:rPr lang="en-US" dirty="0"/>
              <a:t>&lt;string, </a:t>
            </a:r>
            <a:r>
              <a:rPr lang="en-US" dirty="0" err="1"/>
              <a:t>RemoteFileSource</a:t>
            </a:r>
            <a:r>
              <a:rPr lang="en-US" dirty="0"/>
              <a:t>&gt; </a:t>
            </a:r>
            <a:r>
              <a:rPr lang="en-US" dirty="0" err="1"/>
              <a:t>FileSources</a:t>
            </a:r>
            <a:endParaRPr lang="en-US" dirty="0"/>
          </a:p>
        </p:txBody>
      </p:sp>
      <p:sp>
        <p:nvSpPr>
          <p:cNvPr id="9" name="Rectangle 8">
            <a:extLst>
              <a:ext uri="{FF2B5EF4-FFF2-40B4-BE49-F238E27FC236}">
                <a16:creationId xmlns:a16="http://schemas.microsoft.com/office/drawing/2014/main" id="{2ACFE6B2-7D0F-4035-AAC2-5E0024ACB674}"/>
              </a:ext>
            </a:extLst>
          </p:cNvPr>
          <p:cNvSpPr/>
          <p:nvPr/>
        </p:nvSpPr>
        <p:spPr>
          <a:xfrm>
            <a:off x="6222716" y="3849018"/>
            <a:ext cx="5808323" cy="1795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t>AutoQcConfigManagerState</a:t>
            </a:r>
            <a:r>
              <a:rPr lang="en-US" b="1" dirty="0"/>
              <a:t>:</a:t>
            </a:r>
          </a:p>
          <a:p>
            <a:r>
              <a:rPr lang="en-US" dirty="0" err="1"/>
              <a:t>readonly</a:t>
            </a:r>
            <a:r>
              <a:rPr lang="en-US" dirty="0"/>
              <a:t> </a:t>
            </a:r>
            <a:r>
              <a:rPr lang="en-US" dirty="0" err="1">
                <a:solidFill>
                  <a:srgbClr val="92D050"/>
                </a:solidFill>
              </a:rPr>
              <a:t>ConfigManagerState</a:t>
            </a:r>
            <a:r>
              <a:rPr lang="en-US" dirty="0"/>
              <a:t> </a:t>
            </a:r>
            <a:r>
              <a:rPr lang="en-US" dirty="0" err="1"/>
              <a:t>BaseState</a:t>
            </a:r>
            <a:endParaRPr lang="en-US" dirty="0"/>
          </a:p>
          <a:p>
            <a:r>
              <a:rPr lang="en-US" dirty="0" err="1"/>
              <a:t>ImmutableDictionary</a:t>
            </a:r>
            <a:r>
              <a:rPr lang="en-US" dirty="0"/>
              <a:t>&lt;string, </a:t>
            </a:r>
            <a:r>
              <a:rPr lang="en-US" dirty="0" err="1"/>
              <a:t>IConfigRunner</a:t>
            </a:r>
            <a:r>
              <a:rPr lang="en-US" dirty="0"/>
              <a:t>&gt; </a:t>
            </a:r>
            <a:r>
              <a:rPr lang="en-US" dirty="0" err="1"/>
              <a:t>ConfigRunners</a:t>
            </a:r>
            <a:endParaRPr lang="en-US" dirty="0"/>
          </a:p>
          <a:p>
            <a:r>
              <a:rPr lang="en-US" dirty="0" err="1"/>
              <a:t>ImmutableList</a:t>
            </a:r>
            <a:r>
              <a:rPr lang="en-US" dirty="0"/>
              <a:t>&lt;Logger&gt; </a:t>
            </a:r>
            <a:r>
              <a:rPr lang="en-US" dirty="0" err="1"/>
              <a:t>LogList</a:t>
            </a:r>
            <a:endParaRPr lang="en-US" dirty="0"/>
          </a:p>
          <a:p>
            <a:r>
              <a:rPr lang="en-US" dirty="0"/>
              <a:t>int </a:t>
            </a:r>
            <a:r>
              <a:rPr lang="en-US" dirty="0" err="1"/>
              <a:t>SortedColumn</a:t>
            </a:r>
            <a:endParaRPr lang="en-US" dirty="0"/>
          </a:p>
        </p:txBody>
      </p:sp>
    </p:spTree>
    <p:extLst>
      <p:ext uri="{BB962C8B-B14F-4D97-AF65-F5344CB8AC3E}">
        <p14:creationId xmlns:p14="http://schemas.microsoft.com/office/powerpoint/2010/main" val="3769149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CB3-2872-4A6D-BEF2-051C9523898C}"/>
              </a:ext>
            </a:extLst>
          </p:cNvPr>
          <p:cNvSpPr>
            <a:spLocks noGrp="1"/>
          </p:cNvSpPr>
          <p:nvPr>
            <p:ph type="title"/>
          </p:nvPr>
        </p:nvSpPr>
        <p:spPr/>
        <p:txBody>
          <a:bodyPr/>
          <a:lstStyle/>
          <a:p>
            <a:r>
              <a:rPr lang="en-US" dirty="0"/>
              <a:t>Extensions of </a:t>
            </a:r>
            <a:r>
              <a:rPr lang="en-US" dirty="0" err="1"/>
              <a:t>ConfigManager.cs</a:t>
            </a:r>
            <a:endParaRPr lang="en-US" dirty="0"/>
          </a:p>
        </p:txBody>
      </p:sp>
      <p:sp>
        <p:nvSpPr>
          <p:cNvPr id="5" name="TextBox 4">
            <a:extLst>
              <a:ext uri="{FF2B5EF4-FFF2-40B4-BE49-F238E27FC236}">
                <a16:creationId xmlns:a16="http://schemas.microsoft.com/office/drawing/2014/main" id="{52590127-0006-4B70-8269-1019840E2D5D}"/>
              </a:ext>
            </a:extLst>
          </p:cNvPr>
          <p:cNvSpPr txBox="1"/>
          <p:nvPr/>
        </p:nvSpPr>
        <p:spPr>
          <a:xfrm>
            <a:off x="960635" y="1515438"/>
            <a:ext cx="7256266" cy="4801314"/>
          </a:xfrm>
          <a:prstGeom prst="rect">
            <a:avLst/>
          </a:prstGeom>
          <a:noFill/>
        </p:spPr>
        <p:txBody>
          <a:bodyPr wrap="square" rtlCol="0">
            <a:spAutoFit/>
          </a:bodyPr>
          <a:lstStyle/>
          <a:p>
            <a:pPr marL="285750" indent="-285750">
              <a:buFont typeface="Arial" panose="020B0604020202020204" pitchFamily="34" charset="0"/>
              <a:buChar char="•"/>
            </a:pPr>
            <a:r>
              <a:rPr lang="en-US" dirty="0" err="1"/>
              <a:t>AutoQC</a:t>
            </a:r>
            <a:r>
              <a:rPr lang="en-US" dirty="0"/>
              <a:t> and </a:t>
            </a:r>
            <a:r>
              <a:rPr lang="en-US" dirty="0" err="1"/>
              <a:t>SkylineBatch</a:t>
            </a:r>
            <a:r>
              <a:rPr lang="en-US" dirty="0"/>
              <a:t> need more tailored versions of </a:t>
            </a:r>
            <a:r>
              <a:rPr lang="en-US" dirty="0" err="1"/>
              <a:t>ConfigManager</a:t>
            </a:r>
            <a:r>
              <a:rPr lang="en-US" dirty="0"/>
              <a:t>: </a:t>
            </a:r>
            <a:r>
              <a:rPr lang="en-US" dirty="0" err="1"/>
              <a:t>SkylineBatchConfigManager.cs</a:t>
            </a:r>
            <a:r>
              <a:rPr lang="en-US" dirty="0"/>
              <a:t> and </a:t>
            </a:r>
            <a:r>
              <a:rPr lang="en-US" dirty="0" err="1"/>
              <a:t>AutoQcConfigManager.cs</a:t>
            </a:r>
            <a:endParaRPr lang="en-US" dirty="0"/>
          </a:p>
          <a:p>
            <a:pPr marL="285750" indent="-285750">
              <a:buFont typeface="Arial" panose="020B0604020202020204" pitchFamily="34" charset="0"/>
              <a:buChar char="•"/>
            </a:pPr>
            <a:r>
              <a:rPr lang="en-US" dirty="0" err="1"/>
              <a:t>SkylineBatchConfigManager.cs</a:t>
            </a:r>
            <a:r>
              <a:rPr lang="en-US" dirty="0"/>
              <a:t> uses the </a:t>
            </a:r>
            <a:r>
              <a:rPr lang="en-US" dirty="0" err="1"/>
              <a:t>BaseState</a:t>
            </a:r>
            <a:r>
              <a:rPr lang="en-US" dirty="0"/>
              <a:t> of </a:t>
            </a:r>
            <a:r>
              <a:rPr lang="en-US" dirty="0" err="1"/>
              <a:t>ConfigManager</a:t>
            </a:r>
            <a:r>
              <a:rPr lang="en-US" dirty="0"/>
              <a:t> to hold the configuration list, validation, </a:t>
            </a:r>
            <a:r>
              <a:rPr lang="en-US" dirty="0" err="1"/>
              <a:t>etc</a:t>
            </a:r>
            <a:r>
              <a:rPr lang="en-US" dirty="0"/>
              <a:t>, but the </a:t>
            </a:r>
            <a:r>
              <a:rPr lang="en-US" dirty="0" err="1"/>
              <a:t>SkylineBatchConfigManagerState</a:t>
            </a:r>
            <a:r>
              <a:rPr lang="en-US" dirty="0"/>
              <a:t> also has templates, config runners, and </a:t>
            </a:r>
            <a:r>
              <a:rPr lang="en-US" dirty="0" err="1"/>
              <a:t>filesources</a:t>
            </a:r>
            <a:r>
              <a:rPr lang="en-US" dirty="0"/>
              <a:t> (things that </a:t>
            </a:r>
            <a:r>
              <a:rPr lang="en-US" dirty="0" err="1"/>
              <a:t>AutoQC</a:t>
            </a:r>
            <a:r>
              <a:rPr lang="en-US" dirty="0"/>
              <a:t> doesn’t need)</a:t>
            </a:r>
          </a:p>
          <a:p>
            <a:pPr marL="285750" indent="-285750">
              <a:buFont typeface="Arial" panose="020B0604020202020204" pitchFamily="34" charset="0"/>
              <a:buChar char="•"/>
            </a:pPr>
            <a:endParaRPr lang="en-US" dirty="0"/>
          </a:p>
          <a:p>
            <a:r>
              <a:rPr lang="en-US" dirty="0"/>
              <a:t>Things to note:</a:t>
            </a:r>
          </a:p>
          <a:p>
            <a:pPr marL="285750" indent="-285750">
              <a:buFont typeface="Arial" panose="020B0604020202020204" pitchFamily="34" charset="0"/>
              <a:buChar char="•"/>
            </a:pPr>
            <a:r>
              <a:rPr lang="en-US" dirty="0"/>
              <a:t>All State types (</a:t>
            </a:r>
            <a:r>
              <a:rPr lang="en-US" dirty="0" err="1"/>
              <a:t>ConfigManagerState</a:t>
            </a:r>
            <a:r>
              <a:rPr lang="en-US" dirty="0"/>
              <a:t>, </a:t>
            </a:r>
            <a:r>
              <a:rPr lang="en-US" dirty="0" err="1"/>
              <a:t>SkylineBatchConfigManagerState</a:t>
            </a:r>
            <a:r>
              <a:rPr lang="en-US" dirty="0"/>
              <a:t>, </a:t>
            </a:r>
            <a:r>
              <a:rPr lang="en-US" dirty="0" err="1"/>
              <a:t>AutoQcConfigManagerState</a:t>
            </a:r>
            <a:r>
              <a:rPr lang="en-US" dirty="0"/>
              <a:t>) are not immutable, but publicly accessed variables are immutable. All changes to State types happen internally (</a:t>
            </a:r>
            <a:r>
              <a:rPr lang="en-US" dirty="0" err="1"/>
              <a:t>ie</a:t>
            </a:r>
            <a:r>
              <a:rPr lang="en-US" dirty="0"/>
              <a:t>: call </a:t>
            </a:r>
            <a:r>
              <a:rPr lang="en-US" dirty="0" err="1"/>
              <a:t>AddConfig</a:t>
            </a:r>
            <a:r>
              <a:rPr lang="en-US" dirty="0"/>
              <a:t> instead of adding a config to the list yourself)</a:t>
            </a:r>
          </a:p>
          <a:p>
            <a:pPr marL="285750" indent="-285750">
              <a:buFont typeface="Arial" panose="020B0604020202020204" pitchFamily="34" charset="0"/>
              <a:buChar char="•"/>
            </a:pPr>
            <a:r>
              <a:rPr lang="en-US" dirty="0"/>
              <a:t>State types should not be manipulated after they have been assigned as the current state – they need to be copied!</a:t>
            </a:r>
          </a:p>
          <a:p>
            <a:pPr marL="285750" indent="-285750">
              <a:buFont typeface="Arial" panose="020B0604020202020204" pitchFamily="34" charset="0"/>
              <a:buChar char="•"/>
            </a:pPr>
            <a:r>
              <a:rPr lang="en-US" dirty="0"/>
              <a:t>In Skyline Batch, Undo/Redo is implemented by keeping a list of the previous States in the </a:t>
            </a:r>
            <a:r>
              <a:rPr lang="en-US" dirty="0" err="1"/>
              <a:t>SkylineBatchConfigManager</a:t>
            </a:r>
            <a:endParaRPr lang="en-US" dirty="0"/>
          </a:p>
        </p:txBody>
      </p:sp>
      <p:pic>
        <p:nvPicPr>
          <p:cNvPr id="4" name="Picture 3">
            <a:extLst>
              <a:ext uri="{FF2B5EF4-FFF2-40B4-BE49-F238E27FC236}">
                <a16:creationId xmlns:a16="http://schemas.microsoft.com/office/drawing/2014/main" id="{4C7133DE-E905-4C7A-90A1-C8437E0289C5}"/>
              </a:ext>
            </a:extLst>
          </p:cNvPr>
          <p:cNvPicPr>
            <a:picLocks noChangeAspect="1"/>
          </p:cNvPicPr>
          <p:nvPr/>
        </p:nvPicPr>
        <p:blipFill>
          <a:blip r:embed="rId2"/>
          <a:stretch>
            <a:fillRect/>
          </a:stretch>
        </p:blipFill>
        <p:spPr>
          <a:xfrm>
            <a:off x="8339336" y="1515438"/>
            <a:ext cx="3721554" cy="1545207"/>
          </a:xfrm>
          <a:prstGeom prst="rect">
            <a:avLst/>
          </a:prstGeom>
        </p:spPr>
      </p:pic>
      <p:sp>
        <p:nvSpPr>
          <p:cNvPr id="6" name="TextBox 5">
            <a:extLst>
              <a:ext uri="{FF2B5EF4-FFF2-40B4-BE49-F238E27FC236}">
                <a16:creationId xmlns:a16="http://schemas.microsoft.com/office/drawing/2014/main" id="{04D27076-5549-487C-9D52-313DF7B933B0}"/>
              </a:ext>
            </a:extLst>
          </p:cNvPr>
          <p:cNvSpPr txBox="1"/>
          <p:nvPr/>
        </p:nvSpPr>
        <p:spPr>
          <a:xfrm>
            <a:off x="8339336" y="3197191"/>
            <a:ext cx="3721554" cy="2862322"/>
          </a:xfrm>
          <a:prstGeom prst="rect">
            <a:avLst/>
          </a:prstGeom>
          <a:noFill/>
        </p:spPr>
        <p:txBody>
          <a:bodyPr wrap="square" rtlCol="0">
            <a:spAutoFit/>
          </a:bodyPr>
          <a:lstStyle/>
          <a:p>
            <a:r>
              <a:rPr lang="en-US" dirty="0"/>
              <a:t>Error if the expected current state is not the actual current state when </a:t>
            </a:r>
            <a:r>
              <a:rPr lang="en-US" dirty="0" err="1"/>
              <a:t>SetState</a:t>
            </a:r>
            <a:r>
              <a:rPr lang="en-US" dirty="0"/>
              <a:t> is called. This should never happen when user is running program, but this error will appear if a functional test is run in the wrong order (ex: a button is pushed on a parent form while child is open, impossible for user to do but possible for test)</a:t>
            </a:r>
          </a:p>
        </p:txBody>
      </p:sp>
    </p:spTree>
    <p:extLst>
      <p:ext uri="{BB962C8B-B14F-4D97-AF65-F5344CB8AC3E}">
        <p14:creationId xmlns:p14="http://schemas.microsoft.com/office/powerpoint/2010/main" val="2473624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1621</Words>
  <Application>Microsoft Office PowerPoint</Application>
  <PresentationFormat>Widescreen</PresentationFormat>
  <Paragraphs>177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Arabic Typesetting</vt:lpstr>
      <vt:lpstr>Arial</vt:lpstr>
      <vt:lpstr>Calibri</vt:lpstr>
      <vt:lpstr>Calibri Light</vt:lpstr>
      <vt:lpstr>Office Theme</vt:lpstr>
      <vt:lpstr>Skyline Batch Transition</vt:lpstr>
      <vt:lpstr>Programs</vt:lpstr>
      <vt:lpstr>Shared Code</vt:lpstr>
      <vt:lpstr>SharedBatch</vt:lpstr>
      <vt:lpstr>Interfaces.cs</vt:lpstr>
      <vt:lpstr>ConfigManager</vt:lpstr>
      <vt:lpstr>SharedBatch ConfigManager.cs</vt:lpstr>
      <vt:lpstr>ConfigManagerState</vt:lpstr>
      <vt:lpstr>Extensions of ConfigManager.cs</vt:lpstr>
      <vt:lpstr>Tests (please run asap – I added more)</vt:lpstr>
      <vt:lpstr>Files</vt:lpstr>
      <vt:lpstr>Releasing Skyline Batch</vt:lpstr>
      <vt:lpstr>Projects</vt:lpstr>
      <vt:lpstr>File Tree UI for Relative Path</vt:lpstr>
      <vt:lpstr>Panorama File Tree for Remote Source - Added</vt:lpstr>
      <vt:lpstr>Download All Files From FTP</vt:lpstr>
      <vt:lpstr>Select Data Files From List</vt:lpstr>
      <vt:lpstr>Download skyr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dc:title>
  <dc:creator>alimarsh</dc:creator>
  <cp:lastModifiedBy>alimarsh</cp:lastModifiedBy>
  <cp:revision>17</cp:revision>
  <dcterms:created xsi:type="dcterms:W3CDTF">2022-01-23T18:43:46Z</dcterms:created>
  <dcterms:modified xsi:type="dcterms:W3CDTF">2022-01-24T19:10:46Z</dcterms:modified>
</cp:coreProperties>
</file>