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Lobster"/>
      <p:regular r:id="rId25"/>
    </p:embeddedFont>
    <p:embeddedFont>
      <p:font typeface="Helvetica Neue"/>
      <p:regular r:id="rId26"/>
      <p:bold r:id="rId27"/>
      <p:italic r:id="rId28"/>
      <p:boldItalic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2" roundtripDataSignature="AMtx7mglVyiNbJKh8sZ8r4b+ybOuf0wR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font" Target="fonts/Lobster-regular.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6761f1711_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316761f1711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6761f1711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316761f1711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6761f1711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316761f1711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914394" y="827314"/>
            <a:ext cx="7755473" cy="341085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53"/>
              </a:spcBef>
              <a:spcAft>
                <a:spcPts val="0"/>
              </a:spcAft>
              <a:buSzPts val="5200"/>
              <a:buNone/>
            </a:pPr>
            <a:br>
              <a:rPr lang="en-US" sz="5400">
                <a:solidFill>
                  <a:srgbClr val="005893"/>
                </a:solidFill>
                <a:latin typeface="Playfair Display"/>
                <a:ea typeface="Playfair Display"/>
                <a:cs typeface="Playfair Display"/>
                <a:sym typeface="Playfair Display"/>
              </a:rPr>
            </a:br>
            <a:br>
              <a:rPr lang="en-US" sz="5400">
                <a:solidFill>
                  <a:srgbClr val="005893"/>
                </a:solidFill>
                <a:latin typeface="Playfair Display"/>
                <a:ea typeface="Playfair Display"/>
                <a:cs typeface="Playfair Display"/>
                <a:sym typeface="Playfair Display"/>
              </a:rPr>
            </a:br>
            <a:br>
              <a:rPr lang="en-US" sz="5400">
                <a:solidFill>
                  <a:srgbClr val="005893"/>
                </a:solidFill>
                <a:latin typeface="Playfair Display"/>
                <a:ea typeface="Playfair Display"/>
                <a:cs typeface="Playfair Display"/>
                <a:sym typeface="Playfair Display"/>
              </a:rPr>
            </a:br>
            <a:br>
              <a:rPr lang="en-US" sz="5400">
                <a:solidFill>
                  <a:srgbClr val="005893"/>
                </a:solidFill>
                <a:latin typeface="Playfair Display"/>
                <a:ea typeface="Playfair Display"/>
                <a:cs typeface="Playfair Display"/>
                <a:sym typeface="Playfair Display"/>
              </a:rPr>
            </a:br>
            <a:br>
              <a:rPr lang="en-US" sz="5400">
                <a:solidFill>
                  <a:srgbClr val="005893"/>
                </a:solidFill>
                <a:latin typeface="Playfair Display"/>
                <a:ea typeface="Playfair Display"/>
                <a:cs typeface="Playfair Display"/>
                <a:sym typeface="Playfair Display"/>
              </a:rPr>
            </a:br>
            <a:r>
              <a:rPr lang="en-US" sz="5400">
                <a:solidFill>
                  <a:srgbClr val="005893"/>
                </a:solidFill>
                <a:latin typeface="Playfair Display"/>
                <a:ea typeface="Playfair Display"/>
                <a:cs typeface="Playfair Display"/>
                <a:sym typeface="Playfair Display"/>
              </a:rPr>
              <a:t>Design Thinking</a:t>
            </a:r>
            <a:br>
              <a:rPr lang="en-US" sz="5400">
                <a:solidFill>
                  <a:srgbClr val="005893"/>
                </a:solidFill>
                <a:latin typeface="Playfair Display"/>
                <a:ea typeface="Playfair Display"/>
                <a:cs typeface="Playfair Display"/>
                <a:sym typeface="Playfair Display"/>
              </a:rPr>
            </a:br>
            <a:r>
              <a:rPr lang="en-US" sz="5400">
                <a:solidFill>
                  <a:srgbClr val="FF0000"/>
                </a:solidFill>
                <a:latin typeface="Playfair Display"/>
                <a:ea typeface="Playfair Display"/>
                <a:cs typeface="Playfair Display"/>
                <a:sym typeface="Playfair Display"/>
              </a:rPr>
              <a:t>Department of ISE</a:t>
            </a:r>
            <a:br>
              <a:rPr lang="en-US" sz="5400">
                <a:solidFill>
                  <a:srgbClr val="FF0000"/>
                </a:solidFill>
                <a:latin typeface="Playfair Display"/>
                <a:ea typeface="Playfair Display"/>
                <a:cs typeface="Playfair Display"/>
                <a:sym typeface="Playfair Display"/>
              </a:rPr>
            </a:br>
            <a:r>
              <a:rPr lang="en-US" sz="5400">
                <a:solidFill>
                  <a:srgbClr val="005893"/>
                </a:solidFill>
                <a:latin typeface="Playfair Display"/>
                <a:ea typeface="Playfair Display"/>
                <a:cs typeface="Playfair Display"/>
                <a:sym typeface="Playfair Display"/>
              </a:rPr>
              <a:t>Phase I</a:t>
            </a:r>
            <a:br>
              <a:rPr lang="en-US" sz="5400">
                <a:solidFill>
                  <a:srgbClr val="005893"/>
                </a:solidFill>
                <a:latin typeface="Playfair Display"/>
                <a:ea typeface="Playfair Display"/>
                <a:cs typeface="Playfair Display"/>
                <a:sym typeface="Playfair Display"/>
              </a:rPr>
            </a:br>
            <a:endParaRPr sz="5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8"/>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solidFill>
                  <a:srgbClr val="005893"/>
                </a:solidFill>
                <a:latin typeface="Playfair Display"/>
                <a:ea typeface="Playfair Display"/>
                <a:cs typeface="Playfair Display"/>
                <a:sym typeface="Playfair Display"/>
              </a:rPr>
              <a:t>Empathy Map</a:t>
            </a:r>
            <a:br>
              <a:rPr lang="en-US" sz="2400">
                <a:solidFill>
                  <a:srgbClr val="005893"/>
                </a:solidFill>
                <a:latin typeface="Playfair Display"/>
                <a:ea typeface="Playfair Display"/>
                <a:cs typeface="Playfair Display"/>
                <a:sym typeface="Playfair Display"/>
              </a:rPr>
            </a:br>
            <a:br>
              <a:rPr lang="en-US" sz="2400">
                <a:solidFill>
                  <a:srgbClr val="005893"/>
                </a:solidFill>
                <a:latin typeface="Playfair Display"/>
                <a:ea typeface="Playfair Display"/>
                <a:cs typeface="Playfair Display"/>
                <a:sym typeface="Playfair Display"/>
              </a:rPr>
            </a:br>
            <a:endParaRPr b="1" sz="2400">
              <a:latin typeface="Times New Roman"/>
              <a:ea typeface="Times New Roman"/>
              <a:cs typeface="Times New Roman"/>
              <a:sym typeface="Times New Roman"/>
            </a:endParaRPr>
          </a:p>
        </p:txBody>
      </p:sp>
      <p:sp>
        <p:nvSpPr>
          <p:cNvPr id="123" name="Google Shape;123;p8"/>
          <p:cNvSpPr txBox="1"/>
          <p:nvPr>
            <p:ph idx="1" type="body"/>
          </p:nvPr>
        </p:nvSpPr>
        <p:spPr>
          <a:xfrm>
            <a:off x="146756" y="968910"/>
            <a:ext cx="8884356" cy="401004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124" name="Google Shape;124;p8"/>
          <p:cNvSpPr txBox="1"/>
          <p:nvPr/>
        </p:nvSpPr>
        <p:spPr>
          <a:xfrm>
            <a:off x="1204672" y="1117600"/>
            <a:ext cx="7111800" cy="5888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None/>
            </a:pPr>
            <a:r>
              <a:rPr b="1" lang="en-US" sz="1300">
                <a:solidFill>
                  <a:schemeClr val="dk1"/>
                </a:solidFill>
              </a:rPr>
              <a:t>User Persona: High School or Undergraduate Student Interested in Science</a:t>
            </a:r>
            <a:endParaRPr b="1" sz="1300">
              <a:solidFill>
                <a:schemeClr val="dk1"/>
              </a:solidFill>
            </a:endParaRPr>
          </a:p>
          <a:p>
            <a:pPr indent="0" lvl="0" marL="0" rtl="0" algn="l">
              <a:lnSpc>
                <a:spcPct val="115000"/>
              </a:lnSpc>
              <a:spcBef>
                <a:spcPts val="1200"/>
              </a:spcBef>
              <a:spcAft>
                <a:spcPts val="0"/>
              </a:spcAft>
              <a:buNone/>
            </a:pPr>
            <a:r>
              <a:rPr b="1" lang="en-US" sz="1100">
                <a:solidFill>
                  <a:schemeClr val="dk1"/>
                </a:solidFill>
              </a:rPr>
              <a:t>SAYS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"Science feels like a bunch of disconnected facts."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"I want to understand </a:t>
            </a:r>
            <a:r>
              <a:rPr i="1" lang="en-US" sz="1100">
                <a:solidFill>
                  <a:schemeClr val="dk1"/>
                </a:solidFill>
              </a:rPr>
              <a:t>why</a:t>
            </a:r>
            <a:r>
              <a:rPr lang="en-US" sz="1100">
                <a:solidFill>
                  <a:schemeClr val="dk1"/>
                </a:solidFill>
              </a:rPr>
              <a:t> things work, not just memorize them for exams."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"It’s hard to see how discoveries relate to modern science."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"Learning science could be more engaging and less overwhelming."</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THINKS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"How can I improve my understanding of science without feeling lost?"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"What’s the best way to connect historical discoveries to today’s knowledge?"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"Am I learning in a way that prepares me for real-world applications?"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 new, structured approach might make learning easier and more fun."</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457200" marR="0" rtl="0" algn="just">
              <a:lnSpc>
                <a:spcPct val="115000"/>
              </a:lnSpc>
              <a:spcBef>
                <a:spcPts val="1200"/>
              </a:spcBef>
              <a:spcAft>
                <a:spcPts val="0"/>
              </a:spcAft>
              <a:buNone/>
            </a:pPr>
            <a:r>
              <a:t/>
            </a:r>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g316761f1711_3_5"/>
          <p:cNvSpPr txBox="1"/>
          <p:nvPr>
            <p:ph type="title"/>
          </p:nvPr>
        </p:nvSpPr>
        <p:spPr>
          <a:xfrm>
            <a:off x="1862667" y="164550"/>
            <a:ext cx="5012400" cy="80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solidFill>
                  <a:srgbClr val="005893"/>
                </a:solidFill>
                <a:latin typeface="Playfair Display"/>
                <a:ea typeface="Playfair Display"/>
                <a:cs typeface="Playfair Display"/>
                <a:sym typeface="Playfair Display"/>
              </a:rPr>
              <a:t>Empathy Map</a:t>
            </a:r>
            <a:br>
              <a:rPr lang="en-US" sz="2400">
                <a:solidFill>
                  <a:srgbClr val="005893"/>
                </a:solidFill>
                <a:latin typeface="Playfair Display"/>
                <a:ea typeface="Playfair Display"/>
                <a:cs typeface="Playfair Display"/>
                <a:sym typeface="Playfair Display"/>
              </a:rPr>
            </a:br>
            <a:br>
              <a:rPr lang="en-US" sz="2400">
                <a:solidFill>
                  <a:srgbClr val="005893"/>
                </a:solidFill>
                <a:latin typeface="Playfair Display"/>
                <a:ea typeface="Playfair Display"/>
                <a:cs typeface="Playfair Display"/>
                <a:sym typeface="Playfair Display"/>
              </a:rPr>
            </a:br>
            <a:endParaRPr b="1" sz="2400">
              <a:latin typeface="Times New Roman"/>
              <a:ea typeface="Times New Roman"/>
              <a:cs typeface="Times New Roman"/>
              <a:sym typeface="Times New Roman"/>
            </a:endParaRPr>
          </a:p>
        </p:txBody>
      </p:sp>
      <p:sp>
        <p:nvSpPr>
          <p:cNvPr id="130" name="Google Shape;130;g316761f1711_3_5"/>
          <p:cNvSpPr txBox="1"/>
          <p:nvPr>
            <p:ph idx="1" type="body"/>
          </p:nvPr>
        </p:nvSpPr>
        <p:spPr>
          <a:xfrm>
            <a:off x="146756" y="968910"/>
            <a:ext cx="8884500" cy="401010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131" name="Google Shape;131;g316761f1711_3_5"/>
          <p:cNvSpPr txBox="1"/>
          <p:nvPr/>
        </p:nvSpPr>
        <p:spPr>
          <a:xfrm>
            <a:off x="1204672" y="1117600"/>
            <a:ext cx="7111800" cy="5001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FEELS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Frustrated by fragmented learning and rote memorization.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Overwhelmed by the complexity of scientific topics.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Curious about how discoveries shape modern life.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Excited by the prospect of a fresh, intuitive approach to science.</a:t>
            </a:r>
            <a:endParaRPr sz="1100">
              <a:solidFill>
                <a:schemeClr val="dk1"/>
              </a:solidFill>
            </a:endParaRPr>
          </a:p>
          <a:p>
            <a:pPr indent="0" lvl="0" marL="0" rtl="0" algn="l">
              <a:lnSpc>
                <a:spcPct val="115000"/>
              </a:lnSpc>
              <a:spcBef>
                <a:spcPts val="1200"/>
              </a:spcBef>
              <a:spcAft>
                <a:spcPts val="0"/>
              </a:spcAft>
              <a:buNone/>
            </a:pPr>
            <a:r>
              <a:rPr b="1" lang="en-US" sz="1100">
                <a:solidFill>
                  <a:schemeClr val="dk1"/>
                </a:solidFill>
              </a:rPr>
              <a:t>DOES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Searches for supplementary resources online (videos, articles, forums).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Engages with interactive tools or apps for better comprehension.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Discusses challenging concepts with peers or educators.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Seeks ways to apply theoretical knowledge in practical scenarios.</a:t>
            </a:r>
            <a:endParaRPr sz="1100">
              <a:solidFill>
                <a:schemeClr val="dk1"/>
              </a:solidFill>
            </a:endParaRPr>
          </a:p>
          <a:p>
            <a:pPr indent="-88900" lvl="0" marL="0" marR="0" rtl="0" algn="just">
              <a:lnSpc>
                <a:spcPct val="115000"/>
              </a:lnSpc>
              <a:spcBef>
                <a:spcPts val="0"/>
              </a:spcBef>
              <a:spcAft>
                <a:spcPts val="0"/>
              </a:spcAft>
              <a:buSzPts val="1400"/>
              <a:buChar char="∙"/>
            </a:pPr>
            <a:r>
              <a:t/>
            </a:r>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9"/>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solidFill>
                  <a:srgbClr val="005893"/>
                </a:solidFill>
                <a:latin typeface="Playfair Display"/>
                <a:ea typeface="Playfair Display"/>
                <a:cs typeface="Playfair Display"/>
                <a:sym typeface="Playfair Display"/>
              </a:rPr>
              <a:t>Problem Statement</a:t>
            </a:r>
            <a:br>
              <a:rPr lang="en-US" sz="2400">
                <a:solidFill>
                  <a:srgbClr val="005893"/>
                </a:solidFill>
                <a:latin typeface="Playfair Display"/>
                <a:ea typeface="Playfair Display"/>
                <a:cs typeface="Playfair Display"/>
                <a:sym typeface="Playfair Display"/>
              </a:rPr>
            </a:br>
            <a:br>
              <a:rPr lang="en-US" sz="2400">
                <a:solidFill>
                  <a:srgbClr val="005893"/>
                </a:solidFill>
                <a:latin typeface="Playfair Display"/>
                <a:ea typeface="Playfair Display"/>
                <a:cs typeface="Playfair Display"/>
                <a:sym typeface="Playfair Display"/>
              </a:rPr>
            </a:br>
            <a:br>
              <a:rPr lang="en-US" sz="2400">
                <a:solidFill>
                  <a:srgbClr val="005893"/>
                </a:solidFill>
                <a:latin typeface="Playfair Display"/>
                <a:ea typeface="Playfair Display"/>
                <a:cs typeface="Playfair Display"/>
                <a:sym typeface="Playfair Display"/>
              </a:rPr>
            </a:br>
            <a:endParaRPr b="1" sz="2400">
              <a:latin typeface="Times New Roman"/>
              <a:ea typeface="Times New Roman"/>
              <a:cs typeface="Times New Roman"/>
              <a:sym typeface="Times New Roman"/>
            </a:endParaRPr>
          </a:p>
        </p:txBody>
      </p:sp>
      <p:sp>
        <p:nvSpPr>
          <p:cNvPr id="137" name="Google Shape;137;p9"/>
          <p:cNvSpPr txBox="1"/>
          <p:nvPr>
            <p:ph idx="1" type="body"/>
          </p:nvPr>
        </p:nvSpPr>
        <p:spPr>
          <a:xfrm>
            <a:off x="146756" y="968910"/>
            <a:ext cx="8884356" cy="401004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US">
                <a:latin typeface="Times New Roman"/>
                <a:ea typeface="Times New Roman"/>
                <a:cs typeface="Times New Roman"/>
                <a:sym typeface="Times New Roman"/>
              </a:rPr>
              <a:t>Despite the abundance of online educational resources, learners often struggle to grasp the interconnected nature of scientific concepts and the chronological progression of scientific discoveries. Existing platforms frequently present fragmented information, making it challenging for students, educators, and science enthusiasts to understand how scientific ideas have evolved over time.</a:t>
            </a:r>
            <a:endParaRPr b="1">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US">
                <a:latin typeface="Times New Roman"/>
                <a:ea typeface="Times New Roman"/>
                <a:cs typeface="Times New Roman"/>
                <a:sym typeface="Times New Roman"/>
              </a:rPr>
              <a:t>There is a need for a comprehensive, interactive platform that organizes scientific knowledge in a chronological and intuitive manner, showcasing key milestones and breakthroughs across disciplines. Such a resource would bridge gaps in understanding the historical and conceptual context of science while catering to diverse learning preferences.</a:t>
            </a:r>
            <a:endParaRPr b="1">
              <a:latin typeface="Times New Roman"/>
              <a:ea typeface="Times New Roman"/>
              <a:cs typeface="Times New Roman"/>
              <a:sym typeface="Times New Roman"/>
            </a:endParaRPr>
          </a:p>
          <a:p>
            <a:pPr indent="0" lvl="0" marL="11430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10"/>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1"/>
              </a:spcBef>
              <a:spcAft>
                <a:spcPts val="0"/>
              </a:spcAft>
              <a:buSzPts val="2800"/>
              <a:buNone/>
            </a:pPr>
            <a:r>
              <a:rPr lang="en-US" sz="2400">
                <a:solidFill>
                  <a:srgbClr val="005893"/>
                </a:solidFill>
                <a:latin typeface="Playfair Display"/>
                <a:ea typeface="Playfair Display"/>
                <a:cs typeface="Playfair Display"/>
                <a:sym typeface="Playfair Display"/>
              </a:rPr>
              <a:t>Prototyping Tools and Technologies</a:t>
            </a:r>
            <a:endParaRPr/>
          </a:p>
        </p:txBody>
      </p:sp>
      <p:sp>
        <p:nvSpPr>
          <p:cNvPr id="143" name="Google Shape;143;p10"/>
          <p:cNvSpPr txBox="1"/>
          <p:nvPr>
            <p:ph idx="1" type="body"/>
          </p:nvPr>
        </p:nvSpPr>
        <p:spPr>
          <a:xfrm>
            <a:off x="146756" y="968910"/>
            <a:ext cx="8884356" cy="401004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144" name="Google Shape;144;p10"/>
          <p:cNvSpPr txBox="1"/>
          <p:nvPr/>
        </p:nvSpPr>
        <p:spPr>
          <a:xfrm>
            <a:off x="146750" y="1117600"/>
            <a:ext cx="8997300" cy="4039500"/>
          </a:xfrm>
          <a:prstGeom prst="rect">
            <a:avLst/>
          </a:prstGeom>
          <a:noFill/>
          <a:ln>
            <a:noFill/>
          </a:ln>
        </p:spPr>
        <p:txBody>
          <a:bodyPr anchorCtr="0" anchor="t" bIns="45700" lIns="91425" spcFirstLastPara="1" rIns="91425" wrap="square" tIns="45700">
            <a:spAutoFit/>
          </a:bodyPr>
          <a:lstStyle/>
          <a:p>
            <a:pPr indent="-330200" lvl="0" marL="457200" rtl="0" algn="l">
              <a:lnSpc>
                <a:spcPct val="101000"/>
              </a:lnSpc>
              <a:spcBef>
                <a:spcPts val="61"/>
              </a:spcBef>
              <a:spcAft>
                <a:spcPts val="0"/>
              </a:spcAft>
              <a:buClr>
                <a:schemeClr val="dk1"/>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PowerPoint or Google Slides</a:t>
            </a:r>
            <a:endParaRPr b="1" sz="1600">
              <a:solidFill>
                <a:schemeClr val="dk1"/>
              </a:solidFill>
              <a:latin typeface="Times New Roman"/>
              <a:ea typeface="Times New Roman"/>
              <a:cs typeface="Times New Roman"/>
              <a:sym typeface="Times New Roman"/>
            </a:endParaRPr>
          </a:p>
          <a:p>
            <a:pPr indent="0" lvl="0" marL="457200" marR="0" rtl="0" algn="l">
              <a:lnSpc>
                <a:spcPct val="101000"/>
              </a:lnSpc>
              <a:spcBef>
                <a:spcPts val="61"/>
              </a:spcBef>
              <a:spcAft>
                <a:spcPts val="0"/>
              </a:spcAft>
              <a:buNone/>
            </a:pPr>
            <a:r>
              <a:rPr lang="en-US" sz="1600">
                <a:solidFill>
                  <a:schemeClr val="dk1"/>
                </a:solidFill>
                <a:latin typeface="Times New Roman"/>
                <a:ea typeface="Times New Roman"/>
                <a:cs typeface="Times New Roman"/>
                <a:sym typeface="Times New Roman"/>
              </a:rPr>
              <a:t>Basic tools for low-fidelity prototyping that can showcase the flow and layout of a design. Useful for quick visualizations and initial feedback without steep learning curves.</a:t>
            </a:r>
            <a:endParaRPr sz="1600">
              <a:solidFill>
                <a:schemeClr val="dk1"/>
              </a:solidFill>
              <a:latin typeface="Times New Roman"/>
              <a:ea typeface="Times New Roman"/>
              <a:cs typeface="Times New Roman"/>
              <a:sym typeface="Times New Roman"/>
            </a:endParaRPr>
          </a:p>
          <a:p>
            <a:pPr indent="-330200" lvl="0" marL="457200" rtl="0" algn="l">
              <a:lnSpc>
                <a:spcPct val="101000"/>
              </a:lnSpc>
              <a:spcBef>
                <a:spcPts val="61"/>
              </a:spcBef>
              <a:spcAft>
                <a:spcPts val="0"/>
              </a:spcAft>
              <a:buClr>
                <a:schemeClr val="dk1"/>
              </a:buClr>
              <a:buSzPts val="1600"/>
              <a:buAutoNum type="arabicPeriod"/>
            </a:pPr>
            <a:r>
              <a:rPr b="1" lang="en-US" sz="1600">
                <a:solidFill>
                  <a:schemeClr val="dk1"/>
                </a:solidFill>
                <a:latin typeface="Times New Roman"/>
                <a:ea typeface="Times New Roman"/>
                <a:cs typeface="Times New Roman"/>
                <a:sym typeface="Times New Roman"/>
              </a:rPr>
              <a:t>HTML (HyperText Markup Language)</a:t>
            </a:r>
            <a:br>
              <a:rPr b="1"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Used to structure the content of the web pages, including text, images, and multimedia elements. It forms the backbone of the platform's user interface.</a:t>
            </a:r>
            <a:endParaRPr sz="1600">
              <a:solidFill>
                <a:schemeClr val="dk1"/>
              </a:solidFill>
              <a:latin typeface="Times New Roman"/>
              <a:ea typeface="Times New Roman"/>
              <a:cs typeface="Times New Roman"/>
              <a:sym typeface="Times New Roman"/>
            </a:endParaRPr>
          </a:p>
          <a:p>
            <a:pPr indent="-330200" lvl="0" marL="457200" rtl="0" algn="l">
              <a:lnSpc>
                <a:spcPct val="101000"/>
              </a:lnSpc>
              <a:spcBef>
                <a:spcPts val="0"/>
              </a:spcBef>
              <a:spcAft>
                <a:spcPts val="0"/>
              </a:spcAft>
              <a:buClr>
                <a:schemeClr val="dk1"/>
              </a:buClr>
              <a:buSzPts val="1600"/>
              <a:buAutoNum type="arabicPeriod"/>
            </a:pPr>
            <a:r>
              <a:rPr b="1" lang="en-US" sz="1600">
                <a:solidFill>
                  <a:schemeClr val="dk1"/>
                </a:solidFill>
                <a:latin typeface="Times New Roman"/>
                <a:ea typeface="Times New Roman"/>
                <a:cs typeface="Times New Roman"/>
                <a:sym typeface="Times New Roman"/>
              </a:rPr>
              <a:t>CSS (Cascading Style Sheets)</a:t>
            </a:r>
            <a:br>
              <a:rPr b="1"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Defines the visual styling of the platform, such as layout, colors, fonts, and animations. It ensures the website is visually appealing and responsive across devices.</a:t>
            </a:r>
            <a:endParaRPr sz="1600">
              <a:solidFill>
                <a:schemeClr val="dk1"/>
              </a:solidFill>
              <a:latin typeface="Times New Roman"/>
              <a:ea typeface="Times New Roman"/>
              <a:cs typeface="Times New Roman"/>
              <a:sym typeface="Times New Roman"/>
            </a:endParaRPr>
          </a:p>
          <a:p>
            <a:pPr indent="-330200" lvl="0" marL="457200" rtl="0" algn="l">
              <a:lnSpc>
                <a:spcPct val="101000"/>
              </a:lnSpc>
              <a:spcBef>
                <a:spcPts val="0"/>
              </a:spcBef>
              <a:spcAft>
                <a:spcPts val="0"/>
              </a:spcAft>
              <a:buClr>
                <a:schemeClr val="dk1"/>
              </a:buClr>
              <a:buSzPts val="1600"/>
              <a:buAutoNum type="arabicPeriod"/>
            </a:pPr>
            <a:r>
              <a:rPr b="1" lang="en-US" sz="1600">
                <a:solidFill>
                  <a:schemeClr val="dk1"/>
                </a:solidFill>
                <a:latin typeface="Times New Roman"/>
                <a:ea typeface="Times New Roman"/>
                <a:cs typeface="Times New Roman"/>
                <a:sym typeface="Times New Roman"/>
              </a:rPr>
              <a:t>JavaScript</a:t>
            </a:r>
            <a:br>
              <a:rPr b="1"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Adds interactivity to the platform, such as clickable timelines, animations, and dynamic content updates. JavaScript is essential for creating a smooth and engaging user experience.</a:t>
            </a:r>
            <a:endParaRPr sz="1600">
              <a:solidFill>
                <a:schemeClr val="dk1"/>
              </a:solidFill>
              <a:latin typeface="Times New Roman"/>
              <a:ea typeface="Times New Roman"/>
              <a:cs typeface="Times New Roman"/>
              <a:sym typeface="Times New Roman"/>
            </a:endParaRPr>
          </a:p>
          <a:p>
            <a:pPr indent="-330200" lvl="0" marL="457200" rtl="0" algn="l">
              <a:lnSpc>
                <a:spcPct val="101000"/>
              </a:lnSpc>
              <a:spcBef>
                <a:spcPts val="0"/>
              </a:spcBef>
              <a:spcAft>
                <a:spcPts val="0"/>
              </a:spcAft>
              <a:buClr>
                <a:schemeClr val="dk1"/>
              </a:buClr>
              <a:buSzPts val="1600"/>
              <a:buFont typeface="Times New Roman"/>
              <a:buAutoNum type="arabicPeriod"/>
            </a:pPr>
            <a:r>
              <a:rPr b="1" lang="en-US" sz="1600">
                <a:solidFill>
                  <a:schemeClr val="dk1"/>
                </a:solidFill>
                <a:latin typeface="Times New Roman"/>
                <a:ea typeface="Times New Roman"/>
                <a:cs typeface="Times New Roman"/>
                <a:sym typeface="Times New Roman"/>
              </a:rPr>
              <a:t>Python</a:t>
            </a:r>
            <a:endParaRPr b="1" sz="1600">
              <a:solidFill>
                <a:schemeClr val="dk1"/>
              </a:solidFill>
              <a:latin typeface="Times New Roman"/>
              <a:ea typeface="Times New Roman"/>
              <a:cs typeface="Times New Roman"/>
              <a:sym typeface="Times New Roman"/>
            </a:endParaRPr>
          </a:p>
          <a:p>
            <a:pPr indent="0" lvl="0" marL="457200" rtl="0" algn="l">
              <a:lnSpc>
                <a:spcPct val="101000"/>
              </a:lnSpc>
              <a:spcBef>
                <a:spcPts val="61"/>
              </a:spcBef>
              <a:spcAft>
                <a:spcPts val="0"/>
              </a:spcAft>
              <a:buNone/>
            </a:pPr>
            <a:r>
              <a:rPr lang="en-US" sz="1600">
                <a:solidFill>
                  <a:schemeClr val="dk1"/>
                </a:solidFill>
                <a:latin typeface="Times New Roman"/>
                <a:ea typeface="Times New Roman"/>
                <a:cs typeface="Times New Roman"/>
                <a:sym typeface="Times New Roman"/>
              </a:rPr>
              <a:t>Useful for backend development, including data processing, API integration, and server-side functionality. Python frameworks like Django or Flask can streamline development.</a:t>
            </a:r>
            <a:endParaRPr sz="1600">
              <a:solidFill>
                <a:schemeClr val="dk1"/>
              </a:solidFill>
              <a:latin typeface="Times New Roman"/>
              <a:ea typeface="Times New Roman"/>
              <a:cs typeface="Times New Roman"/>
              <a:sym typeface="Times New Roman"/>
            </a:endParaRPr>
          </a:p>
          <a:p>
            <a:pPr indent="0" lvl="0" marL="0" marR="0" rtl="0" algn="l">
              <a:lnSpc>
                <a:spcPct val="101000"/>
              </a:lnSpc>
              <a:spcBef>
                <a:spcPts val="61"/>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1"/>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1"/>
              </a:spcBef>
              <a:spcAft>
                <a:spcPts val="0"/>
              </a:spcAft>
              <a:buSzPts val="2800"/>
              <a:buNone/>
            </a:pPr>
            <a:r>
              <a:rPr lang="en-US" sz="2400">
                <a:solidFill>
                  <a:srgbClr val="005893"/>
                </a:solidFill>
                <a:latin typeface="Playfair Display"/>
                <a:ea typeface="Playfair Display"/>
                <a:cs typeface="Playfair Display"/>
                <a:sym typeface="Playfair Display"/>
              </a:rPr>
              <a:t>Expected Outcome</a:t>
            </a:r>
            <a:endParaRPr/>
          </a:p>
        </p:txBody>
      </p:sp>
      <p:sp>
        <p:nvSpPr>
          <p:cNvPr id="150" name="Google Shape;150;p11"/>
          <p:cNvSpPr txBox="1"/>
          <p:nvPr>
            <p:ph idx="1" type="body"/>
          </p:nvPr>
        </p:nvSpPr>
        <p:spPr>
          <a:xfrm>
            <a:off x="259656" y="1215785"/>
            <a:ext cx="8884500" cy="401010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151" name="Google Shape;151;p11"/>
          <p:cNvSpPr txBox="1"/>
          <p:nvPr/>
        </p:nvSpPr>
        <p:spPr>
          <a:xfrm>
            <a:off x="1204673" y="1117600"/>
            <a:ext cx="6837600" cy="3324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1600">
                <a:latin typeface="Times New Roman"/>
                <a:ea typeface="Times New Roman"/>
                <a:cs typeface="Times New Roman"/>
                <a:sym typeface="Times New Roman"/>
              </a:rPr>
              <a:t>Science Unlocked will transform science education by presenting topics in a chronological sequence, helping learners intuitively understand the evolution of scientific knowledge. This approach will enable students to connect historical discoveries with modern applications, fostering critical thinking and curiosity.</a:t>
            </a:r>
            <a:endParaRPr b="1" sz="1600">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b="1" lang="en-US" sz="1600">
                <a:latin typeface="Times New Roman"/>
                <a:ea typeface="Times New Roman"/>
                <a:cs typeface="Times New Roman"/>
                <a:sym typeface="Times New Roman"/>
              </a:rPr>
              <a:t>By offering interactive content and real-world examples, the platform will enhance engagement and retention, moving beyond rote memorization to a deeper comprehension of concepts. Learners will develop an appreciation for the scientific process and the interconnectivity of ideas, empowering them to analyze, innovate, and contribute meaningfully to science. Science Unlocked aims to inspire confident, well-rounded, and informed learners.</a:t>
            </a:r>
            <a:endParaRPr b="1"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12"/>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1"/>
              </a:spcBef>
              <a:spcAft>
                <a:spcPts val="0"/>
              </a:spcAft>
              <a:buSzPts val="2800"/>
              <a:buNone/>
            </a:pPr>
            <a:r>
              <a:rPr lang="en-US" sz="2400">
                <a:solidFill>
                  <a:srgbClr val="005893"/>
                </a:solidFill>
                <a:latin typeface="Playfair Display"/>
                <a:ea typeface="Playfair Display"/>
                <a:cs typeface="Playfair Display"/>
                <a:sym typeface="Playfair Display"/>
              </a:rPr>
              <a:t>References</a:t>
            </a:r>
            <a:endParaRPr/>
          </a:p>
        </p:txBody>
      </p:sp>
      <p:sp>
        <p:nvSpPr>
          <p:cNvPr id="157" name="Google Shape;157;p12"/>
          <p:cNvSpPr txBox="1"/>
          <p:nvPr>
            <p:ph idx="1" type="body"/>
          </p:nvPr>
        </p:nvSpPr>
        <p:spPr>
          <a:xfrm>
            <a:off x="146756" y="968910"/>
            <a:ext cx="8884356" cy="401004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158" name="Google Shape;158;p12"/>
          <p:cNvSpPr txBox="1"/>
          <p:nvPr/>
        </p:nvSpPr>
        <p:spPr>
          <a:xfrm>
            <a:off x="1204675" y="1117600"/>
            <a:ext cx="7194000" cy="301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latin typeface="Times New Roman"/>
                <a:ea typeface="Times New Roman"/>
                <a:cs typeface="Times New Roman"/>
                <a:sym typeface="Times New Roman"/>
              </a:rPr>
              <a:t>1.</a:t>
            </a:r>
            <a:r>
              <a:rPr b="1" lang="en-US" sz="1700">
                <a:solidFill>
                  <a:schemeClr val="dk1"/>
                </a:solidFill>
                <a:latin typeface="Times New Roman"/>
                <a:ea typeface="Times New Roman"/>
                <a:cs typeface="Times New Roman"/>
                <a:sym typeface="Times New Roman"/>
              </a:rPr>
              <a:t>Ditch That Textbook</a:t>
            </a:r>
            <a:r>
              <a:rPr lang="en-US" sz="1700">
                <a:solidFill>
                  <a:schemeClr val="dk1"/>
                </a:solidFill>
                <a:latin typeface="Times New Roman"/>
                <a:ea typeface="Times New Roman"/>
                <a:cs typeface="Times New Roman"/>
                <a:sym typeface="Times New Roman"/>
              </a:rPr>
              <a:t> - Discusses innovative ways to use timelines in teaching, emphasizing the importance of historical context and narrative. The approach aligns with creating a sequence of scientific discoveries or concepts to enrich understanding while keeping students engaged​ - https://timepath.co/for-who/education</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700">
                <a:solidFill>
                  <a:schemeClr val="dk1"/>
                </a:solidFill>
                <a:latin typeface="Times New Roman"/>
                <a:ea typeface="Times New Roman"/>
                <a:cs typeface="Times New Roman"/>
                <a:sym typeface="Times New Roman"/>
              </a:rPr>
              <a:t>2.</a:t>
            </a:r>
            <a:r>
              <a:rPr b="1" lang="en-US" sz="1700">
                <a:solidFill>
                  <a:schemeClr val="dk1"/>
                </a:solidFill>
                <a:latin typeface="Times New Roman"/>
                <a:ea typeface="Times New Roman"/>
                <a:cs typeface="Times New Roman"/>
                <a:sym typeface="Times New Roman"/>
              </a:rPr>
              <a:t>Timepath</a:t>
            </a:r>
            <a:r>
              <a:rPr lang="en-US" sz="1700">
                <a:solidFill>
                  <a:schemeClr val="dk1"/>
                </a:solidFill>
                <a:latin typeface="Times New Roman"/>
                <a:ea typeface="Times New Roman"/>
                <a:cs typeface="Times New Roman"/>
                <a:sym typeface="Times New Roman"/>
              </a:rPr>
              <a:t> - A tool designed for creating interactive timelines in education, Timepath allows users to explore subjects dynamically, including quizzes and collaborative timeline creation. It highlights how visual sequencing can engage students and make learning more interactive and accessible - https://ditchthattextbook.com/5-lessons-to-teach-with-timelines/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2"/>
          <p:cNvSpPr txBox="1"/>
          <p:nvPr>
            <p:ph idx="1" type="body"/>
          </p:nvPr>
        </p:nvSpPr>
        <p:spPr>
          <a:xfrm>
            <a:off x="146756" y="968910"/>
            <a:ext cx="8884356" cy="4010040"/>
          </a:xfrm>
          <a:prstGeom prst="rect">
            <a:avLst/>
          </a:prstGeom>
          <a:noFill/>
          <a:ln>
            <a:noFill/>
          </a:ln>
        </p:spPr>
        <p:txBody>
          <a:bodyPr anchorCtr="0" anchor="t" bIns="91425" lIns="91425" spcFirstLastPara="1" rIns="91425" wrap="square" tIns="91425">
            <a:noAutofit/>
          </a:bodyPr>
          <a:lstStyle/>
          <a:p>
            <a:pPr indent="0" lvl="0" marL="114300" rtl="0" algn="l">
              <a:lnSpc>
                <a:spcPct val="101000"/>
              </a:lnSpc>
              <a:spcBef>
                <a:spcPts val="61"/>
              </a:spcBef>
              <a:spcAft>
                <a:spcPts val="0"/>
              </a:spcAft>
              <a:buSzPts val="1800"/>
              <a:buNone/>
            </a:pPr>
            <a:r>
              <a:rPr lang="en-US" sz="2800">
                <a:solidFill>
                  <a:srgbClr val="FF0000"/>
                </a:solidFill>
                <a:latin typeface="Helvetica Neue"/>
                <a:ea typeface="Helvetica Neue"/>
                <a:cs typeface="Helvetica Neue"/>
                <a:sym typeface="Helvetica Neue"/>
              </a:rPr>
              <a:t>Team Members</a:t>
            </a:r>
            <a:endParaRPr/>
          </a:p>
          <a:p>
            <a:pPr indent="-228600" lvl="0" marL="457200" rtl="0" algn="l">
              <a:lnSpc>
                <a:spcPct val="101000"/>
              </a:lnSpc>
              <a:spcBef>
                <a:spcPts val="61"/>
              </a:spcBef>
              <a:spcAft>
                <a:spcPts val="0"/>
              </a:spcAft>
              <a:buSzPts val="1800"/>
              <a:buNone/>
            </a:pPr>
            <a:r>
              <a:t/>
            </a:r>
            <a:endParaRPr sz="1100">
              <a:solidFill>
                <a:srgbClr val="FF0000"/>
              </a:solidFill>
              <a:latin typeface="Helvetica Neue"/>
              <a:ea typeface="Helvetica Neue"/>
              <a:cs typeface="Helvetica Neue"/>
              <a:sym typeface="Helvetica Neue"/>
            </a:endParaRPr>
          </a:p>
          <a:p>
            <a:pPr indent="-693115" lvl="0" marL="700816" rtl="0" algn="l">
              <a:lnSpc>
                <a:spcPct val="101000"/>
              </a:lnSpc>
              <a:spcBef>
                <a:spcPts val="61"/>
              </a:spcBef>
              <a:spcAft>
                <a:spcPts val="0"/>
              </a:spcAft>
              <a:buSzPts val="1800"/>
              <a:buFont typeface="Helvetica Neue"/>
              <a:buAutoNum type="arabicPeriod"/>
            </a:pPr>
            <a:r>
              <a:rPr lang="en-US">
                <a:solidFill>
                  <a:srgbClr val="6D6E71"/>
                </a:solidFill>
                <a:latin typeface="Helvetica Neue"/>
                <a:ea typeface="Helvetica Neue"/>
                <a:cs typeface="Helvetica Neue"/>
                <a:sym typeface="Helvetica Neue"/>
              </a:rPr>
              <a:t>Pratham Nilange - 1RV23IS091</a:t>
            </a:r>
            <a:endParaRPr>
              <a:solidFill>
                <a:srgbClr val="6D6E71"/>
              </a:solidFill>
              <a:latin typeface="Helvetica Neue"/>
              <a:ea typeface="Helvetica Neue"/>
              <a:cs typeface="Helvetica Neue"/>
              <a:sym typeface="Helvetica Neue"/>
            </a:endParaRPr>
          </a:p>
          <a:p>
            <a:pPr indent="-693115" lvl="0" marL="700816" rtl="0" algn="l">
              <a:lnSpc>
                <a:spcPct val="101000"/>
              </a:lnSpc>
              <a:spcBef>
                <a:spcPts val="61"/>
              </a:spcBef>
              <a:spcAft>
                <a:spcPts val="0"/>
              </a:spcAft>
              <a:buSzPts val="1800"/>
              <a:buFont typeface="Helvetica Neue"/>
              <a:buAutoNum type="arabicPeriod"/>
            </a:pPr>
            <a:r>
              <a:rPr lang="en-US">
                <a:solidFill>
                  <a:srgbClr val="6D6E71"/>
                </a:solidFill>
                <a:latin typeface="Helvetica Neue"/>
                <a:ea typeface="Helvetica Neue"/>
                <a:cs typeface="Helvetica Neue"/>
                <a:sym typeface="Helvetica Neue"/>
              </a:rPr>
              <a:t>Tanikonda Sai Karan - 1RV23IS129 </a:t>
            </a:r>
            <a:endParaRPr>
              <a:solidFill>
                <a:srgbClr val="6D6E71"/>
              </a:solidFill>
              <a:latin typeface="Helvetica Neue"/>
              <a:ea typeface="Helvetica Neue"/>
              <a:cs typeface="Helvetica Neue"/>
              <a:sym typeface="Helvetica Neue"/>
            </a:endParaRPr>
          </a:p>
          <a:p>
            <a:pPr indent="-693115" lvl="0" marL="700816" rtl="0" algn="l">
              <a:lnSpc>
                <a:spcPct val="101000"/>
              </a:lnSpc>
              <a:spcBef>
                <a:spcPts val="61"/>
              </a:spcBef>
              <a:spcAft>
                <a:spcPts val="0"/>
              </a:spcAft>
              <a:buSzPts val="1800"/>
              <a:buFont typeface="Helvetica Neue"/>
              <a:buAutoNum type="arabicPeriod"/>
            </a:pPr>
            <a:r>
              <a:rPr lang="en-US">
                <a:solidFill>
                  <a:srgbClr val="6D6E71"/>
                </a:solidFill>
                <a:latin typeface="Helvetica Neue"/>
                <a:ea typeface="Helvetica Neue"/>
                <a:cs typeface="Helvetica Neue"/>
                <a:sym typeface="Helvetica Neue"/>
              </a:rPr>
              <a:t>Parthav Prathim M - 1RV23IS081 </a:t>
            </a:r>
            <a:endParaRPr>
              <a:solidFill>
                <a:srgbClr val="6D6E71"/>
              </a:solidFill>
              <a:latin typeface="Helvetica Neue"/>
              <a:ea typeface="Helvetica Neue"/>
              <a:cs typeface="Helvetica Neue"/>
              <a:sym typeface="Helvetica Neue"/>
            </a:endParaRPr>
          </a:p>
          <a:p>
            <a:pPr indent="-693115" lvl="0" marL="700816" rtl="0" algn="l">
              <a:lnSpc>
                <a:spcPct val="101000"/>
              </a:lnSpc>
              <a:spcBef>
                <a:spcPts val="61"/>
              </a:spcBef>
              <a:spcAft>
                <a:spcPts val="0"/>
              </a:spcAft>
              <a:buSzPts val="1800"/>
              <a:buFont typeface="Helvetica Neue"/>
              <a:buAutoNum type="arabicPeriod"/>
            </a:pPr>
            <a:r>
              <a:rPr lang="en-US">
                <a:solidFill>
                  <a:srgbClr val="6D6E71"/>
                </a:solidFill>
                <a:latin typeface="Helvetica Neue"/>
                <a:ea typeface="Helvetica Neue"/>
                <a:cs typeface="Helvetica Neue"/>
                <a:sym typeface="Helvetica Neue"/>
              </a:rPr>
              <a:t>Sadhu Venkata Hemanth Sai - 1RV23IS100</a:t>
            </a:r>
            <a:endParaRPr/>
          </a:p>
          <a:p>
            <a:pPr indent="-228600" lvl="0" marL="457200" rtl="0" algn="l">
              <a:lnSpc>
                <a:spcPct val="101000"/>
              </a:lnSpc>
              <a:spcBef>
                <a:spcPts val="61"/>
              </a:spcBef>
              <a:spcAft>
                <a:spcPts val="0"/>
              </a:spcAft>
              <a:buSzPts val="1800"/>
              <a:buNone/>
            </a:pPr>
            <a:r>
              <a:t/>
            </a:r>
            <a:endParaRPr sz="2800">
              <a:solidFill>
                <a:srgbClr val="6D6E71"/>
              </a:solidFill>
              <a:latin typeface="Helvetica Neue"/>
              <a:ea typeface="Helvetica Neue"/>
              <a:cs typeface="Helvetica Neue"/>
              <a:sym typeface="Helvetica Neue"/>
            </a:endParaRPr>
          </a:p>
          <a:p>
            <a:pPr indent="0" lvl="0" marL="114300" rtl="0" algn="l">
              <a:lnSpc>
                <a:spcPct val="101000"/>
              </a:lnSpc>
              <a:spcBef>
                <a:spcPts val="61"/>
              </a:spcBef>
              <a:spcAft>
                <a:spcPts val="0"/>
              </a:spcAft>
              <a:buSzPts val="1800"/>
              <a:buNone/>
            </a:pPr>
            <a:r>
              <a:rPr lang="en-US" sz="2800">
                <a:solidFill>
                  <a:srgbClr val="FF0000"/>
                </a:solidFill>
                <a:latin typeface="Helvetica Neue"/>
                <a:ea typeface="Helvetica Neue"/>
                <a:cs typeface="Helvetica Neue"/>
                <a:sym typeface="Helvetica Neue"/>
              </a:rPr>
              <a:t>Mentors</a:t>
            </a:r>
            <a:endParaRPr/>
          </a:p>
          <a:p>
            <a:pPr indent="0" lvl="0" marL="114300" rtl="0" algn="l">
              <a:lnSpc>
                <a:spcPct val="101000"/>
              </a:lnSpc>
              <a:spcBef>
                <a:spcPts val="61"/>
              </a:spcBef>
              <a:spcAft>
                <a:spcPts val="0"/>
              </a:spcAft>
              <a:buSzPts val="1800"/>
              <a:buNone/>
            </a:pPr>
            <a:r>
              <a:t/>
            </a:r>
            <a:endParaRPr sz="1050">
              <a:solidFill>
                <a:srgbClr val="FF0000"/>
              </a:solidFill>
              <a:latin typeface="Helvetica Neue"/>
              <a:ea typeface="Helvetica Neue"/>
              <a:cs typeface="Helvetica Neue"/>
              <a:sym typeface="Helvetica Neue"/>
            </a:endParaRPr>
          </a:p>
        </p:txBody>
      </p:sp>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3"/>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solidFill>
                  <a:srgbClr val="005893"/>
                </a:solidFill>
                <a:latin typeface="Playfair Display"/>
                <a:ea typeface="Playfair Display"/>
                <a:cs typeface="Playfair Display"/>
                <a:sym typeface="Playfair Display"/>
              </a:rPr>
              <a:t>Title</a:t>
            </a:r>
            <a:br>
              <a:rPr lang="en-US" sz="2400">
                <a:solidFill>
                  <a:srgbClr val="005893"/>
                </a:solidFill>
                <a:latin typeface="Playfair Display"/>
                <a:ea typeface="Playfair Display"/>
                <a:cs typeface="Playfair Display"/>
                <a:sym typeface="Playfair Display"/>
              </a:rPr>
            </a:br>
            <a:endParaRPr b="1" sz="2400">
              <a:latin typeface="Times New Roman"/>
              <a:ea typeface="Times New Roman"/>
              <a:cs typeface="Times New Roman"/>
              <a:sym typeface="Times New Roman"/>
            </a:endParaRPr>
          </a:p>
        </p:txBody>
      </p:sp>
      <p:sp>
        <p:nvSpPr>
          <p:cNvPr id="66" name="Google Shape;66;p3"/>
          <p:cNvSpPr txBox="1"/>
          <p:nvPr>
            <p:ph idx="1" type="body"/>
          </p:nvPr>
        </p:nvSpPr>
        <p:spPr>
          <a:xfrm>
            <a:off x="432681" y="771685"/>
            <a:ext cx="8884500" cy="401010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571750" rtl="0" algn="l">
              <a:lnSpc>
                <a:spcPct val="115000"/>
              </a:lnSpc>
              <a:spcBef>
                <a:spcPts val="1200"/>
              </a:spcBef>
              <a:spcAft>
                <a:spcPts val="0"/>
              </a:spcAft>
              <a:buSzPts val="1800"/>
              <a:buNone/>
            </a:pPr>
            <a:r>
              <a:rPr b="1" lang="en-US" sz="2400" u="sng">
                <a:solidFill>
                  <a:srgbClr val="202124"/>
                </a:solidFill>
                <a:highlight>
                  <a:srgbClr val="FFFFFF"/>
                </a:highlight>
                <a:latin typeface="Comfortaa"/>
                <a:ea typeface="Comfortaa"/>
                <a:cs typeface="Comfortaa"/>
                <a:sym typeface="Comfortaa"/>
              </a:rPr>
              <a:t>Scie</a:t>
            </a:r>
            <a:r>
              <a:rPr b="1" lang="en-US" sz="2400" u="sng">
                <a:solidFill>
                  <a:srgbClr val="202124"/>
                </a:solidFill>
                <a:highlight>
                  <a:srgbClr val="FFFFFF"/>
                </a:highlight>
                <a:latin typeface="Comfortaa"/>
                <a:ea typeface="Comfortaa"/>
                <a:cs typeface="Comfortaa"/>
                <a:sym typeface="Comfortaa"/>
              </a:rPr>
              <a:t>nce Unlocked</a:t>
            </a:r>
            <a:endParaRPr b="1" sz="2400" u="sng">
              <a:solidFill>
                <a:srgbClr val="202124"/>
              </a:solidFill>
              <a:highlight>
                <a:srgbClr val="FFFFFF"/>
              </a:highlight>
              <a:latin typeface="Comfortaa"/>
              <a:ea typeface="Comfortaa"/>
              <a:cs typeface="Comfortaa"/>
              <a:sym typeface="Comfortaa"/>
            </a:endParaRPr>
          </a:p>
          <a:p>
            <a:pPr indent="-171450" lvl="0" marL="2571750" rtl="0" algn="l">
              <a:lnSpc>
                <a:spcPct val="115000"/>
              </a:lnSpc>
              <a:spcBef>
                <a:spcPts val="1200"/>
              </a:spcBef>
              <a:spcAft>
                <a:spcPts val="0"/>
              </a:spcAft>
              <a:buSzPts val="1800"/>
              <a:buNone/>
            </a:pPr>
            <a:r>
              <a:t/>
            </a:r>
            <a:endParaRPr b="1" sz="2400" u="sng">
              <a:solidFill>
                <a:srgbClr val="202124"/>
              </a:solidFill>
              <a:highlight>
                <a:srgbClr val="FFFFFF"/>
              </a:highlight>
              <a:latin typeface="Lobster"/>
              <a:ea typeface="Lobster"/>
              <a:cs typeface="Lobster"/>
              <a:sym typeface="Lobster"/>
            </a:endParaRPr>
          </a:p>
          <a:p>
            <a:pPr indent="0" lvl="0" marL="8343900" rtl="0" algn="l">
              <a:lnSpc>
                <a:spcPct val="115000"/>
              </a:lnSpc>
              <a:spcBef>
                <a:spcPts val="1200"/>
              </a:spcBef>
              <a:spcAft>
                <a:spcPts val="0"/>
              </a:spcAft>
              <a:buSzPts val="1800"/>
              <a:buNone/>
            </a:pPr>
            <a:r>
              <a:t/>
            </a:r>
            <a:endParaRPr sz="2100">
              <a:solidFill>
                <a:srgbClr val="202124"/>
              </a:solidFill>
              <a:highlight>
                <a:srgbClr val="FFFFFF"/>
              </a:highlight>
              <a:latin typeface="Lobster"/>
              <a:ea typeface="Lobster"/>
              <a:cs typeface="Lobster"/>
              <a:sym typeface="Lobster"/>
            </a:endParaRPr>
          </a:p>
          <a:p>
            <a:pPr indent="-171450" lvl="0" marL="2571750" rtl="0" algn="l">
              <a:lnSpc>
                <a:spcPct val="115000"/>
              </a:lnSpc>
              <a:spcBef>
                <a:spcPts val="1200"/>
              </a:spcBef>
              <a:spcAft>
                <a:spcPts val="1200"/>
              </a:spcAft>
              <a:buSzPts val="1800"/>
              <a:buNone/>
            </a:pPr>
            <a:r>
              <a:t/>
            </a:r>
            <a:endParaRPr b="1" sz="2400" u="sng">
              <a:solidFill>
                <a:srgbClr val="202124"/>
              </a:solidFill>
              <a:highlight>
                <a:srgbClr val="FFFFFF"/>
              </a:highlight>
              <a:latin typeface="Lobster"/>
              <a:ea typeface="Lobster"/>
              <a:cs typeface="Lobster"/>
              <a:sym typeface="Lobster"/>
            </a:endParaRPr>
          </a:p>
        </p:txBody>
      </p:sp>
      <p:sp>
        <p:nvSpPr>
          <p:cNvPr id="67" name="Google Shape;67;p3"/>
          <p:cNvSpPr txBox="1"/>
          <p:nvPr/>
        </p:nvSpPr>
        <p:spPr>
          <a:xfrm>
            <a:off x="534525" y="2118000"/>
            <a:ext cx="7788900" cy="23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Comic Sans MS"/>
                <a:ea typeface="Comic Sans MS"/>
                <a:cs typeface="Comic Sans MS"/>
                <a:sym typeface="Comic Sans MS"/>
              </a:rPr>
              <a:t>Science Unlocked is an innovative educational project aimed at creating an online platform for studying science in chronological order so as to develop an intuitive understanding of the topics .</a:t>
            </a:r>
            <a:endParaRPr sz="1800">
              <a:solidFill>
                <a:schemeClr val="dk2"/>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4"/>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solidFill>
                  <a:srgbClr val="005893"/>
                </a:solidFill>
                <a:latin typeface="Playfair Display"/>
                <a:ea typeface="Playfair Display"/>
                <a:cs typeface="Playfair Display"/>
                <a:sym typeface="Playfair Display"/>
              </a:rPr>
              <a:t>Motivation</a:t>
            </a:r>
            <a:br>
              <a:rPr lang="en-US" sz="2400">
                <a:solidFill>
                  <a:srgbClr val="005893"/>
                </a:solidFill>
                <a:latin typeface="Playfair Display"/>
                <a:ea typeface="Playfair Display"/>
                <a:cs typeface="Playfair Display"/>
                <a:sym typeface="Playfair Display"/>
              </a:rPr>
            </a:br>
            <a:br>
              <a:rPr lang="en-US" sz="2400">
                <a:solidFill>
                  <a:srgbClr val="005893"/>
                </a:solidFill>
                <a:latin typeface="Playfair Display"/>
                <a:ea typeface="Playfair Display"/>
                <a:cs typeface="Playfair Display"/>
                <a:sym typeface="Playfair Display"/>
              </a:rPr>
            </a:br>
            <a:endParaRPr b="1" sz="2400">
              <a:latin typeface="Times New Roman"/>
              <a:ea typeface="Times New Roman"/>
              <a:cs typeface="Times New Roman"/>
              <a:sym typeface="Times New Roman"/>
            </a:endParaRPr>
          </a:p>
        </p:txBody>
      </p:sp>
      <p:sp>
        <p:nvSpPr>
          <p:cNvPr id="73" name="Google Shape;73;p4"/>
          <p:cNvSpPr txBox="1"/>
          <p:nvPr>
            <p:ph idx="1" type="body"/>
          </p:nvPr>
        </p:nvSpPr>
        <p:spPr>
          <a:xfrm>
            <a:off x="146756" y="968910"/>
            <a:ext cx="8884356" cy="401004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0"/>
              </a:spcAft>
              <a:buSzPts val="1800"/>
              <a:buNone/>
            </a:pPr>
            <a:r>
              <a:rPr lang="en-US" sz="900">
                <a:latin typeface="Times New Roman"/>
                <a:ea typeface="Times New Roman"/>
                <a:cs typeface="Times New Roman"/>
                <a:sym typeface="Times New Roman"/>
              </a:rPr>
              <a:t>Our motivation is that we have failed JEE mains and advanced.</a:t>
            </a:r>
            <a:endParaRPr sz="900">
              <a:latin typeface="Times New Roman"/>
              <a:ea typeface="Times New Roman"/>
              <a:cs typeface="Times New Roman"/>
              <a:sym typeface="Times New Roman"/>
            </a:endParaRPr>
          </a:p>
          <a:p>
            <a:pPr indent="-171450" lvl="0" marL="285750" rtl="0" algn="l">
              <a:lnSpc>
                <a:spcPct val="115000"/>
              </a:lnSpc>
              <a:spcBef>
                <a:spcPts val="1200"/>
              </a:spcBef>
              <a:spcAft>
                <a:spcPts val="0"/>
              </a:spcAft>
              <a:buSzPts val="1800"/>
              <a:buNone/>
            </a:pPr>
            <a:r>
              <a:rPr lang="en-US">
                <a:latin typeface="Times New Roman"/>
                <a:ea typeface="Times New Roman"/>
                <a:cs typeface="Times New Roman"/>
                <a:sym typeface="Times New Roman"/>
              </a:rPr>
              <a:t>We strive to develop an application that helps future students to develop the intuition behind important concepts of science so that they can understand important concepts and remember them better.</a:t>
            </a:r>
            <a:endParaRPr>
              <a:latin typeface="Times New Roman"/>
              <a:ea typeface="Times New Roman"/>
              <a:cs typeface="Times New Roman"/>
              <a:sym typeface="Times New Roman"/>
            </a:endParaRPr>
          </a:p>
          <a:p>
            <a:pPr indent="-171450" lvl="0" marL="285750" rtl="0" algn="l">
              <a:lnSpc>
                <a:spcPct val="115000"/>
              </a:lnSpc>
              <a:spcBef>
                <a:spcPts val="1200"/>
              </a:spcBef>
              <a:spcAft>
                <a:spcPts val="0"/>
              </a:spcAft>
              <a:buSzPts val="1800"/>
              <a:buNone/>
            </a:pPr>
            <a:r>
              <a:rPr lang="en-US">
                <a:latin typeface="Times New Roman"/>
                <a:ea typeface="Times New Roman"/>
                <a:cs typeface="Times New Roman"/>
                <a:sym typeface="Times New Roman"/>
              </a:rPr>
              <a:t>One of the most important motivating factors was the difficulty we had faced when learning new concepts during our </a:t>
            </a:r>
            <a:r>
              <a:rPr lang="en-US">
                <a:latin typeface="Times New Roman"/>
                <a:ea typeface="Times New Roman"/>
                <a:cs typeface="Times New Roman"/>
                <a:sym typeface="Times New Roman"/>
              </a:rPr>
              <a:t>preparations for competitive exams. </a:t>
            </a:r>
            <a:endParaRPr>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rPr lang="en-US">
                <a:latin typeface="Times New Roman"/>
                <a:ea typeface="Times New Roman"/>
                <a:cs typeface="Times New Roman"/>
                <a:sym typeface="Times New Roman"/>
              </a:rPr>
              <a:t>By showcasing key </a:t>
            </a:r>
            <a:r>
              <a:rPr lang="en-US">
                <a:latin typeface="Times New Roman"/>
                <a:ea typeface="Times New Roman"/>
                <a:cs typeface="Times New Roman"/>
                <a:sym typeface="Times New Roman"/>
              </a:rPr>
              <a:t>scientific</a:t>
            </a:r>
            <a:r>
              <a:rPr lang="en-US">
                <a:latin typeface="Times New Roman"/>
                <a:ea typeface="Times New Roman"/>
                <a:cs typeface="Times New Roman"/>
                <a:sym typeface="Times New Roman"/>
              </a:rPr>
              <a:t> discoveries and milestones, the website will enhance learners' understanding of the evolution of </a:t>
            </a:r>
            <a:r>
              <a:rPr lang="en-US">
                <a:latin typeface="Times New Roman"/>
                <a:ea typeface="Times New Roman"/>
                <a:cs typeface="Times New Roman"/>
                <a:sym typeface="Times New Roman"/>
              </a:rPr>
              <a:t>scientific</a:t>
            </a:r>
            <a:r>
              <a:rPr lang="en-US">
                <a:latin typeface="Times New Roman"/>
                <a:ea typeface="Times New Roman"/>
                <a:cs typeface="Times New Roman"/>
                <a:sym typeface="Times New Roman"/>
              </a:rPr>
              <a:t> thought.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5"/>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solidFill>
                  <a:srgbClr val="005893"/>
                </a:solidFill>
                <a:latin typeface="Playfair Display"/>
                <a:ea typeface="Playfair Display"/>
                <a:cs typeface="Playfair Display"/>
                <a:sym typeface="Playfair Display"/>
              </a:rPr>
              <a:t>Empathy</a:t>
            </a:r>
            <a:br>
              <a:rPr lang="en-US" sz="2400">
                <a:solidFill>
                  <a:srgbClr val="005893"/>
                </a:solidFill>
                <a:latin typeface="Playfair Display"/>
                <a:ea typeface="Playfair Display"/>
                <a:cs typeface="Playfair Display"/>
                <a:sym typeface="Playfair Display"/>
              </a:rPr>
            </a:br>
            <a:br>
              <a:rPr lang="en-US" sz="2400">
                <a:solidFill>
                  <a:srgbClr val="005893"/>
                </a:solidFill>
                <a:latin typeface="Playfair Display"/>
                <a:ea typeface="Playfair Display"/>
                <a:cs typeface="Playfair Display"/>
                <a:sym typeface="Playfair Display"/>
              </a:rPr>
            </a:br>
            <a:endParaRPr b="1" sz="2400">
              <a:latin typeface="Times New Roman"/>
              <a:ea typeface="Times New Roman"/>
              <a:cs typeface="Times New Roman"/>
              <a:sym typeface="Times New Roman"/>
            </a:endParaRPr>
          </a:p>
        </p:txBody>
      </p:sp>
      <p:sp>
        <p:nvSpPr>
          <p:cNvPr id="79" name="Google Shape;79;p5"/>
          <p:cNvSpPr txBox="1"/>
          <p:nvPr>
            <p:ph idx="1" type="body"/>
          </p:nvPr>
        </p:nvSpPr>
        <p:spPr>
          <a:xfrm>
            <a:off x="146756" y="968910"/>
            <a:ext cx="8884356" cy="401004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80" name="Google Shape;80;p5"/>
          <p:cNvSpPr txBox="1"/>
          <p:nvPr/>
        </p:nvSpPr>
        <p:spPr>
          <a:xfrm>
            <a:off x="1204686" y="1117600"/>
            <a:ext cx="5653200" cy="2990100"/>
          </a:xfrm>
          <a:prstGeom prst="rect">
            <a:avLst/>
          </a:prstGeom>
          <a:no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n-US" sz="1400" u="none" cap="none" strike="noStrike">
                <a:solidFill>
                  <a:srgbClr val="6D6E71"/>
                </a:solidFill>
                <a:latin typeface="Helvetica Neue"/>
                <a:ea typeface="Helvetica Neue"/>
                <a:cs typeface="Helvetica Neue"/>
                <a:sym typeface="Helvetica Neue"/>
              </a:rPr>
              <a:t>Questionnaire</a:t>
            </a:r>
            <a:endParaRPr/>
          </a:p>
          <a:p>
            <a:pPr indent="0" lvl="0" marL="0" marR="0" rtl="0" algn="l">
              <a:lnSpc>
                <a:spcPct val="101000"/>
              </a:lnSpc>
              <a:spcBef>
                <a:spcPts val="0"/>
              </a:spcBef>
              <a:spcAft>
                <a:spcPts val="0"/>
              </a:spcAft>
              <a:buNone/>
            </a:pPr>
            <a:r>
              <a:t/>
            </a:r>
            <a:endParaRPr/>
          </a:p>
          <a:p>
            <a:pPr indent="0" lvl="0" marL="0" marR="0" rtl="0" algn="l">
              <a:lnSpc>
                <a:spcPct val="101000"/>
              </a:lnSpc>
              <a:spcBef>
                <a:spcPts val="0"/>
              </a:spcBef>
              <a:spcAft>
                <a:spcPts val="0"/>
              </a:spcAft>
              <a:buNone/>
            </a:pPr>
            <a:r>
              <a:t/>
            </a:r>
            <a:endParaRPr/>
          </a:p>
          <a:p>
            <a:pPr indent="0" lvl="0" marL="0" marR="0" rtl="0" algn="l">
              <a:lnSpc>
                <a:spcPct val="101000"/>
              </a:lnSpc>
              <a:spcBef>
                <a:spcPts val="0"/>
              </a:spcBef>
              <a:spcAft>
                <a:spcPts val="0"/>
              </a:spcAft>
              <a:buNone/>
            </a:pPr>
            <a:r>
              <a:t/>
            </a:r>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p:txBody>
      </p:sp>
      <p:pic>
        <p:nvPicPr>
          <p:cNvPr descr="Forms response chart. Question title: How important is it for you to learn science in chronological order?. Number of responses: 47 responses." id="81" name="Google Shape;81;p5" title="How important is it for you to learn science in chronological order?"/>
          <p:cNvPicPr preferRelativeResize="0"/>
          <p:nvPr/>
        </p:nvPicPr>
        <p:blipFill>
          <a:blip r:embed="rId4">
            <a:alphaModFix/>
          </a:blip>
          <a:stretch>
            <a:fillRect/>
          </a:stretch>
        </p:blipFill>
        <p:spPr>
          <a:xfrm>
            <a:off x="16925" y="872285"/>
            <a:ext cx="9144003" cy="3844232"/>
          </a:xfrm>
          <a:prstGeom prst="rect">
            <a:avLst/>
          </a:prstGeom>
          <a:noFill/>
          <a:ln>
            <a:noFill/>
          </a:ln>
        </p:spPr>
      </p:pic>
      <p:sp>
        <p:nvSpPr>
          <p:cNvPr id="82" name="Google Shape;82;p5"/>
          <p:cNvSpPr txBox="1"/>
          <p:nvPr/>
        </p:nvSpPr>
        <p:spPr>
          <a:xfrm>
            <a:off x="146750" y="1356600"/>
            <a:ext cx="4329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2"/>
                </a:solidFill>
              </a:rPr>
              <a:t>1</a:t>
            </a:r>
            <a:endParaRPr sz="1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g316761f1711_1_9"/>
          <p:cNvSpPr txBox="1"/>
          <p:nvPr>
            <p:ph type="title"/>
          </p:nvPr>
        </p:nvSpPr>
        <p:spPr>
          <a:xfrm>
            <a:off x="1862667" y="164550"/>
            <a:ext cx="5012400" cy="80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solidFill>
                  <a:srgbClr val="005893"/>
                </a:solidFill>
                <a:latin typeface="Playfair Display"/>
                <a:ea typeface="Playfair Display"/>
                <a:cs typeface="Playfair Display"/>
                <a:sym typeface="Playfair Display"/>
              </a:rPr>
              <a:t>Empathy</a:t>
            </a:r>
            <a:br>
              <a:rPr lang="en-US" sz="2400">
                <a:solidFill>
                  <a:srgbClr val="005893"/>
                </a:solidFill>
                <a:latin typeface="Playfair Display"/>
                <a:ea typeface="Playfair Display"/>
                <a:cs typeface="Playfair Display"/>
                <a:sym typeface="Playfair Display"/>
              </a:rPr>
            </a:br>
            <a:br>
              <a:rPr lang="en-US" sz="2400">
                <a:solidFill>
                  <a:srgbClr val="005893"/>
                </a:solidFill>
                <a:latin typeface="Playfair Display"/>
                <a:ea typeface="Playfair Display"/>
                <a:cs typeface="Playfair Display"/>
                <a:sym typeface="Playfair Display"/>
              </a:rPr>
            </a:br>
            <a:endParaRPr b="1" sz="2400">
              <a:latin typeface="Times New Roman"/>
              <a:ea typeface="Times New Roman"/>
              <a:cs typeface="Times New Roman"/>
              <a:sym typeface="Times New Roman"/>
            </a:endParaRPr>
          </a:p>
        </p:txBody>
      </p:sp>
      <p:sp>
        <p:nvSpPr>
          <p:cNvPr id="88" name="Google Shape;88;g316761f1711_1_9"/>
          <p:cNvSpPr txBox="1"/>
          <p:nvPr>
            <p:ph idx="1" type="body"/>
          </p:nvPr>
        </p:nvSpPr>
        <p:spPr>
          <a:xfrm>
            <a:off x="878281" y="2255360"/>
            <a:ext cx="8884500" cy="401010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89" name="Google Shape;89;g316761f1711_1_9"/>
          <p:cNvSpPr txBox="1"/>
          <p:nvPr/>
        </p:nvSpPr>
        <p:spPr>
          <a:xfrm>
            <a:off x="1204686" y="1117600"/>
            <a:ext cx="5653200" cy="2990100"/>
          </a:xfrm>
          <a:prstGeom prst="rect">
            <a:avLst/>
          </a:prstGeom>
          <a:no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n-US" sz="1400" u="none" cap="none" strike="noStrike">
                <a:solidFill>
                  <a:srgbClr val="6D6E71"/>
                </a:solidFill>
                <a:latin typeface="Helvetica Neue"/>
                <a:ea typeface="Helvetica Neue"/>
                <a:cs typeface="Helvetica Neue"/>
                <a:sym typeface="Helvetica Neue"/>
              </a:rPr>
              <a:t>Questionnaire</a:t>
            </a:r>
            <a:endParaRPr/>
          </a:p>
          <a:p>
            <a:pPr indent="0" lvl="0" marL="0" marR="0" rtl="0" algn="l">
              <a:lnSpc>
                <a:spcPct val="101000"/>
              </a:lnSpc>
              <a:spcBef>
                <a:spcPts val="0"/>
              </a:spcBef>
              <a:spcAft>
                <a:spcPts val="0"/>
              </a:spcAft>
              <a:buNone/>
            </a:pPr>
            <a:r>
              <a:t/>
            </a:r>
            <a:endParaRPr/>
          </a:p>
          <a:p>
            <a:pPr indent="0" lvl="0" marL="0" marR="0" rtl="0" algn="l">
              <a:lnSpc>
                <a:spcPct val="101000"/>
              </a:lnSpc>
              <a:spcBef>
                <a:spcPts val="0"/>
              </a:spcBef>
              <a:spcAft>
                <a:spcPts val="0"/>
              </a:spcAft>
              <a:buNone/>
            </a:pPr>
            <a:r>
              <a:t/>
            </a:r>
            <a:endParaRPr/>
          </a:p>
          <a:p>
            <a:pPr indent="0" lvl="0" marL="0" marR="0" rtl="0" algn="l">
              <a:lnSpc>
                <a:spcPct val="101000"/>
              </a:lnSpc>
              <a:spcBef>
                <a:spcPts val="0"/>
              </a:spcBef>
              <a:spcAft>
                <a:spcPts val="0"/>
              </a:spcAft>
              <a:buNone/>
            </a:pPr>
            <a:r>
              <a:t/>
            </a:r>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p:txBody>
      </p:sp>
      <p:sp>
        <p:nvSpPr>
          <p:cNvPr id="90" name="Google Shape;90;g316761f1711_1_9"/>
          <p:cNvSpPr txBox="1"/>
          <p:nvPr/>
        </p:nvSpPr>
        <p:spPr>
          <a:xfrm>
            <a:off x="97275" y="1797400"/>
            <a:ext cx="4329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2"/>
                </a:solidFill>
              </a:rPr>
              <a:t>1</a:t>
            </a:r>
            <a:endParaRPr sz="1500">
              <a:solidFill>
                <a:schemeClr val="dk2"/>
              </a:solidFill>
            </a:endParaRPr>
          </a:p>
        </p:txBody>
      </p:sp>
      <p:pic>
        <p:nvPicPr>
          <p:cNvPr descr="Forms response chart. Question title: Will you understand a topic more  intuitively if you understood how the topic was derived ?&#10;i.e., understanding the background story of the topics. Number of responses: 47 responses." id="91" name="Google Shape;91;g316761f1711_1_9" title="Will you understand a topic more  intuitively if you understood how the topic was derived ?&#10;i.e., understanding the background story of the topics"/>
          <p:cNvPicPr preferRelativeResize="0"/>
          <p:nvPr/>
        </p:nvPicPr>
        <p:blipFill>
          <a:blip r:embed="rId4">
            <a:alphaModFix/>
          </a:blip>
          <a:stretch>
            <a:fillRect/>
          </a:stretch>
        </p:blipFill>
        <p:spPr>
          <a:xfrm>
            <a:off x="0" y="906988"/>
            <a:ext cx="9144003" cy="4143376"/>
          </a:xfrm>
          <a:prstGeom prst="rect">
            <a:avLst/>
          </a:prstGeom>
          <a:noFill/>
          <a:ln>
            <a:noFill/>
          </a:ln>
        </p:spPr>
      </p:pic>
      <p:sp>
        <p:nvSpPr>
          <p:cNvPr id="92" name="Google Shape;92;g316761f1711_1_9"/>
          <p:cNvSpPr txBox="1"/>
          <p:nvPr/>
        </p:nvSpPr>
        <p:spPr>
          <a:xfrm>
            <a:off x="97275" y="1665825"/>
            <a:ext cx="37728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2"/>
                </a:solidFill>
              </a:rPr>
              <a:t>1</a:t>
            </a:r>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g316761f1711_1_19"/>
          <p:cNvSpPr txBox="1"/>
          <p:nvPr>
            <p:ph type="title"/>
          </p:nvPr>
        </p:nvSpPr>
        <p:spPr>
          <a:xfrm>
            <a:off x="1862667" y="164550"/>
            <a:ext cx="5012400" cy="80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solidFill>
                  <a:srgbClr val="005893"/>
                </a:solidFill>
                <a:latin typeface="Playfair Display"/>
                <a:ea typeface="Playfair Display"/>
                <a:cs typeface="Playfair Display"/>
                <a:sym typeface="Playfair Display"/>
              </a:rPr>
              <a:t>Empathy</a:t>
            </a:r>
            <a:br>
              <a:rPr lang="en-US" sz="2400">
                <a:solidFill>
                  <a:srgbClr val="005893"/>
                </a:solidFill>
                <a:latin typeface="Playfair Display"/>
                <a:ea typeface="Playfair Display"/>
                <a:cs typeface="Playfair Display"/>
                <a:sym typeface="Playfair Display"/>
              </a:rPr>
            </a:br>
            <a:br>
              <a:rPr lang="en-US" sz="2400">
                <a:solidFill>
                  <a:srgbClr val="005893"/>
                </a:solidFill>
                <a:latin typeface="Playfair Display"/>
                <a:ea typeface="Playfair Display"/>
                <a:cs typeface="Playfair Display"/>
                <a:sym typeface="Playfair Display"/>
              </a:rPr>
            </a:br>
            <a:endParaRPr b="1" sz="2400">
              <a:latin typeface="Times New Roman"/>
              <a:ea typeface="Times New Roman"/>
              <a:cs typeface="Times New Roman"/>
              <a:sym typeface="Times New Roman"/>
            </a:endParaRPr>
          </a:p>
        </p:txBody>
      </p:sp>
      <p:sp>
        <p:nvSpPr>
          <p:cNvPr id="98" name="Google Shape;98;g316761f1711_1_19"/>
          <p:cNvSpPr txBox="1"/>
          <p:nvPr>
            <p:ph idx="1" type="body"/>
          </p:nvPr>
        </p:nvSpPr>
        <p:spPr>
          <a:xfrm>
            <a:off x="878281" y="2255360"/>
            <a:ext cx="8884500" cy="401010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99" name="Google Shape;99;g316761f1711_1_19"/>
          <p:cNvSpPr txBox="1"/>
          <p:nvPr/>
        </p:nvSpPr>
        <p:spPr>
          <a:xfrm>
            <a:off x="1204686" y="1117600"/>
            <a:ext cx="5653200" cy="2990100"/>
          </a:xfrm>
          <a:prstGeom prst="rect">
            <a:avLst/>
          </a:prstGeom>
          <a:no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n-US" sz="1400" u="none" cap="none" strike="noStrike">
                <a:solidFill>
                  <a:srgbClr val="6D6E71"/>
                </a:solidFill>
                <a:latin typeface="Helvetica Neue"/>
                <a:ea typeface="Helvetica Neue"/>
                <a:cs typeface="Helvetica Neue"/>
                <a:sym typeface="Helvetica Neue"/>
              </a:rPr>
              <a:t>Questionnaire</a:t>
            </a:r>
            <a:endParaRPr/>
          </a:p>
          <a:p>
            <a:pPr indent="0" lvl="0" marL="0" marR="0" rtl="0" algn="l">
              <a:lnSpc>
                <a:spcPct val="101000"/>
              </a:lnSpc>
              <a:spcBef>
                <a:spcPts val="0"/>
              </a:spcBef>
              <a:spcAft>
                <a:spcPts val="0"/>
              </a:spcAft>
              <a:buNone/>
            </a:pPr>
            <a:r>
              <a:t/>
            </a:r>
            <a:endParaRPr/>
          </a:p>
          <a:p>
            <a:pPr indent="0" lvl="0" marL="0" marR="0" rtl="0" algn="l">
              <a:lnSpc>
                <a:spcPct val="101000"/>
              </a:lnSpc>
              <a:spcBef>
                <a:spcPts val="0"/>
              </a:spcBef>
              <a:spcAft>
                <a:spcPts val="0"/>
              </a:spcAft>
              <a:buNone/>
            </a:pPr>
            <a:r>
              <a:t/>
            </a:r>
            <a:endParaRPr/>
          </a:p>
          <a:p>
            <a:pPr indent="0" lvl="0" marL="0" marR="0" rtl="0" algn="l">
              <a:lnSpc>
                <a:spcPct val="101000"/>
              </a:lnSpc>
              <a:spcBef>
                <a:spcPts val="0"/>
              </a:spcBef>
              <a:spcAft>
                <a:spcPts val="0"/>
              </a:spcAft>
              <a:buNone/>
            </a:pPr>
            <a:r>
              <a:t/>
            </a:r>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400" u="none" cap="none" strike="noStrike">
              <a:solidFill>
                <a:srgbClr val="6D6E71"/>
              </a:solidFill>
              <a:latin typeface="Helvetica Neue"/>
              <a:ea typeface="Helvetica Neue"/>
              <a:cs typeface="Helvetica Neue"/>
              <a:sym typeface="Helvetica Neue"/>
            </a:endParaRPr>
          </a:p>
        </p:txBody>
      </p:sp>
      <p:sp>
        <p:nvSpPr>
          <p:cNvPr id="100" name="Google Shape;100;g316761f1711_1_19"/>
          <p:cNvSpPr txBox="1"/>
          <p:nvPr/>
        </p:nvSpPr>
        <p:spPr>
          <a:xfrm>
            <a:off x="97275" y="1797400"/>
            <a:ext cx="4329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2"/>
                </a:solidFill>
              </a:rPr>
              <a:t>1</a:t>
            </a:r>
            <a:endParaRPr sz="1500">
              <a:solidFill>
                <a:schemeClr val="dk2"/>
              </a:solidFill>
            </a:endParaRPr>
          </a:p>
        </p:txBody>
      </p:sp>
      <p:sp>
        <p:nvSpPr>
          <p:cNvPr id="101" name="Google Shape;101;g316761f1711_1_19"/>
          <p:cNvSpPr txBox="1"/>
          <p:nvPr/>
        </p:nvSpPr>
        <p:spPr>
          <a:xfrm>
            <a:off x="97275" y="1665825"/>
            <a:ext cx="37728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2"/>
                </a:solidFill>
              </a:rPr>
              <a:t>1</a:t>
            </a:r>
            <a:endParaRPr sz="1600">
              <a:solidFill>
                <a:schemeClr val="dk2"/>
              </a:solidFill>
            </a:endParaRPr>
          </a:p>
        </p:txBody>
      </p:sp>
      <p:pic>
        <p:nvPicPr>
          <p:cNvPr descr="Forms response chart. Question title: What types of content would you find most engaging on an educational website?. Number of responses: 48 responses." id="102" name="Google Shape;102;g316761f1711_1_19" title="What types of content would you find most engaging on an educational website?"/>
          <p:cNvPicPr preferRelativeResize="0"/>
          <p:nvPr/>
        </p:nvPicPr>
        <p:blipFill>
          <a:blip r:embed="rId4">
            <a:alphaModFix/>
          </a:blip>
          <a:stretch>
            <a:fillRect/>
          </a:stretch>
        </p:blipFill>
        <p:spPr>
          <a:xfrm>
            <a:off x="97275" y="968860"/>
            <a:ext cx="9144003" cy="38442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6"/>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solidFill>
                  <a:srgbClr val="005893"/>
                </a:solidFill>
                <a:latin typeface="Playfair Display"/>
                <a:ea typeface="Playfair Display"/>
                <a:cs typeface="Playfair Display"/>
                <a:sym typeface="Playfair Display"/>
              </a:rPr>
              <a:t>Empathy</a:t>
            </a:r>
            <a:br>
              <a:rPr lang="en-US" sz="2400">
                <a:solidFill>
                  <a:srgbClr val="005893"/>
                </a:solidFill>
                <a:latin typeface="Playfair Display"/>
                <a:ea typeface="Playfair Display"/>
                <a:cs typeface="Playfair Display"/>
                <a:sym typeface="Playfair Display"/>
              </a:rPr>
            </a:br>
            <a:br>
              <a:rPr lang="en-US" sz="2400">
                <a:solidFill>
                  <a:srgbClr val="005893"/>
                </a:solidFill>
                <a:latin typeface="Playfair Display"/>
                <a:ea typeface="Playfair Display"/>
                <a:cs typeface="Playfair Display"/>
                <a:sym typeface="Playfair Display"/>
              </a:rPr>
            </a:br>
            <a:endParaRPr b="1" sz="2400">
              <a:latin typeface="Times New Roman"/>
              <a:ea typeface="Times New Roman"/>
              <a:cs typeface="Times New Roman"/>
              <a:sym typeface="Times New Roman"/>
            </a:endParaRPr>
          </a:p>
        </p:txBody>
      </p:sp>
      <p:sp>
        <p:nvSpPr>
          <p:cNvPr id="108" name="Google Shape;108;p6"/>
          <p:cNvSpPr txBox="1"/>
          <p:nvPr>
            <p:ph idx="1" type="body"/>
          </p:nvPr>
        </p:nvSpPr>
        <p:spPr>
          <a:xfrm>
            <a:off x="146756" y="968910"/>
            <a:ext cx="8884356" cy="401004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sp>
        <p:nvSpPr>
          <p:cNvPr id="109" name="Google Shape;109;p6"/>
          <p:cNvSpPr txBox="1"/>
          <p:nvPr/>
        </p:nvSpPr>
        <p:spPr>
          <a:xfrm>
            <a:off x="1221736" y="968900"/>
            <a:ext cx="5653200" cy="2904000"/>
          </a:xfrm>
          <a:prstGeom prst="rect">
            <a:avLst/>
          </a:prstGeom>
          <a:no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n-US" sz="1500" u="none" cap="none" strike="noStrike">
                <a:solidFill>
                  <a:srgbClr val="6D6E71"/>
                </a:solidFill>
                <a:latin typeface="Helvetica Neue"/>
                <a:ea typeface="Helvetica Neue"/>
                <a:cs typeface="Helvetica Neue"/>
                <a:sym typeface="Helvetica Neue"/>
              </a:rPr>
              <a:t>Sample client details:</a:t>
            </a:r>
            <a:endParaRPr b="0" i="0" sz="1500" u="none" cap="none" strike="noStrike">
              <a:solidFill>
                <a:srgbClr val="6D6E71"/>
              </a:solidFill>
              <a:latin typeface="Helvetica Neue"/>
              <a:ea typeface="Helvetica Neue"/>
              <a:cs typeface="Helvetica Neue"/>
              <a:sym typeface="Helvetica Neue"/>
            </a:endParaRPr>
          </a:p>
          <a:p>
            <a:pPr indent="-323850" lvl="0" marL="457200" marR="0" rtl="0" algn="l">
              <a:lnSpc>
                <a:spcPct val="101000"/>
              </a:lnSpc>
              <a:spcBef>
                <a:spcPts val="0"/>
              </a:spcBef>
              <a:spcAft>
                <a:spcPts val="0"/>
              </a:spcAft>
              <a:buClr>
                <a:srgbClr val="6D6E71"/>
              </a:buClr>
              <a:buSzPts val="1500"/>
              <a:buFont typeface="Helvetica Neue"/>
              <a:buChar char="-"/>
            </a:pPr>
            <a:r>
              <a:rPr lang="en-US" sz="1500">
                <a:solidFill>
                  <a:srgbClr val="6D6E71"/>
                </a:solidFill>
                <a:latin typeface="Helvetica Neue"/>
                <a:ea typeface="Helvetica Neue"/>
                <a:cs typeface="Helvetica Neue"/>
                <a:sym typeface="Helvetica Neue"/>
              </a:rPr>
              <a:t>Educational Institutions </a:t>
            </a:r>
            <a:endParaRPr sz="1500">
              <a:solidFill>
                <a:srgbClr val="6D6E71"/>
              </a:solidFill>
              <a:latin typeface="Helvetica Neue"/>
              <a:ea typeface="Helvetica Neue"/>
              <a:cs typeface="Helvetica Neue"/>
              <a:sym typeface="Helvetica Neue"/>
            </a:endParaRPr>
          </a:p>
          <a:p>
            <a:pPr indent="-323850" lvl="0" marL="457200" marR="0" rtl="0" algn="l">
              <a:lnSpc>
                <a:spcPct val="101000"/>
              </a:lnSpc>
              <a:spcBef>
                <a:spcPts val="0"/>
              </a:spcBef>
              <a:spcAft>
                <a:spcPts val="0"/>
              </a:spcAft>
              <a:buClr>
                <a:srgbClr val="6D6E71"/>
              </a:buClr>
              <a:buSzPts val="1500"/>
              <a:buFont typeface="Helvetica Neue"/>
              <a:buChar char="-"/>
            </a:pPr>
            <a:r>
              <a:rPr lang="en-US" sz="1500">
                <a:solidFill>
                  <a:srgbClr val="6D6E71"/>
                </a:solidFill>
                <a:latin typeface="Helvetica Neue"/>
                <a:ea typeface="Helvetica Neue"/>
                <a:cs typeface="Helvetica Neue"/>
                <a:sym typeface="Helvetica Neue"/>
              </a:rPr>
              <a:t>Individual Teachers</a:t>
            </a:r>
            <a:endParaRPr sz="1500">
              <a:solidFill>
                <a:srgbClr val="6D6E71"/>
              </a:solidFill>
              <a:latin typeface="Helvetica Neue"/>
              <a:ea typeface="Helvetica Neue"/>
              <a:cs typeface="Helvetica Neue"/>
              <a:sym typeface="Helvetica Neue"/>
            </a:endParaRPr>
          </a:p>
          <a:p>
            <a:pPr indent="-323850" lvl="0" marL="457200" marR="0" rtl="0" algn="l">
              <a:lnSpc>
                <a:spcPct val="101000"/>
              </a:lnSpc>
              <a:spcBef>
                <a:spcPts val="0"/>
              </a:spcBef>
              <a:spcAft>
                <a:spcPts val="0"/>
              </a:spcAft>
              <a:buClr>
                <a:srgbClr val="6D6E71"/>
              </a:buClr>
              <a:buSzPts val="1500"/>
              <a:buFont typeface="Helvetica Neue"/>
              <a:buChar char="-"/>
            </a:pPr>
            <a:r>
              <a:rPr lang="en-US" sz="1500">
                <a:solidFill>
                  <a:srgbClr val="6D6E71"/>
                </a:solidFill>
                <a:latin typeface="Helvetica Neue"/>
                <a:ea typeface="Helvetica Neue"/>
                <a:cs typeface="Helvetica Neue"/>
                <a:sym typeface="Helvetica Neue"/>
              </a:rPr>
              <a:t>Online Educational Platforms </a:t>
            </a:r>
            <a:endParaRPr sz="1500">
              <a:solidFill>
                <a:srgbClr val="6D6E71"/>
              </a:solidFill>
              <a:latin typeface="Helvetica Neue"/>
              <a:ea typeface="Helvetica Neue"/>
              <a:cs typeface="Helvetica Neue"/>
              <a:sym typeface="Helvetica Neue"/>
            </a:endParaRPr>
          </a:p>
          <a:p>
            <a:pPr indent="0" lvl="0" marL="0" marR="0" rtl="0" algn="l">
              <a:lnSpc>
                <a:spcPct val="101000"/>
              </a:lnSpc>
              <a:spcBef>
                <a:spcPts val="0"/>
              </a:spcBef>
              <a:spcAft>
                <a:spcPts val="0"/>
              </a:spcAft>
              <a:buNone/>
            </a:pPr>
            <a:r>
              <a:t/>
            </a:r>
            <a:endParaRPr sz="1500">
              <a:solidFill>
                <a:srgbClr val="6D6E71"/>
              </a:solidFill>
              <a:latin typeface="Helvetica Neue"/>
              <a:ea typeface="Helvetica Neue"/>
              <a:cs typeface="Helvetica Neue"/>
              <a:sym typeface="Helvetica Neue"/>
            </a:endParaRPr>
          </a:p>
          <a:p>
            <a:pPr indent="0" lvl="0" marL="0" marR="0" rtl="0" algn="l">
              <a:lnSpc>
                <a:spcPct val="101000"/>
              </a:lnSpc>
              <a:spcBef>
                <a:spcPts val="0"/>
              </a:spcBef>
              <a:spcAft>
                <a:spcPts val="0"/>
              </a:spcAft>
              <a:buNone/>
            </a:pPr>
            <a:r>
              <a:t/>
            </a:r>
            <a:endParaRPr sz="1500">
              <a:solidFill>
                <a:srgbClr val="6D6E71"/>
              </a:solidFill>
              <a:latin typeface="Helvetica Neue"/>
              <a:ea typeface="Helvetica Neue"/>
              <a:cs typeface="Helvetica Neue"/>
              <a:sym typeface="Helvetica Neue"/>
            </a:endParaRPr>
          </a:p>
          <a:p>
            <a:pPr indent="0" lvl="0" marL="0" marR="0" rtl="0" algn="l">
              <a:lnSpc>
                <a:spcPct val="101000"/>
              </a:lnSpc>
              <a:spcBef>
                <a:spcPts val="0"/>
              </a:spcBef>
              <a:spcAft>
                <a:spcPts val="0"/>
              </a:spcAft>
              <a:buNone/>
            </a:pPr>
            <a:r>
              <a:rPr b="0" i="0" lang="en-US" sz="1500" u="none" cap="none" strike="noStrike">
                <a:solidFill>
                  <a:srgbClr val="6D6E71"/>
                </a:solidFill>
                <a:latin typeface="Helvetica Neue"/>
                <a:ea typeface="Helvetica Neue"/>
                <a:cs typeface="Helvetica Neue"/>
                <a:sym typeface="Helvetica Neue"/>
              </a:rPr>
              <a:t> Base/End user :</a:t>
            </a:r>
            <a:endParaRPr b="0" i="0" sz="1500" u="none" cap="none" strike="noStrike">
              <a:solidFill>
                <a:srgbClr val="6D6E71"/>
              </a:solidFill>
              <a:latin typeface="Helvetica Neue"/>
              <a:ea typeface="Helvetica Neue"/>
              <a:cs typeface="Helvetica Neue"/>
              <a:sym typeface="Helvetica Neue"/>
            </a:endParaRPr>
          </a:p>
          <a:p>
            <a:pPr indent="-323850" lvl="0" marL="457200" marR="0" rtl="0" algn="l">
              <a:lnSpc>
                <a:spcPct val="101000"/>
              </a:lnSpc>
              <a:spcBef>
                <a:spcPts val="0"/>
              </a:spcBef>
              <a:spcAft>
                <a:spcPts val="0"/>
              </a:spcAft>
              <a:buClr>
                <a:srgbClr val="6D6E71"/>
              </a:buClr>
              <a:buSzPts val="1500"/>
              <a:buFont typeface="Helvetica Neue"/>
              <a:buChar char="-"/>
            </a:pPr>
            <a:r>
              <a:rPr lang="en-US" sz="1500">
                <a:solidFill>
                  <a:srgbClr val="6D6E71"/>
                </a:solidFill>
                <a:latin typeface="Helvetica Neue"/>
                <a:ea typeface="Helvetica Neue"/>
                <a:cs typeface="Helvetica Neue"/>
                <a:sym typeface="Helvetica Neue"/>
              </a:rPr>
              <a:t>Students</a:t>
            </a:r>
            <a:r>
              <a:rPr lang="en-US" sz="1500">
                <a:solidFill>
                  <a:srgbClr val="6D6E71"/>
                </a:solidFill>
                <a:latin typeface="Helvetica Neue"/>
                <a:ea typeface="Helvetica Neue"/>
                <a:cs typeface="Helvetica Neue"/>
                <a:sym typeface="Helvetica Neue"/>
              </a:rPr>
              <a:t> </a:t>
            </a:r>
            <a:endParaRPr sz="1500">
              <a:solidFill>
                <a:srgbClr val="6D6E71"/>
              </a:solidFill>
              <a:latin typeface="Helvetica Neue"/>
              <a:ea typeface="Helvetica Neue"/>
              <a:cs typeface="Helvetica Neue"/>
              <a:sym typeface="Helvetica Neue"/>
            </a:endParaRPr>
          </a:p>
          <a:p>
            <a:pPr indent="-323850" lvl="0" marL="457200" marR="0" rtl="0" algn="l">
              <a:lnSpc>
                <a:spcPct val="101000"/>
              </a:lnSpc>
              <a:spcBef>
                <a:spcPts val="0"/>
              </a:spcBef>
              <a:spcAft>
                <a:spcPts val="0"/>
              </a:spcAft>
              <a:buClr>
                <a:srgbClr val="6D6E71"/>
              </a:buClr>
              <a:buSzPts val="1500"/>
              <a:buFont typeface="Helvetica Neue"/>
              <a:buChar char="-"/>
            </a:pPr>
            <a:r>
              <a:rPr lang="en-US" sz="1500">
                <a:solidFill>
                  <a:srgbClr val="6D6E71"/>
                </a:solidFill>
                <a:latin typeface="Helvetica Neue"/>
                <a:ea typeface="Helvetica Neue"/>
                <a:cs typeface="Helvetica Neue"/>
                <a:sym typeface="Helvetica Neue"/>
              </a:rPr>
              <a:t>Educators</a:t>
            </a:r>
            <a:endParaRPr sz="1500">
              <a:solidFill>
                <a:srgbClr val="6D6E71"/>
              </a:solidFill>
              <a:latin typeface="Helvetica Neue"/>
              <a:ea typeface="Helvetica Neue"/>
              <a:cs typeface="Helvetica Neue"/>
              <a:sym typeface="Helvetica Neue"/>
            </a:endParaRPr>
          </a:p>
          <a:p>
            <a:pPr indent="-323850" lvl="0" marL="457200" marR="0" rtl="0" algn="l">
              <a:lnSpc>
                <a:spcPct val="101000"/>
              </a:lnSpc>
              <a:spcBef>
                <a:spcPts val="0"/>
              </a:spcBef>
              <a:spcAft>
                <a:spcPts val="0"/>
              </a:spcAft>
              <a:buClr>
                <a:srgbClr val="6D6E71"/>
              </a:buClr>
              <a:buSzPts val="1500"/>
              <a:buFont typeface="Helvetica Neue"/>
              <a:buChar char="-"/>
            </a:pPr>
            <a:r>
              <a:rPr lang="en-US" sz="1500">
                <a:solidFill>
                  <a:srgbClr val="6D6E71"/>
                </a:solidFill>
                <a:latin typeface="Helvetica Neue"/>
                <a:ea typeface="Helvetica Neue"/>
                <a:cs typeface="Helvetica Neue"/>
                <a:sym typeface="Helvetica Neue"/>
              </a:rPr>
              <a:t>Parents</a:t>
            </a:r>
            <a:endParaRPr sz="1500">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500" u="none" cap="none" strike="noStrike">
              <a:solidFill>
                <a:srgbClr val="6D6E71"/>
              </a:solidFill>
              <a:latin typeface="Helvetica Neue"/>
              <a:ea typeface="Helvetica Neue"/>
              <a:cs typeface="Helvetica Neue"/>
              <a:sym typeface="Helvetica Neue"/>
            </a:endParaRPr>
          </a:p>
          <a:p>
            <a:pPr indent="0" lvl="0" marL="0" marR="0" rtl="0" algn="l">
              <a:lnSpc>
                <a:spcPct val="101000"/>
              </a:lnSpc>
              <a:spcBef>
                <a:spcPts val="61"/>
              </a:spcBef>
              <a:spcAft>
                <a:spcPts val="0"/>
              </a:spcAft>
              <a:buNone/>
            </a:pPr>
            <a:r>
              <a:t/>
            </a:r>
            <a:endParaRPr b="0" i="0" sz="1500" u="none" cap="none" strike="noStrike">
              <a:solidFill>
                <a:srgbClr val="6D6E7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7"/>
          <p:cNvSpPr txBox="1"/>
          <p:nvPr>
            <p:ph type="title"/>
          </p:nvPr>
        </p:nvSpPr>
        <p:spPr>
          <a:xfrm>
            <a:off x="1862667" y="164550"/>
            <a:ext cx="5012266" cy="8043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1"/>
              </a:spcBef>
              <a:spcAft>
                <a:spcPts val="0"/>
              </a:spcAft>
              <a:buSzPts val="2800"/>
              <a:buNone/>
            </a:pPr>
            <a:r>
              <a:rPr lang="en-US" sz="2400">
                <a:solidFill>
                  <a:srgbClr val="005893"/>
                </a:solidFill>
                <a:latin typeface="Playfair Display"/>
                <a:ea typeface="Playfair Display"/>
                <a:cs typeface="Playfair Display"/>
                <a:sym typeface="Playfair Display"/>
              </a:rPr>
              <a:t>Empathy- Evidences</a:t>
            </a:r>
            <a:endParaRPr/>
          </a:p>
        </p:txBody>
      </p:sp>
      <p:sp>
        <p:nvSpPr>
          <p:cNvPr id="115" name="Google Shape;115;p7"/>
          <p:cNvSpPr txBox="1"/>
          <p:nvPr>
            <p:ph idx="1" type="body"/>
          </p:nvPr>
        </p:nvSpPr>
        <p:spPr>
          <a:xfrm>
            <a:off x="146756" y="968910"/>
            <a:ext cx="8884356" cy="4010040"/>
          </a:xfrm>
          <a:prstGeom prst="rect">
            <a:avLst/>
          </a:prstGeom>
          <a:noFill/>
          <a:ln>
            <a:noFill/>
          </a:ln>
        </p:spPr>
        <p:txBody>
          <a:bodyPr anchorCtr="0" anchor="t" bIns="91425" lIns="91425" spcFirstLastPara="1" rIns="91425" wrap="square" tIns="91425">
            <a:noAutofit/>
          </a:bodyPr>
          <a:lstStyle/>
          <a:p>
            <a:pPr indent="-171450" lvl="0" marL="285750" rtl="0" algn="l">
              <a:lnSpc>
                <a:spcPct val="115000"/>
              </a:lnSpc>
              <a:spcBef>
                <a:spcPts val="0"/>
              </a:spcBef>
              <a:spcAft>
                <a:spcPts val="0"/>
              </a:spcAft>
              <a:buSzPts val="1800"/>
              <a:buNone/>
            </a:pPr>
            <a:r>
              <a:t/>
            </a:r>
            <a:endParaRPr b="1">
              <a:latin typeface="Times New Roman"/>
              <a:ea typeface="Times New Roman"/>
              <a:cs typeface="Times New Roman"/>
              <a:sym typeface="Times New Roman"/>
            </a:endParaRPr>
          </a:p>
          <a:p>
            <a:pPr indent="-171450" lvl="0" marL="285750" rtl="0" algn="l">
              <a:lnSpc>
                <a:spcPct val="115000"/>
              </a:lnSpc>
              <a:spcBef>
                <a:spcPts val="1200"/>
              </a:spcBef>
              <a:spcAft>
                <a:spcPts val="1200"/>
              </a:spcAft>
              <a:buSzPts val="1800"/>
              <a:buNone/>
            </a:pPr>
            <a:r>
              <a:t/>
            </a:r>
            <a:endParaRPr>
              <a:latin typeface="Times New Roman"/>
              <a:ea typeface="Times New Roman"/>
              <a:cs typeface="Times New Roman"/>
              <a:sym typeface="Times New Roman"/>
            </a:endParaRPr>
          </a:p>
        </p:txBody>
      </p:sp>
      <p:pic>
        <p:nvPicPr>
          <p:cNvPr id="116" name="Google Shape;116;p7"/>
          <p:cNvPicPr preferRelativeResize="0"/>
          <p:nvPr/>
        </p:nvPicPr>
        <p:blipFill>
          <a:blip r:embed="rId4">
            <a:alphaModFix/>
          </a:blip>
          <a:stretch>
            <a:fillRect/>
          </a:stretch>
        </p:blipFill>
        <p:spPr>
          <a:xfrm>
            <a:off x="424400" y="1180288"/>
            <a:ext cx="5276850" cy="2486025"/>
          </a:xfrm>
          <a:prstGeom prst="rect">
            <a:avLst/>
          </a:prstGeom>
          <a:noFill/>
          <a:ln>
            <a:noFill/>
          </a:ln>
        </p:spPr>
      </p:pic>
      <p:pic>
        <p:nvPicPr>
          <p:cNvPr id="117" name="Google Shape;117;p7"/>
          <p:cNvPicPr preferRelativeResize="0"/>
          <p:nvPr/>
        </p:nvPicPr>
        <p:blipFill>
          <a:blip r:embed="rId5">
            <a:alphaModFix/>
          </a:blip>
          <a:stretch>
            <a:fillRect/>
          </a:stretch>
        </p:blipFill>
        <p:spPr>
          <a:xfrm>
            <a:off x="285750" y="3930350"/>
            <a:ext cx="8858250" cy="70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SAGAR B M</dc:creator>
</cp:coreProperties>
</file>