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6" r:id="rId5"/>
    <p:sldId id="257" r:id="rId6"/>
    <p:sldId id="305" r:id="rId7"/>
    <p:sldId id="260" r:id="rId8"/>
    <p:sldId id="258" r:id="rId9"/>
    <p:sldId id="315" r:id="rId10"/>
    <p:sldId id="319" r:id="rId11"/>
    <p:sldId id="316" r:id="rId12"/>
    <p:sldId id="317" r:id="rId13"/>
    <p:sldId id="320" r:id="rId14"/>
    <p:sldId id="321" r:id="rId15"/>
    <p:sldId id="322" r:id="rId16"/>
    <p:sldId id="314" r:id="rId17"/>
    <p:sldId id="318" r:id="rId18"/>
    <p:sldId id="386" r:id="rId19"/>
    <p:sldId id="334" r:id="rId20"/>
    <p:sldId id="352" r:id="rId21"/>
    <p:sldId id="323" r:id="rId22"/>
    <p:sldId id="324" r:id="rId23"/>
    <p:sldId id="367" r:id="rId24"/>
    <p:sldId id="307" r:id="rId25"/>
    <p:sldId id="311" r:id="rId26"/>
    <p:sldId id="353" r:id="rId27"/>
    <p:sldId id="354" r:id="rId28"/>
    <p:sldId id="313" r:id="rId29"/>
    <p:sldId id="309" r:id="rId30"/>
    <p:sldId id="310" r:id="rId31"/>
    <p:sldId id="355" r:id="rId32"/>
    <p:sldId id="356" r:id="rId33"/>
    <p:sldId id="384" r:id="rId34"/>
    <p:sldId id="382" r:id="rId35"/>
    <p:sldId id="383" r:id="rId36"/>
    <p:sldId id="261" r:id="rId37"/>
    <p:sldId id="296" r:id="rId38"/>
    <p:sldId id="385" r:id="rId39"/>
    <p:sldId id="270" r:id="rId40"/>
    <p:sldId id="25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394" autoAdjust="0"/>
  </p:normalViewPr>
  <p:slideViewPr>
    <p:cSldViewPr snapToGrid="0">
      <p:cViewPr varScale="1">
        <p:scale>
          <a:sx n="60" d="100"/>
          <a:sy n="60" d="100"/>
        </p:scale>
        <p:origin x="948" y="36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15-Jan-25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15-Jan-25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7EFF96C7-BE23-424C-B567-B986FAC5722D}" type="datetime1">
              <a:rPr lang="en-US" smtClean="0"/>
              <a:t>15-Jan-25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FA37-F496-4C9F-B31C-4D62D096DB67}" type="datetime1">
              <a:rPr lang="en-US" smtClean="0"/>
              <a:t>15-Jan-25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1361-8D83-4B71-9CE5-DF6C8BD14153}" type="datetime1">
              <a:rPr lang="en-US" smtClean="0"/>
              <a:t>15-Jan-25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C0B7-891F-4F49-8717-798AE25AD1DF}" type="datetime1">
              <a:rPr lang="en-US" smtClean="0"/>
              <a:t>15-Jan-25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8AAA282-758A-4E97-BBED-2A1CE47C207E}" type="datetime1">
              <a:rPr lang="en-US" smtClean="0"/>
              <a:t>15-Jan-25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9B6D-637C-4DD0-BB78-6B2B0F35C95C}" type="datetime1">
              <a:rPr lang="en-US" smtClean="0"/>
              <a:t>15-Jan-25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08E1-7277-4AB9-8BE1-219DEA3DCEE5}" type="datetime1">
              <a:rPr lang="en-US" smtClean="0"/>
              <a:t>15-Jan-25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A6D7-2F2C-4709-AF4E-77FD6ABE9914}" type="datetime1">
              <a:rPr lang="en-US" smtClean="0"/>
              <a:t>15-Jan-25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B4BE-EF10-44C4-BB81-355E7912250F}" type="datetime1">
              <a:rPr lang="en-US" smtClean="0"/>
              <a:t>15-Jan-25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CF9B-8B3B-4980-9331-1CBFBFDAC0FD}" type="datetime1">
              <a:rPr lang="en-US" smtClean="0"/>
              <a:t>15-Jan-25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751A7-9647-4DEF-A1B5-501E756A2BE5}" type="datetime1">
              <a:rPr lang="en-US" smtClean="0"/>
              <a:t>15-Jan-25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29889DF-7B01-463C-8A88-566BDE336D6C}" type="datetime1">
              <a:rPr lang="en-US" smtClean="0"/>
              <a:t>15-Jan-25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satayjit/student-performance-bd" TargetMode="External"/><Relationship Id="rId3" Type="http://schemas.openxmlformats.org/officeDocument/2006/relationships/hyperlink" Target="https://www.datacamp.com/tutorial/what-is-a-confusion-matrix-in-machine-learning" TargetMode="External"/><Relationship Id="rId7" Type="http://schemas.openxmlformats.org/officeDocument/2006/relationships/hyperlink" Target="https://ieeexplore.ieee.org/document/9714320" TargetMode="External"/><Relationship Id="rId2" Type="http://schemas.openxmlformats.org/officeDocument/2006/relationships/hyperlink" Target="https://aiml.com/what-is-baggin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ciencedirect.com/science/article/pii/S2666920X24000663" TargetMode="External"/><Relationship Id="rId5" Type="http://schemas.openxmlformats.org/officeDocument/2006/relationships/hyperlink" Target="https://ieeexplore.ieee.org/document/10327720#page=3.40" TargetMode="External"/><Relationship Id="rId4" Type="http://schemas.openxmlformats.org/officeDocument/2006/relationships/hyperlink" Target="https://medium.com/@ilyurek/roc-curve-and-auc-evaluating-model-performance-c2178008b02" TargetMode="External"/><Relationship Id="rId9" Type="http://schemas.openxmlformats.org/officeDocument/2006/relationships/hyperlink" Target="https://www.researchgate.net/publication/306316861_The_prediction_of_students'_academic_performance_using_classification_data_mining_technique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/>
        </p:nvSpPr>
        <p:spPr>
          <a:xfrm>
            <a:off x="1025087" y="2499724"/>
            <a:ext cx="10141826" cy="12219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Analysis and Prediction of Student Performance Using Ensemble Architecture</a:t>
            </a: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1025087" y="4219004"/>
            <a:ext cx="7661210" cy="2231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ID: 08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Shaikh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Prothomaa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Binte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Minhaz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(Id: 0424052087)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Tasnia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Haque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Kheya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(Id: 0424052084)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Md.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Mahadi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Hasan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Ankon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(Id: 0424058012)</a:t>
            </a:r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620" y="407061"/>
            <a:ext cx="1579006" cy="15953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506" y="1637275"/>
            <a:ext cx="8939720" cy="4797249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/>
          <a:lstStyle/>
          <a:p>
            <a:r>
              <a:rPr lang="en-US" b="1" dirty="0"/>
              <a:t>Base Paper 2 (cont’d)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872" y="1357979"/>
            <a:ext cx="9001179" cy="498104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/>
          <a:lstStyle/>
          <a:p>
            <a:r>
              <a:rPr lang="en-US" b="1" dirty="0"/>
              <a:t>Base Paper 2 (cont’d)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Base Paper 2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Gaps: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lvl="1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study does not assess the model's robustness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noise or missing data</a:t>
            </a:r>
          </a:p>
          <a:p>
            <a:pPr lvl="1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paper focuses on the Louvain clustering algorithm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without benchmarking it against alternative methods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such as hierarchical clustering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46" y="224273"/>
            <a:ext cx="9914859" cy="1329004"/>
          </a:xfrm>
        </p:spPr>
        <p:txBody>
          <a:bodyPr/>
          <a:lstStyle/>
          <a:p>
            <a:r>
              <a:rPr lang="en-US" b="1" dirty="0"/>
              <a:t>Base Paper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63837"/>
            <a:ext cx="9914860" cy="497083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GUIYUN FENG et al. 2022 in “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Analysis and Prediction of Students Academic Performance Based on Educational Data Mining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 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Input: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Three datasets A, B, and C in a university and students in the same dataset have the same courses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Methods and output: </a:t>
            </a:r>
          </a:p>
          <a:p>
            <a:pPr lvl="1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K-means Clustering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(k = 4) to add category labels for evaluating academic performance</a:t>
            </a:r>
          </a:p>
          <a:p>
            <a:pPr lvl="1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Deep learning algorithm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(5-layer convolutional layers of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ReLU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function) to train the data for constructing prediction model</a:t>
            </a:r>
          </a:p>
          <a:p>
            <a:pPr lvl="1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Accuracy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for A=94.59%, B=94.29%, C=93.29%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Base Paper 3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Challenges: 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Randomly select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 clustering centers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Doesn’t compare K-means clustering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results with other clustering techniques, such as DBSCAN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Does not include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advanced evaluation techniques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like ROC-AUC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03E57-FEFE-A9D0-4876-B8ED758D6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C3AB-5FB8-1974-36FB-7171C33C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56" y="402074"/>
            <a:ext cx="9914859" cy="1329004"/>
          </a:xfrm>
        </p:spPr>
        <p:txBody>
          <a:bodyPr/>
          <a:lstStyle/>
          <a:p>
            <a:r>
              <a:rPr lang="en-US" b="1" dirty="0"/>
              <a:t>Contributions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7BC5F-2775-F600-13FF-F9EC9805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429DC-664D-4BC5-6BAB-7D4C64F0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EE4190-7AE7-2AA3-D28A-39EA13BAE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26160"/>
              </p:ext>
            </p:extLst>
          </p:nvPr>
        </p:nvGraphicFramePr>
        <p:xfrm>
          <a:off x="453656" y="1731078"/>
          <a:ext cx="10366459" cy="4892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47238">
                  <a:extLst>
                    <a:ext uri="{9D8B030D-6E8A-4147-A177-3AD203B41FA5}">
                      <a16:colId xmlns:a16="http://schemas.microsoft.com/office/drawing/2014/main" val="2382763686"/>
                    </a:ext>
                  </a:extLst>
                </a:gridCol>
                <a:gridCol w="4686085">
                  <a:extLst>
                    <a:ext uri="{9D8B030D-6E8A-4147-A177-3AD203B41FA5}">
                      <a16:colId xmlns:a16="http://schemas.microsoft.com/office/drawing/2014/main" val="3649587454"/>
                    </a:ext>
                  </a:extLst>
                </a:gridCol>
                <a:gridCol w="4633136">
                  <a:extLst>
                    <a:ext uri="{9D8B030D-6E8A-4147-A177-3AD203B41FA5}">
                      <a16:colId xmlns:a16="http://schemas.microsoft.com/office/drawing/2014/main" val="779870190"/>
                    </a:ext>
                  </a:extLst>
                </a:gridCol>
              </a:tblGrid>
              <a:tr h="604648">
                <a:tc>
                  <a:txBody>
                    <a:bodyPr/>
                    <a:lstStyle/>
                    <a:p>
                      <a:r>
                        <a:rPr lang="en-US" sz="1800" dirty="0"/>
                        <a:t>Paper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Base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Our Proposed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65276"/>
                  </a:ext>
                </a:extLst>
              </a:tr>
              <a:tr h="1106623">
                <a:tc>
                  <a:txBody>
                    <a:bodyPr/>
                    <a:lstStyle/>
                    <a:p>
                      <a:r>
                        <a:rPr lang="en-US" sz="1800" dirty="0"/>
                        <a:t>01.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Small</a:t>
                      </a:r>
                      <a:r>
                        <a:rPr lang="en-US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and </a:t>
                      </a:r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imbalanced</a:t>
                      </a:r>
                      <a:r>
                        <a:rPr lang="en-US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dataset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Doesn’t compare Decision tree result with modern ML techniques.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Comparatively large and imbalanced dataset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We compare about 8 classification models and do ensemble with the best performing ones.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563777"/>
                  </a:ext>
                </a:extLst>
              </a:tr>
              <a:tr h="625913">
                <a:tc>
                  <a:txBody>
                    <a:bodyPr/>
                    <a:lstStyle/>
                    <a:p>
                      <a:r>
                        <a:rPr lang="en-US" sz="1800" dirty="0"/>
                        <a:t>02.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 Doesn’t Handle </a:t>
                      </a:r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outliers or missing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In our model, we handle the outliers and missing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00768"/>
                  </a:ext>
                </a:extLst>
              </a:tr>
              <a:tr h="1106623">
                <a:tc>
                  <a:txBody>
                    <a:bodyPr/>
                    <a:lstStyle/>
                    <a:p>
                      <a:r>
                        <a:rPr lang="en-US" sz="1800" dirty="0"/>
                        <a:t>03.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Doesn’t compare K-means clustering </a:t>
                      </a: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results with other clustering techniques.</a:t>
                      </a: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Does not include </a:t>
                      </a:r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advanced evaluation techniques </a:t>
                      </a: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like ROC-AUC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We compare  different </a:t>
                      </a: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clustering techniques.</a:t>
                      </a: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We evaluated performance on each class using </a:t>
                      </a:r>
                      <a:r>
                        <a:rPr lang="en-US" sz="1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advanced evaluation techniques </a:t>
                      </a: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like ROC-AUC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8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498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571" y="92828"/>
            <a:ext cx="9914859" cy="1329004"/>
          </a:xfrm>
        </p:spPr>
        <p:txBody>
          <a:bodyPr/>
          <a:lstStyle/>
          <a:p>
            <a:r>
              <a:rPr lang="en-US" b="1" dirty="0"/>
              <a:t>Related work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787" y="1421832"/>
            <a:ext cx="10100425" cy="5066030"/>
          </a:xfrm>
        </p:spPr>
        <p:txBody>
          <a:bodyPr>
            <a:noAutofit/>
          </a:bodyPr>
          <a:lstStyle/>
          <a:p>
            <a:r>
              <a:rPr lang="en-US" altLang="en-US" sz="2400" dirty="0">
                <a:solidFill>
                  <a:schemeClr val="tx1"/>
                </a:solidFill>
              </a:rPr>
              <a:t>Ashwin Satyanarayana</a:t>
            </a:r>
            <a:r>
              <a:rPr lang="en-US" sz="2400" dirty="0">
                <a:solidFill>
                  <a:schemeClr val="tx1"/>
                </a:solidFill>
              </a:rPr>
              <a:t> et al. 2016 “</a:t>
            </a:r>
            <a:r>
              <a:rPr lang="en-US" altLang="en-US" sz="2400" b="1" dirty="0">
                <a:solidFill>
                  <a:schemeClr val="tx1"/>
                </a:solidFill>
              </a:rPr>
              <a:t>Mining Student data by Ensemble </a:t>
            </a:r>
            <a:r>
              <a:rPr lang="en-US" altLang="en-US" sz="2400" b="1" dirty="0">
                <a:solidFill>
                  <a:schemeClr val="tx1"/>
                </a:solidFill>
                <a:sym typeface="+mn-ea"/>
              </a:rPr>
              <a:t>Classification</a:t>
            </a:r>
            <a:r>
              <a:rPr lang="en-US" altLang="en-US" sz="2400" b="1" dirty="0">
                <a:solidFill>
                  <a:schemeClr val="tx1"/>
                </a:solidFill>
              </a:rPr>
              <a:t> and Clustering for Profiling and Prediction of Student Academic Performance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Input: </a:t>
            </a:r>
            <a:r>
              <a:rPr lang="en-US" altLang="en-US" sz="2400" dirty="0">
                <a:solidFill>
                  <a:schemeClr val="tx1"/>
                </a:solidFill>
              </a:rPr>
              <a:t>Student Dataset From UCI repository(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Public)</a:t>
            </a:r>
            <a:endParaRPr lang="en-US" alt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Methods and output: 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 Ensemble Noise Filtering for feature extraction and outlier detection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Bootstrapped averaging using k-means clustering for grouping same type of students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Accuracy is A(95%), B(94%), C(91%)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17" y="92828"/>
            <a:ext cx="9914859" cy="1329004"/>
          </a:xfrm>
        </p:spPr>
        <p:txBody>
          <a:bodyPr>
            <a:normAutofit/>
          </a:bodyPr>
          <a:lstStyle/>
          <a:p>
            <a:r>
              <a:rPr lang="en-US" sz="4400" b="1" dirty="0"/>
              <a:t>Related work 4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665" y="1421832"/>
            <a:ext cx="10779760" cy="506603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Research Gaps: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Dataset Size (&lt;1000)</a:t>
            </a: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 Exploration of Missing or Imbalanced Data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Noise Filtering Assumptions (Use only Voting Method)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No Cross-Validation for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The dataset </a:t>
            </a:r>
            <a:r>
              <a:rPr lang="en-US" sz="2400" b="1" dirty="0">
                <a:solidFill>
                  <a:schemeClr val="tx1"/>
                </a:solidFill>
              </a:rPr>
              <a:t>“Student Performance BD”</a:t>
            </a:r>
            <a:r>
              <a:rPr lang="en-US" sz="2400" dirty="0">
                <a:solidFill>
                  <a:schemeClr val="tx1"/>
                </a:solidFill>
              </a:rPr>
              <a:t> is Collected from Kaggle[7].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Features data on Bangladeshi students collected through: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Online platforms (80%) (Google Form)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Physical surveys (20%) (3 different schools)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It is publicly available and authorized for research and academic use.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The dataset Contains </a:t>
            </a:r>
            <a:r>
              <a:rPr lang="en-US" sz="2400" b="1" dirty="0">
                <a:solidFill>
                  <a:schemeClr val="tx1"/>
                </a:solidFill>
              </a:rPr>
              <a:t>8,612 records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chemeClr val="tx1"/>
                </a:solidFill>
              </a:rPr>
              <a:t>24 features</a:t>
            </a:r>
            <a:r>
              <a:rPr lang="en-US" sz="2400" dirty="0">
                <a:solidFill>
                  <a:schemeClr val="tx1"/>
                </a:solidFill>
              </a:rPr>
              <a:t> spanning demographics, academics, and behavioral factors.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Includes demographic details like </a:t>
            </a:r>
            <a:r>
              <a:rPr lang="en-US" sz="2400" b="1" dirty="0">
                <a:solidFill>
                  <a:schemeClr val="tx1"/>
                </a:solidFill>
              </a:rPr>
              <a:t>gender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chemeClr val="tx1"/>
                </a:solidFill>
              </a:rPr>
              <a:t>family income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Academic data covers </a:t>
            </a:r>
            <a:r>
              <a:rPr lang="en-US" sz="2400" b="1" dirty="0">
                <a:solidFill>
                  <a:schemeClr val="tx1"/>
                </a:solidFill>
              </a:rPr>
              <a:t>exam scores</a:t>
            </a:r>
            <a:r>
              <a:rPr lang="en-US" sz="2400" dirty="0">
                <a:solidFill>
                  <a:schemeClr val="tx1"/>
                </a:solidFill>
              </a:rPr>
              <a:t>, and </a:t>
            </a:r>
            <a:r>
              <a:rPr lang="en-US" sz="2400" b="1" dirty="0">
                <a:solidFill>
                  <a:schemeClr val="tx1"/>
                </a:solidFill>
              </a:rPr>
              <a:t>study time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Behavioral and environmental aspects include </a:t>
            </a:r>
            <a:r>
              <a:rPr lang="en-US" sz="2400" b="1" dirty="0">
                <a:solidFill>
                  <a:schemeClr val="tx1"/>
                </a:solidFill>
              </a:rPr>
              <a:t>attendance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chemeClr val="tx1"/>
                </a:solidFill>
              </a:rPr>
              <a:t>health</a:t>
            </a:r>
            <a:r>
              <a:rPr lang="en-US" sz="2400" dirty="0">
                <a:solidFill>
                  <a:schemeClr val="tx1"/>
                </a:solidFill>
              </a:rPr>
              <a:t>, and </a:t>
            </a:r>
            <a:r>
              <a:rPr lang="en-US" sz="2400" b="1" dirty="0">
                <a:solidFill>
                  <a:schemeClr val="tx1"/>
                </a:solidFill>
              </a:rPr>
              <a:t>extracurriculars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19672"/>
            <a:ext cx="9914860" cy="4347659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Objectives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Motivation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Problem Statement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Contributions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Problem Formulation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Evaluation Metrics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746" y="-68462"/>
            <a:ext cx="9914859" cy="1329004"/>
          </a:xfrm>
        </p:spPr>
        <p:txBody>
          <a:bodyPr/>
          <a:lstStyle/>
          <a:p>
            <a:r>
              <a:rPr lang="en-US" b="1" dirty="0"/>
              <a:t>Proposed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83576" y="6434523"/>
            <a:ext cx="693261" cy="365125"/>
          </a:xfrm>
        </p:spPr>
        <p:txBody>
          <a:bodyPr/>
          <a:lstStyle/>
          <a:p>
            <a:fld id="{08AB70BE-1769-45B8-85A6-0C837432C7E6}" type="slidenum">
              <a:rPr lang="en-US" smtClean="0"/>
              <a:t>20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46985"/>
            <a:ext cx="2050415" cy="1778000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5" idx="3"/>
            <a:endCxn id="16" idx="1"/>
          </p:cNvCxnSpPr>
          <p:nvPr/>
        </p:nvCxnSpPr>
        <p:spPr>
          <a:xfrm flipV="1">
            <a:off x="2431427" y="3435765"/>
            <a:ext cx="26950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  <a:endCxn id="2050" idx="1"/>
          </p:cNvCxnSpPr>
          <p:nvPr/>
        </p:nvCxnSpPr>
        <p:spPr>
          <a:xfrm flipV="1">
            <a:off x="4515930" y="2823669"/>
            <a:ext cx="156291" cy="3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369493" y="3118583"/>
            <a:ext cx="0" cy="787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369493" y="3906300"/>
            <a:ext cx="0" cy="787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369490" y="3118583"/>
            <a:ext cx="539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369490" y="3906300"/>
            <a:ext cx="539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369491" y="4694017"/>
            <a:ext cx="539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Arrow: Notched Right 46"/>
          <p:cNvSpPr/>
          <p:nvPr/>
        </p:nvSpPr>
        <p:spPr>
          <a:xfrm>
            <a:off x="6805635" y="2835488"/>
            <a:ext cx="1068406" cy="566189"/>
          </a:xfrm>
          <a:prstGeom prst="notchedRight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Subset 1</a:t>
            </a:r>
          </a:p>
        </p:txBody>
      </p:sp>
      <p:sp>
        <p:nvSpPr>
          <p:cNvPr id="48" name="Arrow: Notched Right 47"/>
          <p:cNvSpPr/>
          <p:nvPr/>
        </p:nvSpPr>
        <p:spPr>
          <a:xfrm>
            <a:off x="6805635" y="3623205"/>
            <a:ext cx="1068406" cy="566189"/>
          </a:xfrm>
          <a:prstGeom prst="notched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Subset 2</a:t>
            </a:r>
          </a:p>
        </p:txBody>
      </p:sp>
      <p:sp>
        <p:nvSpPr>
          <p:cNvPr id="49" name="Arrow: Notched Right 48"/>
          <p:cNvSpPr/>
          <p:nvPr/>
        </p:nvSpPr>
        <p:spPr>
          <a:xfrm>
            <a:off x="6805635" y="4420764"/>
            <a:ext cx="1068406" cy="566189"/>
          </a:xfrm>
          <a:prstGeom prst="notched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Subset n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7409022" y="4189394"/>
            <a:ext cx="0" cy="2313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882255" y="2200275"/>
            <a:ext cx="1723390" cy="3670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Arrow: Pentagon 54"/>
          <p:cNvSpPr/>
          <p:nvPr/>
        </p:nvSpPr>
        <p:spPr>
          <a:xfrm>
            <a:off x="7897495" y="2381250"/>
            <a:ext cx="1726565" cy="265430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Naïve Bayes</a:t>
            </a:r>
          </a:p>
        </p:txBody>
      </p:sp>
      <p:sp>
        <p:nvSpPr>
          <p:cNvPr id="56" name="Arrow: Pentagon 55"/>
          <p:cNvSpPr/>
          <p:nvPr/>
        </p:nvSpPr>
        <p:spPr>
          <a:xfrm>
            <a:off x="7882255" y="2830830"/>
            <a:ext cx="1726565" cy="264795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</a:p>
        </p:txBody>
      </p:sp>
      <p:sp>
        <p:nvSpPr>
          <p:cNvPr id="57" name="Arrow: Pentagon 56"/>
          <p:cNvSpPr/>
          <p:nvPr/>
        </p:nvSpPr>
        <p:spPr>
          <a:xfrm>
            <a:off x="7897495" y="3190875"/>
            <a:ext cx="1726565" cy="293370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58" name="Isosceles Triangle 57"/>
          <p:cNvSpPr/>
          <p:nvPr/>
        </p:nvSpPr>
        <p:spPr>
          <a:xfrm rot="5400000">
            <a:off x="10246360" y="3501390"/>
            <a:ext cx="613410" cy="76454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/>
          <p:cNvCxnSpPr>
            <a:stCxn id="56" idx="3"/>
            <a:endCxn id="58" idx="3"/>
          </p:cNvCxnSpPr>
          <p:nvPr/>
        </p:nvCxnSpPr>
        <p:spPr>
          <a:xfrm>
            <a:off x="9608885" y="2963505"/>
            <a:ext cx="561975" cy="920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0820115" y="3892527"/>
            <a:ext cx="4962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21360000">
            <a:off x="9756140" y="4324985"/>
            <a:ext cx="1179195" cy="249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000" b="1" dirty="0"/>
              <a:t>Predictions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9023623" y="4204652"/>
            <a:ext cx="0" cy="19101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object 12"/>
          <p:cNvSpPr txBox="1"/>
          <p:nvPr/>
        </p:nvSpPr>
        <p:spPr>
          <a:xfrm>
            <a:off x="-290" y="6068308"/>
            <a:ext cx="11203989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418187"/>
                </a:solidFill>
                <a:latin typeface="Times New Roman" panose="02020603050405020304"/>
                <a:cs typeface="Times New Roman" panose="02020603050405020304"/>
              </a:rPr>
              <a:t>Fig</a:t>
            </a:r>
            <a:r>
              <a:rPr b="1" spc="-25" dirty="0">
                <a:solidFill>
                  <a:srgbClr val="4181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b="1" spc="-25" dirty="0">
                <a:solidFill>
                  <a:srgbClr val="418187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b="1" dirty="0">
                <a:solidFill>
                  <a:srgbClr val="418187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b="1" spc="-30" dirty="0">
                <a:solidFill>
                  <a:srgbClr val="4181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b="1" spc="-30" dirty="0">
                <a:latin typeface="Times New Roman" panose="02020603050405020304"/>
                <a:cs typeface="Times New Roman" panose="02020603050405020304"/>
              </a:rPr>
              <a:t>Proposed Main Flow</a:t>
            </a:r>
            <a:endParaRPr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050" name="Picture 2" descr="What is Hierarchical Clustering? - KDnugge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221" y="2162933"/>
            <a:ext cx="1411303" cy="132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672221" y="3401977"/>
            <a:ext cx="1344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Clustering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2792095" y="1998345"/>
            <a:ext cx="1666240" cy="3623310"/>
          </a:xfrm>
          <a:prstGeom prst="flowChartProcess">
            <a:avLst/>
          </a:prstGeom>
          <a:pattFill prst="pct20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rgbClr val="418187"/>
            </a:solidFill>
          </a:ln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773045" y="2001520"/>
            <a:ext cx="1666240" cy="7645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bg1">
                    <a:lumMod val="10000"/>
                  </a:schemeClr>
                </a:solidFill>
              </a:rPr>
              <a:t>One Hot Encoding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804160" y="2733675"/>
            <a:ext cx="1649095" cy="66802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>
                    <a:lumMod val="10000"/>
                  </a:schemeClr>
                </a:solidFill>
              </a:rPr>
              <a:t>Label Encoding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776855" y="3484880"/>
            <a:ext cx="1713230" cy="71691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bg1">
                    <a:lumMod val="10000"/>
                  </a:schemeClr>
                </a:solidFill>
              </a:rPr>
              <a:t>Handling Missing Values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888865" y="4324985"/>
            <a:ext cx="1117600" cy="46736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>
                    <a:lumMod val="10000"/>
                  </a:schemeClr>
                </a:solidFill>
              </a:rPr>
              <a:t>Kmeans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888865" y="3831590"/>
            <a:ext cx="1116965" cy="45275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>
                    <a:lumMod val="10000"/>
                  </a:schemeClr>
                </a:solidFill>
              </a:rPr>
              <a:t>K medoid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803525" y="4202430"/>
            <a:ext cx="1649730" cy="64960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bg1">
                    <a:lumMod val="10000"/>
                  </a:schemeClr>
                </a:solidFill>
              </a:rPr>
              <a:t>Remove Unnecessary features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811780" y="4920615"/>
            <a:ext cx="1678940" cy="64960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>
                    <a:lumMod val="10000"/>
                  </a:schemeClr>
                </a:solidFill>
              </a:rPr>
              <a:t>Handling Outliers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2811780" y="1657350"/>
            <a:ext cx="14852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Data Preprocessing</a:t>
            </a:r>
          </a:p>
        </p:txBody>
      </p:sp>
      <p:sp>
        <p:nvSpPr>
          <p:cNvPr id="14" name="Arrow: Pentagon 56"/>
          <p:cNvSpPr/>
          <p:nvPr/>
        </p:nvSpPr>
        <p:spPr>
          <a:xfrm>
            <a:off x="7897495" y="3623310"/>
            <a:ext cx="1726565" cy="293370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KNN</a:t>
            </a:r>
          </a:p>
        </p:txBody>
      </p:sp>
      <p:sp>
        <p:nvSpPr>
          <p:cNvPr id="17" name="Arrow: Pentagon 56"/>
          <p:cNvSpPr/>
          <p:nvPr/>
        </p:nvSpPr>
        <p:spPr>
          <a:xfrm>
            <a:off x="7897495" y="4031615"/>
            <a:ext cx="1726565" cy="293370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Extra Trees</a:t>
            </a:r>
          </a:p>
        </p:txBody>
      </p:sp>
      <p:sp>
        <p:nvSpPr>
          <p:cNvPr id="18" name="Arrow: Pentagon 56"/>
          <p:cNvSpPr/>
          <p:nvPr/>
        </p:nvSpPr>
        <p:spPr>
          <a:xfrm>
            <a:off x="7897495" y="4420870"/>
            <a:ext cx="1726565" cy="293370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Bagging</a:t>
            </a:r>
          </a:p>
        </p:txBody>
      </p:sp>
      <p:sp>
        <p:nvSpPr>
          <p:cNvPr id="20" name="Arrow: Pentagon 56"/>
          <p:cNvSpPr/>
          <p:nvPr/>
        </p:nvSpPr>
        <p:spPr>
          <a:xfrm>
            <a:off x="7897495" y="4852035"/>
            <a:ext cx="1726565" cy="293370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AdaBoost</a:t>
            </a:r>
          </a:p>
        </p:txBody>
      </p:sp>
      <p:sp>
        <p:nvSpPr>
          <p:cNvPr id="22" name="Arrow: Pentagon 56"/>
          <p:cNvSpPr/>
          <p:nvPr/>
        </p:nvSpPr>
        <p:spPr>
          <a:xfrm>
            <a:off x="7873365" y="5276850"/>
            <a:ext cx="1726565" cy="293370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RandomForest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9723755" y="3094990"/>
            <a:ext cx="1211580" cy="3067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1000" b="1" dirty="0">
                <a:sym typeface="+mn-ea"/>
              </a:rPr>
              <a:t>Ensemble </a:t>
            </a:r>
          </a:p>
          <a:p>
            <a:pPr algn="ctr"/>
            <a:r>
              <a:rPr lang="en-US" sz="1000" b="1" dirty="0">
                <a:sym typeface="+mn-ea"/>
              </a:rPr>
              <a:t>Model</a:t>
            </a:r>
          </a:p>
        </p:txBody>
      </p:sp>
      <p:cxnSp>
        <p:nvCxnSpPr>
          <p:cNvPr id="28" name="Straight Arrow Connector 27"/>
          <p:cNvCxnSpPr>
            <a:stCxn id="20" idx="3"/>
          </p:cNvCxnSpPr>
          <p:nvPr/>
        </p:nvCxnSpPr>
        <p:spPr>
          <a:xfrm flipV="1">
            <a:off x="9624060" y="3877310"/>
            <a:ext cx="514985" cy="1121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11316335" y="3556635"/>
            <a:ext cx="993140" cy="727710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0" fontAlgn="base" latinLnBrk="1">
              <a:spcBef>
                <a:spcPct val="0"/>
              </a:spcBef>
              <a:spcAft>
                <a:spcPct val="0"/>
              </a:spcAft>
              <a:buNone/>
            </a:pPr>
            <a:r>
              <a:rPr sz="1200" b="0" i="0">
                <a:solidFill>
                  <a:srgbClr val="BB2323"/>
                </a:solidFill>
                <a:latin typeface="Times New Roman" panose="02020603050405020304" charset="0"/>
                <a:ea typeface="Roboto Mono"/>
                <a:cs typeface="Times New Roman" panose="02020603050405020304" charset="0"/>
              </a:rPr>
              <a:t>'</a:t>
            </a:r>
            <a:r>
              <a:rPr sz="1000" b="1" i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ea typeface="Roboto Mono"/>
                <a:cs typeface="Times New Roman" panose="02020603050405020304" charset="0"/>
              </a:rPr>
              <a:t>Excellent','</a:t>
            </a:r>
          </a:p>
          <a:p>
            <a:pPr indent="0" fontAlgn="base" latinLnBrk="1">
              <a:spcBef>
                <a:spcPct val="0"/>
              </a:spcBef>
              <a:spcAft>
                <a:spcPct val="0"/>
              </a:spcAft>
              <a:buNone/>
            </a:pPr>
            <a:r>
              <a:rPr sz="1000" b="1" i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ea typeface="Roboto Mono"/>
                <a:cs typeface="Times New Roman" panose="02020603050405020304" charset="0"/>
              </a:rPr>
              <a:t>Moderate',</a:t>
            </a:r>
          </a:p>
          <a:p>
            <a:pPr indent="0" fontAlgn="base" latinLnBrk="1">
              <a:spcBef>
                <a:spcPct val="0"/>
              </a:spcBef>
              <a:spcAft>
                <a:spcPct val="0"/>
              </a:spcAft>
              <a:buNone/>
            </a:pPr>
            <a:r>
              <a:rPr sz="1000" b="1" i="0">
                <a:solidFill>
                  <a:schemeClr val="bg1">
                    <a:lumMod val="10000"/>
                  </a:schemeClr>
                </a:solidFill>
                <a:latin typeface="Times New Roman" panose="02020603050405020304" charset="0"/>
                <a:ea typeface="Roboto Mono"/>
                <a:cs typeface="Times New Roman" panose="02020603050405020304" charset="0"/>
              </a:rPr>
              <a:t>'At-Risk'</a:t>
            </a:r>
          </a:p>
        </p:txBody>
      </p:sp>
      <p:sp>
        <p:nvSpPr>
          <p:cNvPr id="31" name="Oval 30"/>
          <p:cNvSpPr/>
          <p:nvPr/>
        </p:nvSpPr>
        <p:spPr>
          <a:xfrm>
            <a:off x="11316335" y="3283585"/>
            <a:ext cx="749300" cy="1041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11316335" y="2884170"/>
            <a:ext cx="770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output</a:t>
            </a:r>
          </a:p>
        </p:txBody>
      </p:sp>
      <p:sp>
        <p:nvSpPr>
          <p:cNvPr id="33" name="Text Box 32"/>
          <p:cNvSpPr txBox="1"/>
          <p:nvPr/>
        </p:nvSpPr>
        <p:spPr>
          <a:xfrm>
            <a:off x="8171815" y="1806575"/>
            <a:ext cx="15519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classification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4899660" y="4920615"/>
            <a:ext cx="1116965" cy="45275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>
                    <a:lumMod val="10000"/>
                  </a:schemeClr>
                </a:solidFill>
              </a:rPr>
              <a:t>DBScan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Clean data by handling </a:t>
            </a:r>
            <a:r>
              <a:rPr lang="en-US" sz="2400" b="1" dirty="0">
                <a:solidFill>
                  <a:schemeClr val="tx1"/>
                </a:solidFill>
              </a:rPr>
              <a:t>missing values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chemeClr val="tx1"/>
                </a:solidFill>
              </a:rPr>
              <a:t>outliers</a:t>
            </a:r>
            <a:r>
              <a:rPr lang="en-US" sz="2400" dirty="0">
                <a:solidFill>
                  <a:schemeClr val="tx1"/>
                </a:solidFill>
              </a:rPr>
              <a:t> to ensure reliability.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Apply </a:t>
            </a:r>
            <a:r>
              <a:rPr lang="en-US" sz="2400" b="1" dirty="0">
                <a:solidFill>
                  <a:schemeClr val="tx1"/>
                </a:solidFill>
              </a:rPr>
              <a:t>one-hot encoding </a:t>
            </a:r>
            <a:r>
              <a:rPr lang="en-US" sz="2400" dirty="0">
                <a:solidFill>
                  <a:schemeClr val="tx1"/>
                </a:solidFill>
              </a:rPr>
              <a:t>to label categorical attributes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Generate new features </a:t>
            </a:r>
            <a:r>
              <a:rPr lang="en-US" sz="2400" dirty="0">
                <a:solidFill>
                  <a:schemeClr val="tx1"/>
                </a:solidFill>
              </a:rPr>
              <a:t>from existing data to enhance predictive power.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Standardize</a:t>
            </a:r>
            <a:r>
              <a:rPr lang="en-US" sz="2400" dirty="0">
                <a:solidFill>
                  <a:schemeClr val="tx1"/>
                </a:solidFill>
              </a:rPr>
              <a:t> numerical data and encode </a:t>
            </a:r>
            <a:r>
              <a:rPr lang="en-US" sz="2400" b="1" dirty="0">
                <a:solidFill>
                  <a:schemeClr val="tx1"/>
                </a:solidFill>
              </a:rPr>
              <a:t>categorical variables</a:t>
            </a:r>
            <a:r>
              <a:rPr lang="en-US" sz="2400" dirty="0">
                <a:solidFill>
                  <a:schemeClr val="tx1"/>
                </a:solidFill>
              </a:rPr>
              <a:t> for model compatibility.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Group students</a:t>
            </a:r>
            <a:r>
              <a:rPr lang="en-US" sz="2400" dirty="0">
                <a:solidFill>
                  <a:schemeClr val="tx1"/>
                </a:solidFill>
              </a:rPr>
              <a:t> by grades, attendance, and extracurriculars.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Expected clusters: “</a:t>
            </a:r>
            <a:r>
              <a:rPr lang="en-US" sz="2400" b="1" dirty="0">
                <a:solidFill>
                  <a:schemeClr val="tx1"/>
                </a:solidFill>
              </a:rPr>
              <a:t>Excellent”, “Moderate”, “At-risk” </a:t>
            </a:r>
            <a:r>
              <a:rPr lang="en-US" sz="2400" dirty="0">
                <a:solidFill>
                  <a:schemeClr val="tx1"/>
                </a:solidFill>
              </a:rPr>
              <a:t>students.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Algorithms: </a:t>
            </a:r>
            <a:r>
              <a:rPr lang="en-US" sz="2400" b="1" dirty="0">
                <a:solidFill>
                  <a:schemeClr val="tx1"/>
                </a:solidFill>
              </a:rPr>
              <a:t>K-Means, K-Medoids, DBSCAN</a:t>
            </a:r>
            <a:r>
              <a:rPr lang="en-US" sz="2400" dirty="0">
                <a:solidFill>
                  <a:schemeClr val="tx1"/>
                </a:solidFill>
              </a:rPr>
              <a:t> Clustering.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Add cluster labels </a:t>
            </a:r>
            <a:r>
              <a:rPr lang="en-US" sz="2400" dirty="0">
                <a:solidFill>
                  <a:schemeClr val="tx1"/>
                </a:solidFill>
              </a:rPr>
              <a:t>to improve classification accuracy.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Explored various student </a:t>
            </a:r>
            <a:r>
              <a:rPr lang="en-US" sz="2400" b="1" dirty="0">
                <a:solidFill>
                  <a:schemeClr val="tx1"/>
                </a:solidFill>
              </a:rPr>
              <a:t>attributes</a:t>
            </a:r>
            <a:r>
              <a:rPr lang="en-US" sz="2400" dirty="0">
                <a:solidFill>
                  <a:schemeClr val="tx1"/>
                </a:solidFill>
              </a:rPr>
              <a:t> (grades, attendance, extracurriculars, demographics) to identify </a:t>
            </a:r>
            <a:r>
              <a:rPr lang="en-US" sz="2400" b="1" dirty="0">
                <a:solidFill>
                  <a:schemeClr val="tx1"/>
                </a:solidFill>
              </a:rPr>
              <a:t>meaningful clusters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K-Medoids</a:t>
            </a:r>
            <a:r>
              <a:rPr lang="en-US" sz="2400" dirty="0">
                <a:solidFill>
                  <a:schemeClr val="tx1"/>
                </a:solidFill>
              </a:rPr>
              <a:t> outperformed K-Means and DBSCAN, creating distinct clusters that </a:t>
            </a:r>
            <a:r>
              <a:rPr lang="en-US" sz="2400" b="1" dirty="0">
                <a:solidFill>
                  <a:schemeClr val="tx1"/>
                </a:solidFill>
              </a:rPr>
              <a:t>improved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prediction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accuracy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Demonstrated greater </a:t>
            </a:r>
            <a:r>
              <a:rPr lang="en-US" sz="2400" b="1" dirty="0">
                <a:solidFill>
                  <a:schemeClr val="tx1"/>
                </a:solidFill>
              </a:rPr>
              <a:t>resilience</a:t>
            </a:r>
            <a:r>
              <a:rPr lang="en-US" sz="2400" dirty="0">
                <a:solidFill>
                  <a:schemeClr val="tx1"/>
                </a:solidFill>
              </a:rPr>
              <a:t> to </a:t>
            </a:r>
            <a:r>
              <a:rPr lang="en-US" sz="2400" b="1" dirty="0">
                <a:solidFill>
                  <a:schemeClr val="tx1"/>
                </a:solidFill>
              </a:rPr>
              <a:t>outliers</a:t>
            </a:r>
            <a:r>
              <a:rPr lang="en-US" sz="2400" dirty="0">
                <a:solidFill>
                  <a:schemeClr val="tx1"/>
                </a:solidFill>
              </a:rPr>
              <a:t> compared to K-Means, ensuring stable clusters.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Outliers were removed based on distances exceeding the cluster mean plus a set threshold.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 descr="A yellow and blue dots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79" y="3114880"/>
            <a:ext cx="3540890" cy="2762025"/>
          </a:xfrm>
          <a:prstGeom prst="rect">
            <a:avLst/>
          </a:prstGeom>
        </p:spPr>
      </p:pic>
      <p:pic>
        <p:nvPicPr>
          <p:cNvPr id="9" name="Picture 8" descr="A yellow and blue dots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683" y="3114880"/>
            <a:ext cx="3540890" cy="2766924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312795" y="60871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418187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Fig</a:t>
            </a:r>
            <a:r>
              <a:rPr b="1" spc="-25" dirty="0">
                <a:solidFill>
                  <a:srgbClr val="418187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b="1" spc="-25" dirty="0">
                <a:solidFill>
                  <a:srgbClr val="418187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7</a:t>
            </a:r>
            <a:r>
              <a:rPr b="1" dirty="0">
                <a:solidFill>
                  <a:srgbClr val="418187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:</a:t>
            </a:r>
            <a:r>
              <a:rPr lang="en-US" b="1" spc="-30" dirty="0">
                <a:solidFill>
                  <a:srgbClr val="418187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Clustering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Ensemble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>
                <a:solidFill>
                  <a:schemeClr val="tx1"/>
                </a:solidFill>
              </a:r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bject 2"/>
          <p:cNvSpPr txBox="1"/>
          <p:nvPr/>
        </p:nvSpPr>
        <p:spPr>
          <a:xfrm>
            <a:off x="1130935" y="1960160"/>
            <a:ext cx="564752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10" dirty="0">
                <a:latin typeface="Times New Roman" panose="02020603050405020304"/>
                <a:cs typeface="Times New Roman" panose="02020603050405020304"/>
              </a:rPr>
              <a:t>Machine Learning Algorithms: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3"/>
          <p:cNvSpPr txBox="1"/>
          <p:nvPr/>
        </p:nvSpPr>
        <p:spPr>
          <a:xfrm>
            <a:off x="1673175" y="2886788"/>
            <a:ext cx="1125855" cy="124906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560"/>
              </a:spcBef>
            </a:pPr>
            <a:r>
              <a:rPr sz="3000" b="1" spc="-25" dirty="0">
                <a:latin typeface="Times New Roman" panose="02020603050405020304"/>
                <a:cs typeface="Times New Roman" panose="02020603050405020304"/>
              </a:rPr>
              <a:t>01</a:t>
            </a:r>
            <a:endParaRPr sz="3000" dirty="0">
              <a:latin typeface="Times New Roman" panose="02020603050405020304"/>
              <a:cs typeface="Times New Roman" panose="02020603050405020304"/>
            </a:endParaRPr>
          </a:p>
          <a:p>
            <a:pPr marL="12700" algn="ctr">
              <a:lnSpc>
                <a:spcPct val="100000"/>
              </a:lnSpc>
              <a:spcBef>
                <a:spcPts val="340"/>
              </a:spcBef>
            </a:pPr>
            <a:r>
              <a:rPr lang="en-US" sz="2200" spc="-10" dirty="0">
                <a:latin typeface="Times New Roman" panose="02020603050405020304"/>
                <a:cs typeface="Times New Roman" panose="02020603050405020304"/>
              </a:rPr>
              <a:t>Random Forest</a:t>
            </a:r>
            <a:endParaRPr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4"/>
          <p:cNvSpPr txBox="1"/>
          <p:nvPr/>
        </p:nvSpPr>
        <p:spPr>
          <a:xfrm>
            <a:off x="1673175" y="4323150"/>
            <a:ext cx="1298754" cy="1302921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780"/>
              </a:spcBef>
            </a:pPr>
            <a:r>
              <a:rPr sz="3000" b="1" spc="-25" dirty="0">
                <a:latin typeface="Times New Roman" panose="02020603050405020304"/>
                <a:cs typeface="Times New Roman" panose="02020603050405020304"/>
              </a:rPr>
              <a:t>05</a:t>
            </a:r>
            <a:endParaRPr sz="3000" dirty="0">
              <a:latin typeface="Times New Roman" panose="02020603050405020304"/>
              <a:cs typeface="Times New Roman" panose="02020603050405020304"/>
            </a:endParaRPr>
          </a:p>
          <a:p>
            <a:pPr marL="12700" algn="ctr">
              <a:lnSpc>
                <a:spcPct val="100000"/>
              </a:lnSpc>
              <a:spcBef>
                <a:spcPts val="495"/>
              </a:spcBef>
            </a:pPr>
            <a:r>
              <a:rPr lang="en-US" sz="2200" spc="-10" dirty="0">
                <a:latin typeface="Times New Roman" panose="02020603050405020304"/>
                <a:cs typeface="Times New Roman" panose="02020603050405020304"/>
              </a:rPr>
              <a:t>Logistic Regression</a:t>
            </a:r>
            <a:endParaRPr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5"/>
          <p:cNvSpPr txBox="1"/>
          <p:nvPr/>
        </p:nvSpPr>
        <p:spPr>
          <a:xfrm>
            <a:off x="3448341" y="2886788"/>
            <a:ext cx="1080135" cy="1279196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37160" algn="ctr">
              <a:lnSpc>
                <a:spcPct val="100000"/>
              </a:lnSpc>
              <a:spcBef>
                <a:spcPts val="315"/>
              </a:spcBef>
            </a:pPr>
            <a:r>
              <a:rPr sz="3000" b="1" spc="-25" dirty="0">
                <a:latin typeface="Times New Roman" panose="02020603050405020304"/>
                <a:cs typeface="Times New Roman" panose="02020603050405020304"/>
              </a:rPr>
              <a:t>02</a:t>
            </a:r>
            <a:endParaRPr lang="en-US" sz="3000" b="1" spc="-25" dirty="0">
              <a:latin typeface="Times New Roman" panose="02020603050405020304"/>
              <a:cs typeface="Times New Roman" panose="02020603050405020304"/>
            </a:endParaRPr>
          </a:p>
          <a:p>
            <a:pPr marL="137160" algn="ctr">
              <a:lnSpc>
                <a:spcPct val="100000"/>
              </a:lnSpc>
              <a:spcBef>
                <a:spcPts val="315"/>
              </a:spcBef>
            </a:pP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Naïve Bayes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6"/>
          <p:cNvSpPr txBox="1"/>
          <p:nvPr/>
        </p:nvSpPr>
        <p:spPr>
          <a:xfrm>
            <a:off x="3546058" y="4366430"/>
            <a:ext cx="1235710" cy="121635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93345" algn="ctr">
              <a:lnSpc>
                <a:spcPct val="100000"/>
              </a:lnSpc>
              <a:spcBef>
                <a:spcPts val="405"/>
              </a:spcBef>
            </a:pPr>
            <a:r>
              <a:rPr sz="3000" b="1" spc="-25" dirty="0">
                <a:latin typeface="Times New Roman" panose="02020603050405020304"/>
                <a:cs typeface="Times New Roman" panose="02020603050405020304"/>
              </a:rPr>
              <a:t>06</a:t>
            </a:r>
            <a:endParaRPr sz="3000" dirty="0">
              <a:latin typeface="Times New Roman" panose="02020603050405020304"/>
              <a:cs typeface="Times New Roman" panose="02020603050405020304"/>
            </a:endParaRPr>
          </a:p>
          <a:p>
            <a:pPr marL="12700" algn="ctr">
              <a:lnSpc>
                <a:spcPct val="100000"/>
              </a:lnSpc>
              <a:spcBef>
                <a:spcPts val="220"/>
              </a:spcBef>
            </a:pPr>
            <a:r>
              <a:rPr lang="en-US" sz="2200" spc="-10" dirty="0">
                <a:latin typeface="Times New Roman" panose="02020603050405020304"/>
                <a:cs typeface="Times New Roman" panose="02020603050405020304"/>
              </a:rPr>
              <a:t>Decision Tree</a:t>
            </a:r>
            <a:endParaRPr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5177787" y="2802252"/>
            <a:ext cx="629285" cy="1014094"/>
          </a:xfrm>
          <a:prstGeom prst="rect">
            <a:avLst/>
          </a:prstGeom>
        </p:spPr>
        <p:txBody>
          <a:bodyPr vert="horz" wrap="square" lIns="0" tIns="126365" rIns="0" bIns="0" rtlCol="0" anchor="ctr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6355" algn="ctr">
              <a:spcBef>
                <a:spcPts val="995"/>
              </a:spcBef>
            </a:pPr>
            <a:r>
              <a:rPr lang="en-US" sz="3000" b="1" spc="-25" dirty="0">
                <a:solidFill>
                  <a:schemeClr val="tx1"/>
                </a:solidFill>
              </a:rPr>
              <a:t>03</a:t>
            </a:r>
            <a:endParaRPr lang="en-US" sz="3000" b="1" dirty="0">
              <a:solidFill>
                <a:schemeClr val="tx1"/>
              </a:solidFill>
            </a:endParaRPr>
          </a:p>
          <a:p>
            <a:pPr marL="12700" algn="ctr">
              <a:spcBef>
                <a:spcPts val="645"/>
              </a:spcBef>
            </a:pPr>
            <a:r>
              <a:rPr lang="en-US" sz="22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SVM</a:t>
            </a:r>
            <a:endParaRPr lang="en-US" sz="220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8"/>
          <p:cNvSpPr txBox="1"/>
          <p:nvPr/>
        </p:nvSpPr>
        <p:spPr>
          <a:xfrm>
            <a:off x="5355897" y="4366430"/>
            <a:ext cx="1235709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 algn="ctr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latin typeface="Times New Roman" panose="02020603050405020304"/>
                <a:cs typeface="Times New Roman" panose="02020603050405020304"/>
              </a:rPr>
              <a:t>07</a:t>
            </a:r>
            <a:endParaRPr sz="3000" dirty="0">
              <a:latin typeface="Times New Roman" panose="02020603050405020304"/>
              <a:cs typeface="Times New Roman" panose="02020603050405020304"/>
            </a:endParaRPr>
          </a:p>
          <a:p>
            <a:pPr marL="12700" algn="ctr">
              <a:lnSpc>
                <a:spcPct val="100000"/>
              </a:lnSpc>
              <a:spcBef>
                <a:spcPts val="35"/>
              </a:spcBef>
            </a:pPr>
            <a:r>
              <a:rPr lang="en-US" sz="2200" spc="-10" dirty="0">
                <a:latin typeface="Times New Roman" panose="02020603050405020304"/>
                <a:cs typeface="Times New Roman" panose="02020603050405020304"/>
              </a:rPr>
              <a:t>AdaBoost</a:t>
            </a:r>
            <a:endParaRPr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13"/>
          <p:cNvSpPr txBox="1"/>
          <p:nvPr/>
        </p:nvSpPr>
        <p:spPr>
          <a:xfrm>
            <a:off x="6778457" y="2829727"/>
            <a:ext cx="1298754" cy="990014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60680" algn="ctr">
              <a:lnSpc>
                <a:spcPct val="100000"/>
              </a:lnSpc>
              <a:spcBef>
                <a:spcPts val="1020"/>
              </a:spcBef>
            </a:pPr>
            <a:r>
              <a:rPr sz="3000" b="1" spc="-25" dirty="0">
                <a:latin typeface="Times New Roman" panose="02020603050405020304"/>
                <a:cs typeface="Times New Roman" panose="02020603050405020304"/>
              </a:rPr>
              <a:t>04</a:t>
            </a:r>
            <a:endParaRPr sz="3000" dirty="0">
              <a:latin typeface="Times New Roman" panose="02020603050405020304"/>
              <a:cs typeface="Times New Roman" panose="02020603050405020304"/>
            </a:endParaRPr>
          </a:p>
          <a:p>
            <a:pPr marL="12700" algn="ctr">
              <a:spcBef>
                <a:spcPts val="675"/>
              </a:spcBef>
            </a:pPr>
            <a:r>
              <a:rPr lang="en-US" sz="2000" dirty="0"/>
              <a:t>KNN</a:t>
            </a:r>
            <a:endParaRPr lang="en-US" sz="2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14"/>
          <p:cNvSpPr txBox="1"/>
          <p:nvPr/>
        </p:nvSpPr>
        <p:spPr>
          <a:xfrm>
            <a:off x="6959392" y="4307885"/>
            <a:ext cx="1298754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algn="ctr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latin typeface="Times New Roman" panose="02020603050405020304"/>
                <a:cs typeface="Times New Roman" panose="02020603050405020304"/>
              </a:rPr>
              <a:t>08</a:t>
            </a:r>
            <a:endParaRPr sz="3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spcBef>
                <a:spcPts val="30"/>
              </a:spcBef>
            </a:pPr>
            <a:r>
              <a:rPr lang="en-US" sz="2400" dirty="0"/>
              <a:t>Gradient Boosting</a:t>
            </a: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endParaRPr lang="en-US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𝑷𝒓𝒆𝒄𝒊𝒔𝒊𝒐𝒏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𝑻𝑷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𝑭𝑷</m:t>
                        </m:r>
                      </m:den>
                    </m:f>
                  </m:oMath>
                </a14:m>
                <a:endParaRPr lang="en-US" sz="2800" b="1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2800" b="1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𝑨𝒄𝒄𝒖𝒓𝒂𝒄𝒚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𝑻𝑵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𝑻𝑵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𝑭𝑷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𝑭𝑵</m:t>
                        </m:r>
                      </m:den>
                    </m:f>
                  </m:oMath>
                </a14:m>
                <a:endParaRPr lang="en-US" sz="2800" b="1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2800" b="1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𝒔𝒄𝒐𝒓𝒆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f>
                          <m:fPr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𝑷𝒓𝒆𝒄𝒊𝒔𝒊𝒐𝒏</m:t>
                            </m:r>
                          </m:den>
                        </m:f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𝑹𝒆𝒄𝒂𝒍𝒍</m:t>
                            </m:r>
                          </m:den>
                        </m:f>
                      </m:den>
                    </m:f>
                  </m:oMath>
                </a14:m>
                <a:endParaRPr lang="en-US" sz="2800" b="1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" r="6" b="-1234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6" name="object 7"/>
          <p:cNvGrpSpPr/>
          <p:nvPr/>
        </p:nvGrpSpPr>
        <p:grpSpPr>
          <a:xfrm>
            <a:off x="6592186" y="2209153"/>
            <a:ext cx="4505446" cy="3630295"/>
            <a:chOff x="5541264" y="597420"/>
            <a:chExt cx="3153410" cy="3630295"/>
          </a:xfrm>
        </p:grpSpPr>
        <p:pic>
          <p:nvPicPr>
            <p:cNvPr id="7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1264" y="597420"/>
              <a:ext cx="3153156" cy="3630167"/>
            </a:xfrm>
            <a:prstGeom prst="rect">
              <a:avLst/>
            </a:prstGeom>
          </p:spPr>
        </p:pic>
        <p:pic>
          <p:nvPicPr>
            <p:cNvPr id="8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33288" y="789432"/>
              <a:ext cx="2782823" cy="3259836"/>
            </a:xfrm>
            <a:prstGeom prst="rect">
              <a:avLst/>
            </a:prstGeom>
          </p:spPr>
        </p:pic>
      </p:grpSp>
      <p:sp>
        <p:nvSpPr>
          <p:cNvPr id="9" name="object 10"/>
          <p:cNvSpPr txBox="1"/>
          <p:nvPr/>
        </p:nvSpPr>
        <p:spPr>
          <a:xfrm>
            <a:off x="6866542" y="5943600"/>
            <a:ext cx="397186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418187"/>
                </a:solidFill>
                <a:latin typeface="Times New Roman" panose="02020603050405020304"/>
                <a:cs typeface="Times New Roman" panose="02020603050405020304"/>
              </a:rPr>
              <a:t>Fig</a:t>
            </a:r>
            <a:r>
              <a:rPr b="1" spc="-25" dirty="0">
                <a:solidFill>
                  <a:srgbClr val="41818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b="1" spc="-25" dirty="0">
                <a:solidFill>
                  <a:srgbClr val="418187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b="1" dirty="0">
                <a:solidFill>
                  <a:srgbClr val="418187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b="1" spc="-20" dirty="0">
                <a:solidFill>
                  <a:srgbClr val="5396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>
                <a:solidFill>
                  <a:srgbClr val="103135"/>
                </a:solidFill>
                <a:latin typeface="Times New Roman" panose="02020603050405020304"/>
                <a:cs typeface="Times New Roman" panose="02020603050405020304"/>
              </a:rPr>
              <a:t>Confusion</a:t>
            </a:r>
            <a:r>
              <a:rPr spc="-55" dirty="0">
                <a:solidFill>
                  <a:srgbClr val="1031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>
                <a:solidFill>
                  <a:srgbClr val="103135"/>
                </a:solidFill>
                <a:latin typeface="Times New Roman" panose="02020603050405020304"/>
                <a:cs typeface="Times New Roman" panose="02020603050405020304"/>
              </a:rPr>
              <a:t>Matrix</a:t>
            </a:r>
            <a:r>
              <a:rPr spc="-20" dirty="0">
                <a:solidFill>
                  <a:srgbClr val="10313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5" dirty="0">
                <a:solidFill>
                  <a:srgbClr val="103135"/>
                </a:solidFill>
                <a:latin typeface="Times New Roman" panose="02020603050405020304"/>
                <a:cs typeface="Times New Roman" panose="02020603050405020304"/>
              </a:rPr>
              <a:t>[</a:t>
            </a:r>
            <a:r>
              <a:rPr lang="en-US" spc="-25" dirty="0">
                <a:solidFill>
                  <a:srgbClr val="103135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pc="-25" dirty="0">
                <a:solidFill>
                  <a:srgbClr val="103135"/>
                </a:solidFill>
                <a:latin typeface="Times New Roman" panose="02020603050405020304"/>
                <a:cs typeface="Times New Roman" panose="02020603050405020304"/>
              </a:rPr>
              <a:t>]</a:t>
            </a:r>
            <a:endParaRPr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𝑻𝑷𝑹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𝑻𝑷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𝑭𝑵</m:t>
                        </m:r>
                      </m:den>
                    </m:f>
                  </m:oMath>
                </a14:m>
                <a:endParaRPr lang="en-US" sz="2800" b="1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2800" b="1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𝑭𝑷𝑹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𝑭𝑷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𝑭𝑷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𝑻𝑵</m:t>
                        </m:r>
                      </m:den>
                    </m:f>
                  </m:oMath>
                </a14:m>
                <a:endParaRPr lang="en-US" sz="2800" b="1" dirty="0">
                  <a:solidFill>
                    <a:schemeClr val="tx1"/>
                  </a:solidFill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" r="6" b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object 10"/>
          <p:cNvSpPr txBox="1"/>
          <p:nvPr/>
        </p:nvSpPr>
        <p:spPr>
          <a:xfrm>
            <a:off x="6866542" y="5943600"/>
            <a:ext cx="397186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solidFill>
                  <a:srgbClr val="418187"/>
                </a:solidFill>
                <a:latin typeface="Times New Roman" panose="02020603050405020304"/>
                <a:cs typeface="Times New Roman" panose="02020603050405020304"/>
              </a:rPr>
              <a:t>Fig</a:t>
            </a:r>
            <a:r>
              <a:rPr lang="en-US" sz="1800" b="1" spc="-30" dirty="0">
                <a:solidFill>
                  <a:srgbClr val="418187"/>
                </a:solidFill>
                <a:latin typeface="Times New Roman" panose="02020603050405020304"/>
                <a:cs typeface="Times New Roman" panose="02020603050405020304"/>
              </a:rPr>
              <a:t> 9</a:t>
            </a:r>
            <a:r>
              <a:rPr lang="en-US" sz="1800" b="1" dirty="0">
                <a:solidFill>
                  <a:srgbClr val="418187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1800" b="1" spc="-20" dirty="0">
                <a:solidFill>
                  <a:srgbClr val="53966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ROC</a:t>
            </a:r>
            <a:r>
              <a:rPr lang="en-US"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dirty="0">
                <a:latin typeface="Times New Roman" panose="02020603050405020304"/>
                <a:cs typeface="Times New Roman" panose="02020603050405020304"/>
              </a:rPr>
              <a:t>CURVE</a:t>
            </a:r>
            <a:r>
              <a:rPr lang="en-US"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spc="-25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lang="en-US" spc="-2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lang="en-US" sz="1800" spc="-25" dirty="0">
                <a:latin typeface="Times New Roman" panose="02020603050405020304"/>
                <a:cs typeface="Times New Roman" panose="02020603050405020304"/>
              </a:rPr>
              <a:t>]</a:t>
            </a:r>
            <a:endParaRPr lang="en-US" sz="18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0" name="object 7"/>
          <p:cNvGrpSpPr/>
          <p:nvPr/>
        </p:nvGrpSpPr>
        <p:grpSpPr>
          <a:xfrm>
            <a:off x="6555840" y="2042452"/>
            <a:ext cx="4593265" cy="3877759"/>
            <a:chOff x="5344667" y="624852"/>
            <a:chExt cx="3618229" cy="3632200"/>
          </a:xfrm>
        </p:grpSpPr>
        <p:pic>
          <p:nvPicPr>
            <p:cNvPr id="11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4667" y="624852"/>
              <a:ext cx="3617976" cy="3631691"/>
            </a:xfrm>
            <a:prstGeom prst="rect">
              <a:avLst/>
            </a:prstGeom>
          </p:spPr>
        </p:pic>
        <p:pic>
          <p:nvPicPr>
            <p:cNvPr id="12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6691" y="816864"/>
              <a:ext cx="3236341" cy="3261360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Evaluated clustering algorithms by testing their results with classification performance.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Identified the best algorithm for optimal clusters. 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415463"/>
              </p:ext>
            </p:extLst>
          </p:nvPr>
        </p:nvGraphicFramePr>
        <p:xfrm>
          <a:off x="1702391" y="3654251"/>
          <a:ext cx="7941339" cy="1400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0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0344">
                <a:tc>
                  <a:txBody>
                    <a:bodyPr/>
                    <a:lstStyle/>
                    <a:p>
                      <a:r>
                        <a:rPr lang="en-US" b="1" dirty="0"/>
                        <a:t>Clustering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At-risk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Decision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44">
                <a:tc>
                  <a:txBody>
                    <a:bodyPr/>
                    <a:lstStyle/>
                    <a:p>
                      <a:r>
                        <a:rPr lang="en-US" dirty="0"/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344">
                <a:tc>
                  <a:txBody>
                    <a:bodyPr/>
                    <a:lstStyle/>
                    <a:p>
                      <a:r>
                        <a:rPr lang="en-US" b="1" dirty="0"/>
                        <a:t>K-Medoids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3048000" y="583819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ym typeface="+mn-ea"/>
              </a:rPr>
              <a:t>Table 1: Result before and after outlier removal (K-medoid)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 Results (Cont’d)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82233" y="2009799"/>
          <a:ext cx="9395766" cy="303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9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4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40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  <a:br>
                        <a:rPr lang="en-US" b="1" dirty="0"/>
                      </a:br>
                      <a:r>
                        <a:rPr lang="en-US" b="1" dirty="0"/>
                        <a:t>(Before)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/>
                        <a:t>Precision</a:t>
                      </a:r>
                      <a:br>
                        <a:rPr lang="en-US" b="1" dirty="0"/>
                      </a:br>
                      <a:r>
                        <a:rPr lang="en-US" b="1" dirty="0"/>
                        <a:t>(Before)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/>
                        <a:t>Recall</a:t>
                      </a:r>
                      <a:br>
                        <a:rPr lang="en-US" b="1" dirty="0"/>
                      </a:br>
                      <a:r>
                        <a:rPr lang="en-US" b="1" dirty="0"/>
                        <a:t>(Before)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  <a:br>
                        <a:rPr lang="en-US" b="1" dirty="0"/>
                      </a:br>
                      <a:r>
                        <a:rPr lang="en-US" b="1" dirty="0"/>
                        <a:t>(After)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  <a:br>
                        <a:rPr lang="en-US" b="1" dirty="0"/>
                      </a:br>
                      <a:r>
                        <a:rPr lang="en-US" b="1" dirty="0"/>
                        <a:t>(After)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Recall</a:t>
                      </a:r>
                      <a:br>
                        <a:rPr lang="en-US" b="1" dirty="0"/>
                      </a:br>
                      <a:r>
                        <a:rPr lang="en-US" b="1" dirty="0"/>
                        <a:t>(After)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83138" y="5556866"/>
            <a:ext cx="6422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2: Result before and after outlier removal (K-medoid)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objectives of this study are to: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Predict student performance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from diverse data.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Learn about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machine learning models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Improve the prediction accuracy by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combining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multiple machine learning algorithms into an ensemble model.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51" y="118"/>
            <a:ext cx="9914859" cy="1329004"/>
          </a:xfrm>
        </p:spPr>
        <p:txBody>
          <a:bodyPr/>
          <a:lstStyle/>
          <a:p>
            <a:r>
              <a:rPr lang="en-US" b="1" dirty="0"/>
              <a:t>Experiment Results (Cont’d)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30</a:t>
            </a:fld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1216660" y="1328420"/>
            <a:ext cx="9018270" cy="48393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indent="0"/>
            <a:r>
              <a:rPr lang="en-US" sz="2800" b="1" dirty="0">
                <a:latin typeface="Times New Roman" panose="02020603050405020304" charset="0"/>
                <a:ea typeface="Placeholder Font"/>
                <a:cs typeface="Times New Roman" panose="02020603050405020304" charset="0"/>
                <a:sym typeface="+mn-ea"/>
              </a:rPr>
              <a:t>Ensemble Architecture (Using Soft Voting):</a:t>
            </a:r>
          </a:p>
          <a:p>
            <a:pPr marL="571500" indent="-571500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ea typeface="Placeholder Font"/>
                <a:cs typeface="Times New Roman" panose="02020603050405020304" charset="0"/>
                <a:sym typeface="+mn-ea"/>
              </a:rPr>
              <a:t> Decision Tree, </a:t>
            </a:r>
          </a:p>
          <a:p>
            <a:pPr marL="571500" indent="-571500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ea typeface="Placeholder Font"/>
                <a:cs typeface="Times New Roman" panose="02020603050405020304" charset="0"/>
                <a:sym typeface="+mn-ea"/>
              </a:rPr>
              <a:t>SVM,</a:t>
            </a:r>
          </a:p>
          <a:p>
            <a:pPr marL="571500" indent="-571500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ea typeface="Placeholder Font"/>
                <a:cs typeface="Times New Roman" panose="02020603050405020304" charset="0"/>
                <a:sym typeface="+mn-ea"/>
              </a:rPr>
              <a:t>Random Forest</a:t>
            </a:r>
          </a:p>
          <a:p>
            <a:pPr marL="571500" indent="-571500">
              <a:buFont typeface="Wingdings" panose="05000000000000000000" charset="0"/>
              <a:buChar char="Ø"/>
            </a:pPr>
            <a:endParaRPr lang="en-US" sz="2800" dirty="0">
              <a:latin typeface="Times New Roman" panose="02020603050405020304" charset="0"/>
              <a:ea typeface="Placeholder Font"/>
              <a:cs typeface="Times New Roman" panose="02020603050405020304" charset="0"/>
              <a:sym typeface="+mn-ea"/>
            </a:endParaRPr>
          </a:p>
          <a:p>
            <a:pPr marL="0" indent="0"/>
            <a:r>
              <a:rPr lang="en-US" sz="2800" dirty="0">
                <a:latin typeface="Times New Roman" panose="02020603050405020304" charset="0"/>
                <a:ea typeface="Placeholder Font"/>
                <a:cs typeface="Times New Roman" panose="02020603050405020304" charset="0"/>
                <a:sym typeface="+mn-ea"/>
              </a:rPr>
              <a:t> we get,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sz="2800" dirty="0">
                <a:latin typeface="Times New Roman" panose="02020603050405020304" charset="0"/>
                <a:ea typeface="Placeholder Font"/>
                <a:cs typeface="Times New Roman" panose="02020603050405020304" charset="0"/>
                <a:sym typeface="+mn-ea"/>
              </a:rPr>
              <a:t>Accuracy: 9</a:t>
            </a:r>
            <a:r>
              <a:rPr lang="en-US" sz="2800" dirty="0">
                <a:latin typeface="Times New Roman" panose="02020603050405020304" charset="0"/>
                <a:ea typeface="Placeholder Font"/>
                <a:cs typeface="Times New Roman" panose="02020603050405020304" charset="0"/>
                <a:sym typeface="+mn-ea"/>
              </a:rPr>
              <a:t>7.77%</a:t>
            </a:r>
            <a:endParaRPr sz="2800" dirty="0">
              <a:latin typeface="Times New Roman" panose="02020603050405020304" charset="0"/>
              <a:ea typeface="Placeholder Font"/>
              <a:cs typeface="Times New Roman" panose="02020603050405020304" charset="0"/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sz="2800" dirty="0">
                <a:latin typeface="Times New Roman" panose="02020603050405020304" charset="0"/>
                <a:ea typeface="Placeholder Font"/>
                <a:cs typeface="Times New Roman" panose="02020603050405020304" charset="0"/>
                <a:sym typeface="+mn-ea"/>
              </a:rPr>
              <a:t>Precision: </a:t>
            </a:r>
            <a:r>
              <a:rPr lang="en-US" sz="2800" dirty="0">
                <a:latin typeface="Times New Roman" panose="02020603050405020304" charset="0"/>
                <a:ea typeface="Placeholder Font"/>
                <a:cs typeface="Times New Roman" panose="02020603050405020304" charset="0"/>
                <a:sym typeface="+mn-ea"/>
              </a:rPr>
              <a:t>97.77%</a:t>
            </a:r>
            <a:endParaRPr sz="2800" dirty="0">
              <a:latin typeface="Times New Roman" panose="02020603050405020304" charset="0"/>
              <a:ea typeface="Placeholder Font"/>
              <a:cs typeface="Times New Roman" panose="02020603050405020304" charset="0"/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sz="2800" dirty="0">
                <a:latin typeface="Times New Roman" panose="02020603050405020304" charset="0"/>
                <a:ea typeface="Placeholder Font"/>
                <a:cs typeface="Times New Roman" panose="02020603050405020304" charset="0"/>
                <a:sym typeface="+mn-ea"/>
              </a:rPr>
              <a:t>Recall: </a:t>
            </a:r>
            <a:r>
              <a:rPr lang="en-US" sz="2800" dirty="0">
                <a:latin typeface="Times New Roman" panose="02020603050405020304" charset="0"/>
                <a:ea typeface="Placeholder Font"/>
                <a:cs typeface="Times New Roman" panose="02020603050405020304" charset="0"/>
                <a:sym typeface="+mn-ea"/>
              </a:rPr>
              <a:t>97.71%</a:t>
            </a:r>
            <a:endParaRPr sz="2800" dirty="0">
              <a:latin typeface="Times New Roman" panose="02020603050405020304" charset="0"/>
              <a:ea typeface="Placeholder Font"/>
              <a:cs typeface="Times New Roman" panose="02020603050405020304" charset="0"/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sz="2800" dirty="0">
                <a:latin typeface="Times New Roman" panose="02020603050405020304" charset="0"/>
                <a:ea typeface="Placeholder Font"/>
                <a:cs typeface="Times New Roman" panose="02020603050405020304" charset="0"/>
                <a:sym typeface="+mn-ea"/>
              </a:rPr>
              <a:t>F1 Score</a:t>
            </a:r>
            <a:r>
              <a:rPr lang="en-US" sz="2800" dirty="0">
                <a:latin typeface="Times New Roman" panose="02020603050405020304" charset="0"/>
                <a:ea typeface="Placeholder Font"/>
                <a:cs typeface="Times New Roman" panose="02020603050405020304" charset="0"/>
                <a:sym typeface="+mn-ea"/>
              </a:rPr>
              <a:t>: 97.73%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151" y="118"/>
            <a:ext cx="9914859" cy="1329004"/>
          </a:xfrm>
        </p:spPr>
        <p:txBody>
          <a:bodyPr/>
          <a:lstStyle/>
          <a:p>
            <a:r>
              <a:rPr lang="en-US" b="1" dirty="0"/>
              <a:t>Experiment Results (Cont’d)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2495" y="5822950"/>
            <a:ext cx="3975735" cy="471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Fig 11: Confusion Metrix(K-medoid)</a:t>
            </a:r>
          </a:p>
        </p:txBody>
      </p:sp>
      <p:pic>
        <p:nvPicPr>
          <p:cNvPr id="10" name="Content Placeholder 9" descr="__results___31_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710" y="1224280"/>
            <a:ext cx="9058275" cy="4451985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a function&#10;&#10;Description automatically generated">
            <a:extLst>
              <a:ext uri="{FF2B5EF4-FFF2-40B4-BE49-F238E27FC236}">
                <a16:creationId xmlns:a16="http://schemas.microsoft.com/office/drawing/2014/main" id="{B6DC756C-CC9B-8227-D12F-54612D80F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48" y="1880172"/>
            <a:ext cx="10888704" cy="36010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 Results (Cont’d)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67718" y="5676246"/>
            <a:ext cx="6422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12: ROC Curves for different classes(K-medoid)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965" indent="-342265" algn="just">
              <a:lnSpc>
                <a:spcPct val="150000"/>
              </a:lnSpc>
              <a:spcBef>
                <a:spcPts val="105"/>
              </a:spcBef>
              <a:buFont typeface="Wingdings" panose="05000000000000000000"/>
              <a:buChar char=""/>
              <a:tabLst>
                <a:tab pos="35496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Students: </a:t>
            </a:r>
            <a:r>
              <a:rPr lang="en-US" sz="2400" dirty="0">
                <a:solidFill>
                  <a:schemeClr val="tx1"/>
                </a:solidFill>
              </a:rPr>
              <a:t>Receive personalized academic guidance tailored according to their needs.</a:t>
            </a:r>
          </a:p>
          <a:p>
            <a:pPr marL="354965" indent="-342265" algn="just">
              <a:lnSpc>
                <a:spcPct val="150000"/>
              </a:lnSpc>
              <a:spcBef>
                <a:spcPts val="105"/>
              </a:spcBef>
              <a:buFont typeface="Wingdings" panose="05000000000000000000"/>
              <a:buChar char=""/>
              <a:tabLst>
                <a:tab pos="35496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Teachers: </a:t>
            </a:r>
            <a:r>
              <a:rPr lang="en-US" sz="2400" dirty="0">
                <a:solidFill>
                  <a:schemeClr val="tx1"/>
                </a:solidFill>
              </a:rPr>
              <a:t>Gain data-driven insights to refine and enhance teaching strategies.</a:t>
            </a:r>
          </a:p>
          <a:p>
            <a:pPr marL="354965" indent="-342265" algn="just">
              <a:lnSpc>
                <a:spcPct val="150000"/>
              </a:lnSpc>
              <a:spcBef>
                <a:spcPts val="105"/>
              </a:spcBef>
              <a:buFont typeface="Wingdings" panose="05000000000000000000"/>
              <a:buChar char=""/>
              <a:tabLst>
                <a:tab pos="354965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Institutions: </a:t>
            </a:r>
            <a:r>
              <a:rPr lang="en-US" sz="2400" dirty="0">
                <a:solidFill>
                  <a:schemeClr val="tx1"/>
                </a:solidFill>
              </a:rPr>
              <a:t>Make informed decisions and allocate resources more effectively.</a:t>
            </a:r>
          </a:p>
          <a:p>
            <a:pPr marL="354965" indent="-342265" algn="just">
              <a:lnSpc>
                <a:spcPct val="150000"/>
              </a:lnSpc>
              <a:spcBef>
                <a:spcPts val="105"/>
              </a:spcBef>
              <a:buFont typeface="Wingdings" panose="05000000000000000000"/>
              <a:buChar char=""/>
              <a:tabLst>
                <a:tab pos="354965" algn="l"/>
              </a:tabLst>
            </a:pPr>
            <a:endParaRPr lang="en-US" sz="240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8150" y="2112712"/>
            <a:ext cx="9202600" cy="412331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Identifying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at-risk students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with better precision.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Proposed techniques offer 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actionable insights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for personalized interventions and improved student support.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34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980" y="2025015"/>
            <a:ext cx="9202420" cy="3244215"/>
          </a:xfrm>
        </p:spPr>
        <p:txBody>
          <a:bodyPr>
            <a:noAutofit/>
          </a:bodyPr>
          <a:lstStyle/>
          <a:p>
            <a:r>
              <a:rPr lang="en-US" altLang="en-US" sz="2800"/>
              <a:t>Explore additional ensemble methods with varied combinations and techniques to enhance accuracy.</a:t>
            </a:r>
          </a:p>
          <a:p>
            <a:r>
              <a:rPr lang="en-US" altLang="en-US" sz="2800"/>
              <a:t>Compare results with existing works using the same dataset.</a:t>
            </a:r>
          </a:p>
          <a:p>
            <a:r>
              <a:rPr lang="en-US" altLang="en-US" sz="2800"/>
              <a:t>Assess model robustness across different datasets.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35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24" y="578027"/>
            <a:ext cx="9914859" cy="1329004"/>
          </a:xfrm>
        </p:spPr>
        <p:txBody>
          <a:bodyPr/>
          <a:lstStyle/>
          <a:p>
            <a:r>
              <a:rPr lang="en-US" b="1" dirty="0"/>
              <a:t>References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23" y="1775017"/>
            <a:ext cx="11025503" cy="412701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  <a:hlinkClick r:id="rId2" action="ppaction://hlinkfile"/>
              </a:rPr>
              <a:t>https://aiml.com/what-is-bagging/</a:t>
            </a:r>
            <a:endParaRPr lang="en-US" altLang="en-US" sz="1600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  <a:hlinkClick r:id="rId3"/>
              </a:rPr>
              <a:t>https://www.datacamp.com/tutorial/what-is-a-confusion-matrix-in-machine-learning</a:t>
            </a:r>
            <a:endParaRPr lang="en-US" sz="1600" u="sng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16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  <a:hlinkClick r:id="rId4"/>
              </a:rPr>
              <a:t>https://medium.com/@ilyurek/roc-curve-and-auc-evaluating-model-performance-c2178008b02</a:t>
            </a:r>
            <a:endParaRPr lang="en-US" sz="1600" u="sng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  <a:hlinkClick r:id="rId5"/>
              </a:rPr>
              <a:t>https://ieeexplore.ieee.org/document/10327720#page=3.40</a:t>
            </a:r>
            <a:endParaRPr lang="en-US" sz="1600" u="sng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  <a:hlinkClick r:id="rId6"/>
              </a:rPr>
              <a:t>https://www.sciencedirect.com/science/article/pii/S2666920X24000663</a:t>
            </a:r>
            <a:endParaRPr lang="en-US" sz="1600" u="sng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  <a:hlinkClick r:id="rId7"/>
              </a:rPr>
              <a:t>https://ieeexplore.ieee.org/document/9714320</a:t>
            </a:r>
            <a:endParaRPr lang="en-US" sz="1600" u="sng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hlinkClick r:id="rId8"/>
              </a:rPr>
              <a:t>Student Performance-BD</a:t>
            </a:r>
            <a:endParaRPr lang="en-US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E. </a:t>
            </a:r>
            <a:r>
              <a:rPr lang="en-US" sz="1600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Alhazmi</a:t>
            </a:r>
            <a:r>
              <a:rPr lang="en-US" sz="16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A. </a:t>
            </a:r>
            <a:r>
              <a:rPr lang="en-US" sz="1600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Sheneamer</a:t>
            </a:r>
            <a:r>
              <a:rPr lang="en-US" sz="16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 "Early Predicting of Students Performance in Higher Education," in IEEE Access, vol. 11, pp. 27579-27589, 2023, </a:t>
            </a:r>
            <a:r>
              <a:rPr lang="en-US" sz="1600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doi</a:t>
            </a:r>
            <a:r>
              <a:rPr lang="en-US" sz="16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 10.1109/ACCESS.2023.3250702.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  <a:hlinkClick r:id="rId9"/>
              </a:rPr>
              <a:t>https://www.researchgate.net/publication/306316861_The_prediction_of_students'_academic_performance_using_classification_data_mining_techniques</a:t>
            </a:r>
            <a:endParaRPr lang="en-US" sz="1600" u="sng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https://www.mdpi.com/2076-3417/10/3/1042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https://www.researchgate.net/publication/306316861_The_prediction_of_students'_academic_performance_using_classification_data_mining_techniques</a:t>
            </a:r>
          </a:p>
          <a:p>
            <a:pPr marL="0" indent="0">
              <a:lnSpc>
                <a:spcPct val="100000"/>
              </a:lnSpc>
              <a:spcBef>
                <a:spcPts val="105"/>
              </a:spcBef>
              <a:buNone/>
              <a:tabLst>
                <a:tab pos="527685" algn="l"/>
              </a:tabLst>
            </a:pPr>
            <a:endParaRPr lang="en-US" sz="30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36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199" y="2576222"/>
            <a:ext cx="5134231" cy="1329004"/>
          </a:xfrm>
        </p:spPr>
        <p:txBody>
          <a:bodyPr>
            <a:noAutofit/>
          </a:bodyPr>
          <a:lstStyle/>
          <a:p>
            <a:r>
              <a:rPr lang="en-US" sz="7000" b="1" dirty="0">
                <a:latin typeface="Times New Roman" panose="02020603050405020304" charset="0"/>
                <a:cs typeface="Times New Roman" panose="02020603050405020304" charset="0"/>
              </a:rPr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37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4302"/>
            <a:ext cx="10739336" cy="468022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Traditional </a:t>
            </a:r>
            <a:r>
              <a:rPr lang="en-US" sz="2400" b="1" dirty="0">
                <a:solidFill>
                  <a:schemeClr val="tx1"/>
                </a:solidFill>
              </a:rPr>
              <a:t>monitoring</a:t>
            </a:r>
            <a:r>
              <a:rPr lang="en-US" sz="2400" dirty="0">
                <a:solidFill>
                  <a:schemeClr val="tx1"/>
                </a:solidFill>
              </a:rPr>
              <a:t> of student performance is </a:t>
            </a:r>
            <a:r>
              <a:rPr lang="en-US" sz="2400" b="1" dirty="0">
                <a:solidFill>
                  <a:schemeClr val="tx1"/>
                </a:solidFill>
              </a:rPr>
              <a:t>time-consuming and inefficient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Machine learning algorithms can </a:t>
            </a:r>
            <a:r>
              <a:rPr lang="en-US" sz="2400" b="1" dirty="0">
                <a:solidFill>
                  <a:schemeClr val="tx1"/>
                </a:solidFill>
              </a:rPr>
              <a:t>automate the prediction</a:t>
            </a:r>
            <a:r>
              <a:rPr lang="en-US" sz="2400" dirty="0">
                <a:solidFill>
                  <a:schemeClr val="tx1"/>
                </a:solidFill>
              </a:rPr>
              <a:t> process, making it more efficient and scalable.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Enables </a:t>
            </a:r>
            <a:r>
              <a:rPr lang="en-US" sz="2400" b="1" dirty="0">
                <a:solidFill>
                  <a:schemeClr val="tx1"/>
                </a:solidFill>
              </a:rPr>
              <a:t>early identification</a:t>
            </a:r>
            <a:r>
              <a:rPr lang="en-US" sz="2400" dirty="0">
                <a:solidFill>
                  <a:schemeClr val="tx1"/>
                </a:solidFill>
              </a:rPr>
              <a:t> and support for at-risk students.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Enables </a:t>
            </a:r>
            <a:r>
              <a:rPr lang="en-US" sz="2400" b="1" dirty="0">
                <a:solidFill>
                  <a:schemeClr val="tx1"/>
                </a:solidFill>
              </a:rPr>
              <a:t>personalized learning plans </a:t>
            </a:r>
            <a:r>
              <a:rPr lang="en-US" sz="2400" dirty="0">
                <a:solidFill>
                  <a:schemeClr val="tx1"/>
                </a:solidFill>
              </a:rPr>
              <a:t>based on individual needs.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Student performance prediction </a:t>
            </a:r>
            <a:r>
              <a:rPr lang="en-US" sz="2400" dirty="0">
                <a:solidFill>
                  <a:schemeClr val="tx1"/>
                </a:solidFill>
              </a:rPr>
              <a:t>involves using data to forecast </a:t>
            </a:r>
            <a:r>
              <a:rPr lang="en-US" sz="2400" b="1" dirty="0">
                <a:solidFill>
                  <a:schemeClr val="tx1"/>
                </a:solidFill>
              </a:rPr>
              <a:t>academic outcomes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Machine learning plays a crucial role in </a:t>
            </a:r>
            <a:r>
              <a:rPr lang="en-US" sz="2400" b="1" dirty="0">
                <a:solidFill>
                  <a:schemeClr val="tx1"/>
                </a:solidFill>
              </a:rPr>
              <a:t>identifying patterns</a:t>
            </a:r>
            <a:r>
              <a:rPr lang="en-US" sz="2400" dirty="0">
                <a:solidFill>
                  <a:schemeClr val="tx1"/>
                </a:solidFill>
              </a:rPr>
              <a:t> and making </a:t>
            </a:r>
            <a:r>
              <a:rPr lang="en-US" sz="2400" b="1" dirty="0">
                <a:solidFill>
                  <a:schemeClr val="tx1"/>
                </a:solidFill>
              </a:rPr>
              <a:t>accurate predictions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Provides </a:t>
            </a:r>
            <a:r>
              <a:rPr lang="en-US" sz="2400" b="1" dirty="0">
                <a:solidFill>
                  <a:schemeClr val="tx1"/>
                </a:solidFill>
              </a:rPr>
              <a:t>insights</a:t>
            </a:r>
            <a:r>
              <a:rPr lang="en-US" sz="2400" dirty="0">
                <a:solidFill>
                  <a:schemeClr val="tx1"/>
                </a:solidFill>
              </a:rPr>
              <a:t> into the factors influencing academic success.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Helps educators </a:t>
            </a:r>
            <a:r>
              <a:rPr lang="en-US" sz="2400" b="1" dirty="0">
                <a:solidFill>
                  <a:schemeClr val="tx1"/>
                </a:solidFill>
              </a:rPr>
              <a:t>personalize interventions</a:t>
            </a:r>
            <a:r>
              <a:rPr lang="en-US" sz="2400" dirty="0">
                <a:solidFill>
                  <a:schemeClr val="tx1"/>
                </a:solidFill>
              </a:rPr>
              <a:t> for struggling students.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466" y="165853"/>
            <a:ext cx="9914859" cy="1329004"/>
          </a:xfrm>
        </p:spPr>
        <p:txBody>
          <a:bodyPr/>
          <a:lstStyle/>
          <a:p>
            <a:r>
              <a:rPr lang="en-US" b="1" dirty="0"/>
              <a:t>Base Paper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61862"/>
            <a:ext cx="9914860" cy="477295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 Sarker et al. 2024 “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Analyzing students’ academic performance using educational data mining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Input: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lvl="1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college dataset for validating models, feature extraction</a:t>
            </a:r>
          </a:p>
          <a:p>
            <a:pPr lvl="1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Synthetic dataset used for algorithm development and testing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Methods: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lvl="1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Decision Trees, K-Nearest Neighbors, Naive Bayes, Neural Networks, and Random Forest, were applied to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classify and analyze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data.</a:t>
            </a:r>
          </a:p>
          <a:p>
            <a:pPr lvl="1"/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Proposed two new GPA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calculation approaches (GPA-1 and GPA-2) based on internal examination marks, contrasting them with the official board GPA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9701" y="1964986"/>
            <a:ext cx="4667167" cy="400738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85" y="2077265"/>
            <a:ext cx="6453113" cy="40073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14436" y="6084649"/>
            <a:ext cx="416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Fig-1: Workflow of proposed methodology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25877" y="517184"/>
            <a:ext cx="9914859" cy="1329004"/>
          </a:xfrm>
        </p:spPr>
        <p:txBody>
          <a:bodyPr/>
          <a:lstStyle/>
          <a:p>
            <a:r>
              <a:rPr lang="en-US" b="1" dirty="0"/>
              <a:t>Base Paper1 (cont’d)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Base Paper 1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792412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Output:</a:t>
            </a: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Comparison between the board GPA and proposed GPA methods (GPA-1 and GPA-2) </a:t>
            </a: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Decision tree identified subjects that strongly correlate with student performance, course and student analysis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Challenges: </a:t>
            </a: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dataset is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small and imbalanced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with fewer instances of good-performing students.</a:t>
            </a: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Paper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does not explore advanced feature selection methods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such as LASSO</a:t>
            </a:r>
          </a:p>
          <a:p>
            <a:pPr lvl="1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Doesn’t compare Decision tree result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with other modern machine learning models, such as ensemble methods or deep learning architectures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Base Paper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19672"/>
            <a:ext cx="9914860" cy="465622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ZILING CHEN et al. 2023 “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Student Performance Prediction Approach Based on Educational Data Mining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Input: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student dataset</a:t>
            </a: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Methods and output: </a:t>
            </a: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Collection and Preprocessing: data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bining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one-hot encoding</a:t>
            </a:r>
          </a:p>
          <a:p>
            <a:pPr lvl="1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Clustering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via Louvain Algorithm Groups students based on modularity metrics</a:t>
            </a:r>
          </a:p>
          <a:p>
            <a:pPr lvl="1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Hybrid Neural Network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(RMHNN) predicts performance their grades</a:t>
            </a:r>
          </a:p>
          <a:p>
            <a:pPr lvl="1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Prediction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accuracy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93.1%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8E-AB64-4467-ACB7-CA52CDCBC1F1}" type="datetime1">
              <a:rPr lang="en-US" smtClean="0"/>
              <a:t>15-Jan-25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D7C3E5-1734-4636-9EC5-AEB06BF1FB20}">
  <ds:schemaRefs/>
</ds:datastoreItem>
</file>

<file path=customXml/itemProps2.xml><?xml version="1.0" encoding="utf-8"?>
<ds:datastoreItem xmlns:ds="http://schemas.openxmlformats.org/officeDocument/2006/customXml" ds:itemID="{55453AF4-4FB0-4B39-9296-55DED383E987}">
  <ds:schemaRefs/>
</ds:datastoreItem>
</file>

<file path=customXml/itemProps3.xml><?xml version="1.0" encoding="utf-8"?>
<ds:datastoreItem xmlns:ds="http://schemas.openxmlformats.org/officeDocument/2006/customXml" ds:itemID="{4C5C2001-E626-4890-B405-22B5BD1CB05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 overlay design</Template>
  <TotalTime>133</TotalTime>
  <Words>1768</Words>
  <Application>Microsoft Office PowerPoint</Application>
  <PresentationFormat>Widescreen</PresentationFormat>
  <Paragraphs>372</Paragraphs>
  <Slides>37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Times New Roman</vt:lpstr>
      <vt:lpstr>Wingdings</vt:lpstr>
      <vt:lpstr>ModOverlayVTI</vt:lpstr>
      <vt:lpstr>PowerPoint Presentation</vt:lpstr>
      <vt:lpstr>Outline </vt:lpstr>
      <vt:lpstr>Objectives</vt:lpstr>
      <vt:lpstr>Motivation</vt:lpstr>
      <vt:lpstr>Problem Statement</vt:lpstr>
      <vt:lpstr>Base Paper 1</vt:lpstr>
      <vt:lpstr>Base Paper1 (cont’d)</vt:lpstr>
      <vt:lpstr>Base Paper 1 (cont’d)</vt:lpstr>
      <vt:lpstr>Base Paper 2</vt:lpstr>
      <vt:lpstr>Base Paper 2 (cont’d)</vt:lpstr>
      <vt:lpstr>Base Paper 2 (cont’d)</vt:lpstr>
      <vt:lpstr>Base Paper 2 (cont’d)</vt:lpstr>
      <vt:lpstr>Base Paper 3</vt:lpstr>
      <vt:lpstr>Base Paper 3 (cont’d)</vt:lpstr>
      <vt:lpstr>Contributions</vt:lpstr>
      <vt:lpstr>Related work 4</vt:lpstr>
      <vt:lpstr>Related work 4 (cont’d)</vt:lpstr>
      <vt:lpstr>Dataset Acquisition</vt:lpstr>
      <vt:lpstr>Dataset Overview</vt:lpstr>
      <vt:lpstr>Proposed Methodology</vt:lpstr>
      <vt:lpstr>Data preprocessing</vt:lpstr>
      <vt:lpstr>Clustering</vt:lpstr>
      <vt:lpstr>Clustering (Cont’d)</vt:lpstr>
      <vt:lpstr>Clustering (Cont’d)</vt:lpstr>
      <vt:lpstr>Ensemble</vt:lpstr>
      <vt:lpstr>Evaluation Metrics</vt:lpstr>
      <vt:lpstr>Evaluation Metrics</vt:lpstr>
      <vt:lpstr>Experiment Results</vt:lpstr>
      <vt:lpstr>Experiment Results (Cont’d)</vt:lpstr>
      <vt:lpstr>Experiment Results (Cont’d)</vt:lpstr>
      <vt:lpstr>Experiment Results (Cont’d)</vt:lpstr>
      <vt:lpstr>Experiment Results (Cont’d)</vt:lpstr>
      <vt:lpstr>Application</vt:lpstr>
      <vt:lpstr>Conclusion</vt:lpstr>
      <vt:lpstr>Future Work</vt:lpstr>
      <vt:lpstr>References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of deep  learning models for eye disease classification</dc:title>
  <dc:creator>HP</dc:creator>
  <cp:lastModifiedBy>MAHADI ANKON</cp:lastModifiedBy>
  <cp:revision>148</cp:revision>
  <dcterms:created xsi:type="dcterms:W3CDTF">2024-12-06T19:16:00Z</dcterms:created>
  <dcterms:modified xsi:type="dcterms:W3CDTF">2025-01-15T12:29:09Z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089C84E4BCB04957A545E571CFC84658_12</vt:lpwstr>
  </property>
  <property fmtid="{D5CDD505-2E9C-101B-9397-08002B2CF9AE}" pid="4" name="KSOProductBuildVer">
    <vt:lpwstr>1033-12.2.0.19307</vt:lpwstr>
  </property>
</Properties>
</file>