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3" r:id="rId5"/>
    <p:sldId id="264" r:id="rId6"/>
    <p:sldId id="265" r:id="rId7"/>
    <p:sldId id="270" r:id="rId8"/>
    <p:sldId id="273" r:id="rId9"/>
    <p:sldId id="272" r:id="rId10"/>
    <p:sldId id="298" r:id="rId11"/>
    <p:sldId id="290" r:id="rId12"/>
    <p:sldId id="292" r:id="rId13"/>
    <p:sldId id="288" r:id="rId14"/>
    <p:sldId id="274" r:id="rId15"/>
    <p:sldId id="295" r:id="rId16"/>
    <p:sldId id="296" r:id="rId17"/>
    <p:sldId id="276" r:id="rId18"/>
    <p:sldId id="278" r:id="rId19"/>
    <p:sldId id="299" r:id="rId20"/>
    <p:sldId id="297" r:id="rId21"/>
    <p:sldId id="287" r:id="rId22"/>
    <p:sldId id="289" r:id="rId23"/>
    <p:sldId id="293" r:id="rId24"/>
    <p:sldId id="294" r:id="rId25"/>
    <p:sldId id="279" r:id="rId26"/>
    <p:sldId id="281" r:id="rId27"/>
    <p:sldId id="280" r:id="rId28"/>
    <p:sldId id="282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CB72-574E-415D-B72A-17362121115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4586F-1953-4BD5-83C7-A0A9DB3C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76A2-E682-417E-ADB1-2253E6403B4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6981-6C37-4AFF-8C0A-5FB54C3BCC98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DD28-BD13-458A-BC54-0566CE4A616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BF554-CA01-4A3B-A05D-03DB4683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3AA7D-7EF3-4341-88E2-B0086CE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1BF2-74F1-44AA-A7A1-41CA31F8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9765-F616-45CA-9A80-860BC59B024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523A-BCC7-48C3-B1FE-32A957C34ED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4AA4-B030-4951-8577-0DD39390E54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9778-EA58-42E6-8ECB-31A3F698108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159-8E2D-4A96-AFBC-157CA349844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7D53A6-5914-4370-9A75-674DAFD8943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0D4-4FF3-4D36-9EE2-F06A18F9CEA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77E04-E7D8-4EB5-A2FC-3AC8D48C39C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4585-F5BC-404B-8184-F6CA1DE13560}"/>
              </a:ext>
            </a:extLst>
          </p:cNvPr>
          <p:cNvSpPr txBox="1">
            <a:spLocks/>
          </p:cNvSpPr>
          <p:nvPr/>
        </p:nvSpPr>
        <p:spPr>
          <a:xfrm>
            <a:off x="834204" y="1925643"/>
            <a:ext cx="10523590" cy="890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Parsing for Bangla Text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662D49-07E9-4801-B228-8D18D6EFB3FB}"/>
              </a:ext>
            </a:extLst>
          </p:cNvPr>
          <p:cNvSpPr txBox="1">
            <a:spLocks/>
          </p:cNvSpPr>
          <p:nvPr/>
        </p:nvSpPr>
        <p:spPr>
          <a:xfrm>
            <a:off x="214540" y="3647904"/>
            <a:ext cx="5881460" cy="26431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tx1"/>
                </a:solidFill>
                <a:latin typeface="+mn-lt"/>
              </a:rPr>
              <a:t>Supervised by: 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Dr. K. M.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Azharul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Hasan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Professor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Computer Science and Engineering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Khulna University of Engineering &amp;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7C5100-AAC5-42C4-BD4E-57C4924EE3A4}"/>
              </a:ext>
            </a:extLst>
          </p:cNvPr>
          <p:cNvSpPr txBox="1">
            <a:spLocks/>
          </p:cNvSpPr>
          <p:nvPr/>
        </p:nvSpPr>
        <p:spPr>
          <a:xfrm>
            <a:off x="6095999" y="3647904"/>
            <a:ext cx="6273849" cy="26431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Presented by: 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Shaikh Prothomaa </a:t>
            </a:r>
            <a:r>
              <a:rPr lang="en-US" sz="23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Binte</a:t>
            </a:r>
            <a:r>
              <a:rPr lang="en-US" sz="23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Minhaz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Roll: 1807010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Computer Science and Engineering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solidFill>
                  <a:schemeClr val="tx1"/>
                </a:solidFill>
              </a:rPr>
              <a:t>Khulna University of Engineering &amp; Technology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2CA0A-A4EF-4309-8595-0AD398CB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B442-F721-416F-863C-EF83C052BC6C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D002-BD81-4F1B-9146-2A53FB42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Google Shape;106;p1">
            <a:extLst>
              <a:ext uri="{FF2B5EF4-FFF2-40B4-BE49-F238E27FC236}">
                <a16:creationId xmlns:a16="http://schemas.microsoft.com/office/drawing/2014/main" id="{4C550104-04C9-4606-AA50-797537A039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7950" y="245717"/>
            <a:ext cx="1343269" cy="151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17ED38-F1C9-4C26-93B0-0B27F56B62E9}"/>
              </a:ext>
            </a:extLst>
          </p:cNvPr>
          <p:cNvSpPr txBox="1"/>
          <p:nvPr/>
        </p:nvSpPr>
        <p:spPr>
          <a:xfrm>
            <a:off x="4085946" y="2816445"/>
            <a:ext cx="402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Course No: CSE 4000</a:t>
            </a:r>
          </a:p>
        </p:txBody>
      </p:sp>
    </p:spTree>
    <p:extLst>
      <p:ext uri="{BB962C8B-B14F-4D97-AF65-F5344CB8AC3E}">
        <p14:creationId xmlns:p14="http://schemas.microsoft.com/office/powerpoint/2010/main" val="7316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0397-B6F0-4B96-AD32-920EACF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8777-C453-4291-AEE7-FD7238A5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The dataset specifications,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041F-0DCF-4A80-A64C-C02651CD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A54F-E848-463B-9E7B-C26A9952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902884-FDA1-4EE0-A527-7E09983C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84829"/>
              </p:ext>
            </p:extLst>
          </p:nvPr>
        </p:nvGraphicFramePr>
        <p:xfrm>
          <a:off x="1772458" y="3134392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257145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1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 of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6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0.7692307692307693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Size of vocabulary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4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Transition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Emission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Unique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660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EE45B9-8B5C-4482-9E22-2C7FF2CCDE99}"/>
              </a:ext>
            </a:extLst>
          </p:cNvPr>
          <p:cNvSpPr txBox="1"/>
          <p:nvPr/>
        </p:nvSpPr>
        <p:spPr>
          <a:xfrm>
            <a:off x="3932806" y="2680095"/>
            <a:ext cx="34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1: </a:t>
            </a:r>
            <a:r>
              <a:rPr lang="en-US" sz="2000" dirty="0"/>
              <a:t>dataset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782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901F-0DDC-4721-9150-89570EB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Algorithm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C603-2CE0-4551-852E-A410B296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50" y="1819180"/>
            <a:ext cx="11281150" cy="47522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The proposed algorithm is the Edmonds algorithm. It takes a fully connected weighted directed </a:t>
            </a:r>
            <a:r>
              <a:rPr lang="en-US" sz="2800" b="1" dirty="0">
                <a:solidFill>
                  <a:schemeClr val="tx1"/>
                </a:solidFill>
              </a:rPr>
              <a:t>graph</a:t>
            </a:r>
            <a:r>
              <a:rPr lang="en-US" sz="2800" dirty="0">
                <a:solidFill>
                  <a:schemeClr val="tx1"/>
                </a:solidFill>
              </a:rPr>
              <a:t> and a root node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Choose only </a:t>
            </a:r>
            <a:r>
              <a:rPr lang="en-US" sz="2800" b="1" dirty="0">
                <a:solidFill>
                  <a:schemeClr val="tx1"/>
                </a:solidFill>
              </a:rPr>
              <a:t>max weighted edges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Check if there is any </a:t>
            </a:r>
            <a:r>
              <a:rPr lang="en-US" sz="2800" b="1" dirty="0">
                <a:solidFill>
                  <a:schemeClr val="tx1"/>
                </a:solidFill>
              </a:rPr>
              <a:t>cycle exists or not</a:t>
            </a:r>
            <a:r>
              <a:rPr lang="en-US" sz="2800" dirty="0">
                <a:solidFill>
                  <a:schemeClr val="tx1"/>
                </a:solidFill>
              </a:rPr>
              <a:t>. If yes then make a compact node with the nodes of the cycle and recursively call the function again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 returns a </a:t>
            </a:r>
            <a:r>
              <a:rPr lang="en-US" sz="2800" b="1" dirty="0">
                <a:solidFill>
                  <a:schemeClr val="tx1"/>
                </a:solidFill>
              </a:rPr>
              <a:t>maximum spanning tree </a:t>
            </a:r>
            <a:r>
              <a:rPr lang="en-US" sz="2800" dirty="0">
                <a:solidFill>
                  <a:schemeClr val="tx1"/>
                </a:solidFill>
              </a:rPr>
              <a:t>and the weights indicate dependencies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A4B9-52F7-4BA3-B42C-83B197D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0FA97-2403-41F9-9CB7-202AAB9C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9CEB0-0D52-4FF8-A821-A26F6458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159-8E2D-4A96-AFBC-157CA349844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FA2D-47A0-48BF-98A8-284DE2E8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CAEF1-9B0D-4129-A4B9-777E38703F07}"/>
              </a:ext>
            </a:extLst>
          </p:cNvPr>
          <p:cNvSpPr/>
          <p:nvPr/>
        </p:nvSpPr>
        <p:spPr>
          <a:xfrm>
            <a:off x="97735" y="3278341"/>
            <a:ext cx="1864310" cy="66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Graph and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CC9FF-0916-42FB-90EC-B8FEBEBCC973}"/>
              </a:ext>
            </a:extLst>
          </p:cNvPr>
          <p:cNvSpPr/>
          <p:nvPr/>
        </p:nvSpPr>
        <p:spPr>
          <a:xfrm>
            <a:off x="2266469" y="3278342"/>
            <a:ext cx="1491773" cy="66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Reverse the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99D14-E6DC-402E-B625-9D1F403E6C00}"/>
              </a:ext>
            </a:extLst>
          </p:cNvPr>
          <p:cNvSpPr/>
          <p:nvPr/>
        </p:nvSpPr>
        <p:spPr>
          <a:xfrm>
            <a:off x="4097527" y="3196962"/>
            <a:ext cx="2308194" cy="82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max incoming edges of all nodes (except root)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89456-3AEA-496B-9080-F476CB3B60BB}"/>
              </a:ext>
            </a:extLst>
          </p:cNvPr>
          <p:cNvSpPr/>
          <p:nvPr/>
        </p:nvSpPr>
        <p:spPr>
          <a:xfrm>
            <a:off x="7067055" y="3290408"/>
            <a:ext cx="1864310" cy="66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if a cycle 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7AAAF-5797-41CF-9999-C75EA55C8899}"/>
              </a:ext>
            </a:extLst>
          </p:cNvPr>
          <p:cNvSpPr/>
          <p:nvPr/>
        </p:nvSpPr>
        <p:spPr>
          <a:xfrm>
            <a:off x="7067055" y="2289168"/>
            <a:ext cx="1864310" cy="66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Reverse the graph and return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D4DDE-1AFB-446F-8DD9-CB6D02D710C6}"/>
              </a:ext>
            </a:extLst>
          </p:cNvPr>
          <p:cNvSpPr/>
          <p:nvPr/>
        </p:nvSpPr>
        <p:spPr>
          <a:xfrm>
            <a:off x="9844286" y="3234257"/>
            <a:ext cx="2077373" cy="82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compacted node using nodes in the cycle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13A46-0125-4726-9CA0-70B4F21FBB68}"/>
              </a:ext>
            </a:extLst>
          </p:cNvPr>
          <p:cNvSpPr/>
          <p:nvPr/>
        </p:nvSpPr>
        <p:spPr>
          <a:xfrm>
            <a:off x="9776174" y="4502121"/>
            <a:ext cx="2210541" cy="1118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incoming and outgoing edge weights of that compacted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449BE-427D-4D6D-98EF-B8E0436DB51D}"/>
              </a:ext>
            </a:extLst>
          </p:cNvPr>
          <p:cNvSpPr/>
          <p:nvPr/>
        </p:nvSpPr>
        <p:spPr>
          <a:xfrm>
            <a:off x="6736388" y="961958"/>
            <a:ext cx="2532369" cy="1047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 the compacted node and replace with original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ACB89-1B6A-447B-A41B-86C102AED1EA}"/>
              </a:ext>
            </a:extLst>
          </p:cNvPr>
          <p:cNvSpPr txBox="1"/>
          <p:nvPr/>
        </p:nvSpPr>
        <p:spPr>
          <a:xfrm>
            <a:off x="4608990" y="5620707"/>
            <a:ext cx="339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2:</a:t>
            </a:r>
            <a:r>
              <a:rPr lang="en-US" sz="2000" dirty="0"/>
              <a:t> Proposed algorithm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80EB5-FBA2-4E11-BAD6-144FE93AFE5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62045" y="3611254"/>
            <a:ext cx="3044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B9880-B9D1-4E6C-94A4-E67C3020BA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58242" y="3611254"/>
            <a:ext cx="3392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643F53-34E1-42D2-B00B-FD0B909EC7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05721" y="3611254"/>
            <a:ext cx="661334" cy="12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C7D2F7-82A5-4BBF-8F47-0F56E0A19B6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999210" y="2954993"/>
            <a:ext cx="0" cy="335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3D9A37-E7BC-4754-81E1-628CDD4669BA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7999210" y="2009522"/>
            <a:ext cx="3363" cy="279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179500-7F0F-4689-AB79-DF2CAE59349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31365" y="3623321"/>
            <a:ext cx="912921" cy="25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0FC0A7-EA4D-4654-94A7-08794E22347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881445" y="4062840"/>
            <a:ext cx="1528" cy="43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C2E471-9320-460A-8923-39E3B6AF8354}"/>
              </a:ext>
            </a:extLst>
          </p:cNvPr>
          <p:cNvSpPr txBox="1"/>
          <p:nvPr/>
        </p:nvSpPr>
        <p:spPr>
          <a:xfrm>
            <a:off x="8093681" y="2938034"/>
            <a:ext cx="44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EA5D8-5A4E-41A1-8D49-C73C3CA027BB}"/>
              </a:ext>
            </a:extLst>
          </p:cNvPr>
          <p:cNvSpPr txBox="1"/>
          <p:nvPr/>
        </p:nvSpPr>
        <p:spPr>
          <a:xfrm>
            <a:off x="9158654" y="3746894"/>
            <a:ext cx="54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1E9B94D-2F4C-47D8-9734-D7AEAB965DCD}"/>
              </a:ext>
            </a:extLst>
          </p:cNvPr>
          <p:cNvCxnSpPr>
            <a:stCxn id="10" idx="1"/>
            <a:endCxn id="4" idx="2"/>
          </p:cNvCxnSpPr>
          <p:nvPr/>
        </p:nvCxnSpPr>
        <p:spPr>
          <a:xfrm rot="10800000">
            <a:off x="1029890" y="3944166"/>
            <a:ext cx="8746284" cy="11172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E68616D3-E1DF-4DE2-87D5-F1285ADE9AC0}"/>
              </a:ext>
            </a:extLst>
          </p:cNvPr>
          <p:cNvSpPr txBox="1">
            <a:spLocks/>
          </p:cNvSpPr>
          <p:nvPr/>
        </p:nvSpPr>
        <p:spPr>
          <a:xfrm>
            <a:off x="426413" y="445066"/>
            <a:ext cx="5669587" cy="8285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/>
                </a:solidFill>
              </a:rPr>
              <a:t>Algorithm execution</a:t>
            </a:r>
          </a:p>
        </p:txBody>
      </p:sp>
    </p:spTree>
    <p:extLst>
      <p:ext uri="{BB962C8B-B14F-4D97-AF65-F5344CB8AC3E}">
        <p14:creationId xmlns:p14="http://schemas.microsoft.com/office/powerpoint/2010/main" val="391300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776A-C7D6-4550-A7FC-67C4DCD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Edge labeling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9DEC-1391-426C-AA4C-FC86104C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84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Edge-weight calculation: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600" dirty="0">
                <a:solidFill>
                  <a:schemeClr val="tx1"/>
                </a:solidFill>
              </a:rPr>
              <a:t>(source, destination) = p * [transition probability(source, destination) +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							emission probability(destination)]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 is the </a:t>
            </a:r>
            <a:r>
              <a:rPr lang="en-US" sz="2800" b="1" dirty="0">
                <a:solidFill>
                  <a:schemeClr val="tx1"/>
                </a:solidFill>
              </a:rPr>
              <a:t>priority value</a:t>
            </a:r>
            <a:r>
              <a:rPr lang="en-US" sz="2800" dirty="0">
                <a:solidFill>
                  <a:schemeClr val="tx1"/>
                </a:solidFill>
              </a:rPr>
              <a:t>. It varies for different POS as a destination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 for Coordinating Particle (CCD) &gt; p for Verb (VM or VAUX)&gt; p for </a:t>
            </a:r>
            <a:r>
              <a:rPr lang="en-US" sz="2800" dirty="0" err="1">
                <a:solidFill>
                  <a:schemeClr val="tx1"/>
                </a:solidFill>
              </a:rPr>
              <a:t>Pronominals</a:t>
            </a:r>
            <a:r>
              <a:rPr lang="en-US" sz="2800" dirty="0">
                <a:solidFill>
                  <a:schemeClr val="tx1"/>
                </a:solidFill>
              </a:rPr>
              <a:t> (PPR) &gt; p for  Common Noun (NC) &gt; p for Absolute Demonstrative (DAB) &gt; p for  Proper Noun (NP)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D902-F1AC-4183-9A14-722D68B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DC81-C214-4124-B90D-1516D894E45C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E48-4EA8-4325-A323-17CF84F3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6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1F0-8A1E-4226-9178-FC6F971A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C883-86AA-489D-824A-C77521E2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603489" cy="46140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Input paragraph:</a:t>
            </a:r>
            <a:r>
              <a:rPr lang="en-US" sz="2800" dirty="0"/>
              <a:t> </a:t>
            </a:r>
            <a:r>
              <a:rPr lang="as-I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পদ্মা বাংলাদেশের একটি প্রধান নদী। এটি হিমালয়ে উৎপন্ন গঙ্গানদীর প্রধান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as-I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শাখা এবং বাংলাদেশের ২য় দীর্ঘতম নদী।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Separate into sentences: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Sentence 1: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as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পদ্মা বাংলাদেশের একটি প্রধান নদী।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0000"/>
                </a:solidFill>
              </a:rPr>
              <a:t>Sentence 2: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as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এটি হিমালয়ে উৎপন্ন গঙ্গানদীর প্রধান শাখা এবং বাংলাদেশের ২য় দীর্ঘতম নদী।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6DAA-C08F-4DE0-9DA4-E0D69D9A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B8A2-4488-4EE2-997E-0EE73BC57C6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FB72-A3BC-44A4-B169-6CBCAF32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EE5-0339-46D4-A345-4CA48B01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Input and output (Cont’d…)</a:t>
            </a:r>
            <a:r>
              <a:rPr lang="en-US" sz="5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3802-FA46-4D0E-A7A0-EFAD1617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Tokenization and POS tagging:</a:t>
            </a: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s-IN" sz="2800" dirty="0">
                <a:solidFill>
                  <a:schemeClr val="tx1"/>
                </a:solidFill>
              </a:rPr>
              <a:t>('পদ্মা', '</a:t>
            </a:r>
            <a:r>
              <a:rPr lang="en-US" sz="2800" dirty="0">
                <a:solidFill>
                  <a:schemeClr val="tx1"/>
                </a:solidFill>
              </a:rPr>
              <a:t>NP'), ('</a:t>
            </a:r>
            <a:r>
              <a:rPr lang="as-IN" sz="2800" dirty="0">
                <a:solidFill>
                  <a:schemeClr val="tx1"/>
                </a:solidFill>
              </a:rPr>
              <a:t>বাংলাদেশের', '</a:t>
            </a:r>
            <a:r>
              <a:rPr lang="en-US" sz="2800" dirty="0">
                <a:solidFill>
                  <a:schemeClr val="tx1"/>
                </a:solidFill>
              </a:rPr>
              <a:t>NP'), ('</a:t>
            </a:r>
            <a:r>
              <a:rPr lang="as-IN" sz="2800" dirty="0">
                <a:solidFill>
                  <a:schemeClr val="tx1"/>
                </a:solidFill>
              </a:rPr>
              <a:t>একটি', '</a:t>
            </a:r>
            <a:r>
              <a:rPr lang="en-US" sz="2800" dirty="0">
                <a:solidFill>
                  <a:schemeClr val="tx1"/>
                </a:solidFill>
              </a:rPr>
              <a:t>JQ'), ('</a:t>
            </a:r>
            <a:r>
              <a:rPr lang="as-IN" sz="2800" dirty="0">
                <a:solidFill>
                  <a:schemeClr val="tx1"/>
                </a:solidFill>
              </a:rPr>
              <a:t>প্রধান', '</a:t>
            </a:r>
            <a:r>
              <a:rPr lang="en-US" sz="2800" dirty="0">
                <a:solidFill>
                  <a:schemeClr val="tx1"/>
                </a:solidFill>
              </a:rPr>
              <a:t>JJ'), ('</a:t>
            </a:r>
            <a:r>
              <a:rPr lang="as-IN" sz="2800" dirty="0">
                <a:solidFill>
                  <a:schemeClr val="tx1"/>
                </a:solidFill>
              </a:rPr>
              <a:t>নদী', '</a:t>
            </a:r>
            <a:r>
              <a:rPr lang="en-US" sz="2800" dirty="0">
                <a:solidFill>
                  <a:schemeClr val="tx1"/>
                </a:solidFill>
              </a:rPr>
              <a:t>NC'), ('।', 'PU’)</a:t>
            </a: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as-IN" sz="2800" dirty="0">
                <a:solidFill>
                  <a:schemeClr val="tx1"/>
                </a:solidFill>
              </a:rPr>
              <a:t>('এটি', '</a:t>
            </a:r>
            <a:r>
              <a:rPr lang="en-US" sz="2800" dirty="0">
                <a:solidFill>
                  <a:schemeClr val="tx1"/>
                </a:solidFill>
              </a:rPr>
              <a:t>PPR'), ('</a:t>
            </a:r>
            <a:r>
              <a:rPr lang="as-IN" sz="2800" dirty="0">
                <a:solidFill>
                  <a:schemeClr val="tx1"/>
                </a:solidFill>
              </a:rPr>
              <a:t>হিমালয়ে', '</a:t>
            </a:r>
            <a:r>
              <a:rPr lang="en-US" sz="2800" dirty="0">
                <a:solidFill>
                  <a:schemeClr val="tx1"/>
                </a:solidFill>
              </a:rPr>
              <a:t>VM'), ('</a:t>
            </a:r>
            <a:r>
              <a:rPr lang="as-IN" sz="2800" dirty="0">
                <a:solidFill>
                  <a:schemeClr val="tx1"/>
                </a:solidFill>
              </a:rPr>
              <a:t>উৎপন্ন', '</a:t>
            </a:r>
            <a:r>
              <a:rPr lang="en-US" sz="2800" dirty="0">
                <a:solidFill>
                  <a:schemeClr val="tx1"/>
                </a:solidFill>
              </a:rPr>
              <a:t>JJ'), ('</a:t>
            </a:r>
            <a:r>
              <a:rPr lang="as-IN" sz="2800" dirty="0">
                <a:solidFill>
                  <a:schemeClr val="tx1"/>
                </a:solidFill>
              </a:rPr>
              <a:t>গঙ্গানদীর', '</a:t>
            </a:r>
            <a:r>
              <a:rPr lang="en-US" sz="2800" dirty="0">
                <a:solidFill>
                  <a:schemeClr val="tx1"/>
                </a:solidFill>
              </a:rPr>
              <a:t>NC'), ('</a:t>
            </a:r>
            <a:r>
              <a:rPr lang="as-IN" sz="2800" dirty="0">
                <a:solidFill>
                  <a:schemeClr val="tx1"/>
                </a:solidFill>
              </a:rPr>
              <a:t>প্রধান', '</a:t>
            </a:r>
            <a:r>
              <a:rPr lang="en-US" sz="2800" dirty="0">
                <a:solidFill>
                  <a:schemeClr val="tx1"/>
                </a:solidFill>
              </a:rPr>
              <a:t>JJ'), ('</a:t>
            </a:r>
            <a:r>
              <a:rPr lang="as-IN" sz="2800" dirty="0">
                <a:solidFill>
                  <a:schemeClr val="tx1"/>
                </a:solidFill>
              </a:rPr>
              <a:t>শাখা', '</a:t>
            </a:r>
            <a:r>
              <a:rPr lang="en-US" sz="2800" dirty="0">
                <a:solidFill>
                  <a:schemeClr val="tx1"/>
                </a:solidFill>
              </a:rPr>
              <a:t>NC'), ('</a:t>
            </a:r>
            <a:r>
              <a:rPr lang="as-IN" sz="2800" dirty="0">
                <a:solidFill>
                  <a:schemeClr val="tx1"/>
                </a:solidFill>
              </a:rPr>
              <a:t>এবং', '</a:t>
            </a:r>
            <a:r>
              <a:rPr lang="en-US" sz="2800" dirty="0">
                <a:solidFill>
                  <a:schemeClr val="tx1"/>
                </a:solidFill>
              </a:rPr>
              <a:t>CCD'), ('</a:t>
            </a:r>
            <a:r>
              <a:rPr lang="as-IN" sz="2800" dirty="0">
                <a:solidFill>
                  <a:schemeClr val="tx1"/>
                </a:solidFill>
              </a:rPr>
              <a:t>বাংলাদেশের', '</a:t>
            </a:r>
            <a:r>
              <a:rPr lang="en-US" sz="2800" dirty="0">
                <a:solidFill>
                  <a:schemeClr val="tx1"/>
                </a:solidFill>
              </a:rPr>
              <a:t>NP'), ('</a:t>
            </a:r>
            <a:r>
              <a:rPr lang="as-IN" sz="2800" dirty="0">
                <a:solidFill>
                  <a:schemeClr val="tx1"/>
                </a:solidFill>
              </a:rPr>
              <a:t>২য়', '</a:t>
            </a:r>
            <a:r>
              <a:rPr lang="en-US" sz="2800" dirty="0">
                <a:solidFill>
                  <a:schemeClr val="tx1"/>
                </a:solidFill>
              </a:rPr>
              <a:t>NP'), ('</a:t>
            </a:r>
            <a:r>
              <a:rPr lang="as-IN" sz="2800" dirty="0">
                <a:solidFill>
                  <a:schemeClr val="tx1"/>
                </a:solidFill>
              </a:rPr>
              <a:t>দীর্ঘতম', '</a:t>
            </a:r>
            <a:r>
              <a:rPr lang="en-US" sz="2800" dirty="0">
                <a:solidFill>
                  <a:schemeClr val="tx1"/>
                </a:solidFill>
              </a:rPr>
              <a:t>JJ'), ('</a:t>
            </a:r>
            <a:r>
              <a:rPr lang="as-IN" sz="2800" dirty="0">
                <a:solidFill>
                  <a:schemeClr val="tx1"/>
                </a:solidFill>
              </a:rPr>
              <a:t>নদী', '</a:t>
            </a:r>
            <a:r>
              <a:rPr lang="en-US" sz="2800" dirty="0">
                <a:solidFill>
                  <a:schemeClr val="tx1"/>
                </a:solidFill>
              </a:rPr>
              <a:t>NC'), ('।', 'PU’)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D3A4-E639-49FD-861A-256B7BFD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678C-B769-4BC8-8877-FA6017B7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3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CD1A-4F4B-4645-BE64-393E91D7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Input and output (Cont’d…)</a:t>
            </a:r>
            <a:r>
              <a:rPr lang="en-US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FA269E-4042-48C7-A951-138AA3CB6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467840"/>
              </p:ext>
            </p:extLst>
          </p:nvPr>
        </p:nvGraphicFramePr>
        <p:xfrm>
          <a:off x="1097280" y="3045041"/>
          <a:ext cx="10211832" cy="326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944">
                  <a:extLst>
                    <a:ext uri="{9D8B030D-6E8A-4147-A177-3AD203B41FA5}">
                      <a16:colId xmlns:a16="http://schemas.microsoft.com/office/drawing/2014/main" val="1159318985"/>
                    </a:ext>
                  </a:extLst>
                </a:gridCol>
                <a:gridCol w="3403944">
                  <a:extLst>
                    <a:ext uri="{9D8B030D-6E8A-4147-A177-3AD203B41FA5}">
                      <a16:colId xmlns:a16="http://schemas.microsoft.com/office/drawing/2014/main" val="273975155"/>
                    </a:ext>
                  </a:extLst>
                </a:gridCol>
                <a:gridCol w="3403944">
                  <a:extLst>
                    <a:ext uri="{9D8B030D-6E8A-4147-A177-3AD203B41FA5}">
                      <a16:colId xmlns:a16="http://schemas.microsoft.com/office/drawing/2014/main" val="1793115139"/>
                    </a:ext>
                  </a:extLst>
                </a:gridCol>
              </a:tblGrid>
              <a:tr h="4160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Label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45331"/>
                  </a:ext>
                </a:extLst>
              </a:tr>
              <a:tr h="51950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পদ্মা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0.0784313725490196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84983"/>
                  </a:ext>
                </a:extLst>
              </a:tr>
              <a:tr h="4160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বাংলাদেশের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1e-07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33567"/>
                  </a:ext>
                </a:extLst>
              </a:tr>
              <a:tr h="4160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একটি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0.2400001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21618"/>
                  </a:ext>
                </a:extLst>
              </a:tr>
              <a:tr h="4160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প্রধান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3162"/>
                  </a:ext>
                </a:extLst>
              </a:tr>
              <a:tr h="51950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নদী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0.7209302325581395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01486"/>
                  </a:ext>
                </a:extLst>
              </a:tr>
              <a:tr h="51950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।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0.6377171215880894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80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A798-C8F5-439A-9903-38DDF0A0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ABC92-65A5-431D-9757-85DF483E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012DA-7268-4791-8248-64623AE303A0}"/>
              </a:ext>
            </a:extLst>
          </p:cNvPr>
          <p:cNvSpPr txBox="1"/>
          <p:nvPr/>
        </p:nvSpPr>
        <p:spPr>
          <a:xfrm>
            <a:off x="955237" y="1711096"/>
            <a:ext cx="11094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Like this, each node has weighted edges to other edges but there is no incoming edge to root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7438C-5BC4-4448-9CD6-A80CD14B31F8}"/>
              </a:ext>
            </a:extLst>
          </p:cNvPr>
          <p:cNvSpPr txBox="1"/>
          <p:nvPr/>
        </p:nvSpPr>
        <p:spPr>
          <a:xfrm flipH="1">
            <a:off x="3755732" y="2620788"/>
            <a:ext cx="530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2:</a:t>
            </a:r>
            <a:r>
              <a:rPr lang="en-US" sz="2000" dirty="0"/>
              <a:t> edge label for root node in sentence 1</a:t>
            </a:r>
          </a:p>
        </p:txBody>
      </p:sp>
    </p:spTree>
    <p:extLst>
      <p:ext uri="{BB962C8B-B14F-4D97-AF65-F5344CB8AC3E}">
        <p14:creationId xmlns:p14="http://schemas.microsoft.com/office/powerpoint/2010/main" val="180394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812D-FFB0-4BC3-A8B1-A315C26E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16" y="322113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Input and output (Cont’d…)</a:t>
            </a:r>
            <a:r>
              <a:rPr lang="en-US" sz="5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6A62-393B-4FB9-9C16-12708A18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666338"/>
            <a:ext cx="11789545" cy="4709750"/>
          </a:xfrm>
        </p:spPr>
        <p:txBody>
          <a:bodyPr>
            <a:noAutofit/>
          </a:bodyPr>
          <a:lstStyle/>
          <a:p>
            <a:pPr marL="635508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Output dependencies: </a:t>
            </a:r>
          </a:p>
          <a:p>
            <a:pPr marL="818388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Sentence 1:</a:t>
            </a:r>
            <a:r>
              <a:rPr lang="en-US" sz="2800" dirty="0">
                <a:solidFill>
                  <a:schemeClr val="tx1"/>
                </a:solidFill>
              </a:rPr>
              <a:t> [('root', '</a:t>
            </a:r>
            <a:r>
              <a:rPr lang="as-IN" sz="2800" dirty="0">
                <a:solidFill>
                  <a:schemeClr val="tx1"/>
                </a:solidFill>
              </a:rPr>
              <a:t>একটি'), ('একটি', 'বাংলাদেশের'), ('নদী', '।'), ('পদ্মা', 'প্রধান'), ('পদ্মা', 'নদী'), ('বাংলাদেশের', 'পদ্মা')]</a:t>
            </a:r>
            <a:endParaRPr lang="en-US" sz="2800" dirty="0">
              <a:solidFill>
                <a:schemeClr val="tx1"/>
              </a:solidFill>
            </a:endParaRPr>
          </a:p>
          <a:p>
            <a:pPr marL="818388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Sentence 2: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s-IN" sz="2800" dirty="0">
                <a:solidFill>
                  <a:schemeClr val="tx1"/>
                </a:solidFill>
              </a:rPr>
              <a:t>[('</a:t>
            </a:r>
            <a:r>
              <a:rPr lang="en-US" sz="2800" dirty="0">
                <a:solidFill>
                  <a:schemeClr val="tx1"/>
                </a:solidFill>
              </a:rPr>
              <a:t>root', '</a:t>
            </a:r>
            <a:r>
              <a:rPr lang="as-IN" sz="2800" dirty="0">
                <a:solidFill>
                  <a:schemeClr val="tx1"/>
                </a:solidFill>
              </a:rPr>
              <a:t>এটি'), ('</a:t>
            </a:r>
            <a:r>
              <a:rPr lang="en-US" sz="2800" dirty="0">
                <a:solidFill>
                  <a:schemeClr val="tx1"/>
                </a:solidFill>
              </a:rPr>
              <a:t>root', '</a:t>
            </a:r>
            <a:r>
              <a:rPr lang="as-IN" sz="2800" dirty="0">
                <a:solidFill>
                  <a:schemeClr val="tx1"/>
                </a:solidFill>
              </a:rPr>
              <a:t>হিমালয়ে'), ('</a:t>
            </a:r>
            <a:r>
              <a:rPr lang="en-US" sz="2800" dirty="0">
                <a:solidFill>
                  <a:schemeClr val="tx1"/>
                </a:solidFill>
              </a:rPr>
              <a:t>root', '</a:t>
            </a:r>
            <a:r>
              <a:rPr lang="as-IN" sz="2800" dirty="0">
                <a:solidFill>
                  <a:schemeClr val="tx1"/>
                </a:solidFill>
              </a:rPr>
              <a:t>এবং'), ('।', 'উৎপন্ন'), ('।', 'প্রধান'), ('।', 'দীর্ঘতম'), ('এটি', 'গঙ্গানদীর'), ('এটি', 'শাখা'), ('এটি', 'বাংলাদেশের'), ('এটি', '২য়'), ('এটি', 'নদী'), ('নদী', '।’)]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6F56-D1A7-4BD5-8812-408FEBA1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F4E-3673-4376-A61F-6869E7331B5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8914-3C49-48D6-99D1-4F1969E7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42709-DB03-42DA-AF3F-CE7633D52388}"/>
              </a:ext>
            </a:extLst>
          </p:cNvPr>
          <p:cNvSpPr/>
          <p:nvPr/>
        </p:nvSpPr>
        <p:spPr>
          <a:xfrm>
            <a:off x="5817049" y="1209445"/>
            <a:ext cx="1367161" cy="554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B1990-98F7-46ED-9200-1405047489E0}"/>
              </a:ext>
            </a:extLst>
          </p:cNvPr>
          <p:cNvSpPr/>
          <p:nvPr/>
        </p:nvSpPr>
        <p:spPr>
          <a:xfrm>
            <a:off x="5817050" y="2027126"/>
            <a:ext cx="1367161" cy="54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3200" dirty="0">
                <a:solidFill>
                  <a:schemeClr val="tx1"/>
                </a:solidFill>
              </a:rPr>
              <a:t>একটি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FCB07-931B-49B1-9C85-07C5C671A820}"/>
              </a:ext>
            </a:extLst>
          </p:cNvPr>
          <p:cNvSpPr/>
          <p:nvPr/>
        </p:nvSpPr>
        <p:spPr>
          <a:xfrm>
            <a:off x="5491536" y="2854705"/>
            <a:ext cx="2018191" cy="65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3200" dirty="0">
                <a:solidFill>
                  <a:schemeClr val="tx1"/>
                </a:solidFill>
              </a:rPr>
              <a:t>বাংলাদেশের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8B8E8-478A-4D2C-9D21-E976947B3892}"/>
              </a:ext>
            </a:extLst>
          </p:cNvPr>
          <p:cNvSpPr/>
          <p:nvPr/>
        </p:nvSpPr>
        <p:spPr>
          <a:xfrm>
            <a:off x="5817051" y="3864515"/>
            <a:ext cx="1367161" cy="506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3200" dirty="0">
                <a:solidFill>
                  <a:schemeClr val="tx1"/>
                </a:solidFill>
              </a:rPr>
              <a:t>পদ্মা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81056-CE99-45CD-9859-DA03B103C562}"/>
              </a:ext>
            </a:extLst>
          </p:cNvPr>
          <p:cNvSpPr/>
          <p:nvPr/>
        </p:nvSpPr>
        <p:spPr>
          <a:xfrm>
            <a:off x="8419731" y="5404952"/>
            <a:ext cx="1367161" cy="51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3200" dirty="0">
                <a:solidFill>
                  <a:schemeClr val="tx1"/>
                </a:solidFill>
              </a:rPr>
              <a:t>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0D0F3-B1BF-464E-BC5F-9E487C16FE65}"/>
              </a:ext>
            </a:extLst>
          </p:cNvPr>
          <p:cNvSpPr/>
          <p:nvPr/>
        </p:nvSpPr>
        <p:spPr>
          <a:xfrm>
            <a:off x="7736151" y="4531572"/>
            <a:ext cx="1367161" cy="51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3200" dirty="0">
                <a:solidFill>
                  <a:schemeClr val="tx1"/>
                </a:solidFill>
              </a:rPr>
              <a:t>নদী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676C5-3552-42D6-AF9C-41AF757A72A8}"/>
              </a:ext>
            </a:extLst>
          </p:cNvPr>
          <p:cNvSpPr/>
          <p:nvPr/>
        </p:nvSpPr>
        <p:spPr>
          <a:xfrm>
            <a:off x="4052655" y="4594299"/>
            <a:ext cx="1367161" cy="538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sz="3200" dirty="0">
                <a:solidFill>
                  <a:schemeClr val="tx1"/>
                </a:solidFill>
              </a:rPr>
              <a:t>প্রধান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C4AE1D-8C72-413B-9FC1-A761E34CF1F1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500630" y="1763560"/>
            <a:ext cx="1" cy="26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4AE8C-43B4-4E9B-AFD4-F352A4C56C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500631" y="2567925"/>
            <a:ext cx="1" cy="28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724B1E-8602-4BAE-902B-2DEF0353DA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500632" y="3511653"/>
            <a:ext cx="0" cy="35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C47B2A-5DA4-4A9F-A726-71B2AB89DCB3}"/>
              </a:ext>
            </a:extLst>
          </p:cNvPr>
          <p:cNvCxnSpPr>
            <a:stCxn id="6" idx="1"/>
            <a:endCxn id="9" idx="0"/>
          </p:cNvCxnSpPr>
          <p:nvPr/>
        </p:nvCxnSpPr>
        <p:spPr>
          <a:xfrm flipH="1">
            <a:off x="4736236" y="4117528"/>
            <a:ext cx="1080815" cy="47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79C5E-3835-4516-9CBA-1C8BE8673DFB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7184212" y="4117528"/>
            <a:ext cx="1235520" cy="414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E71D3F-E12E-4053-AEB7-A78E8177B589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419732" y="5042039"/>
            <a:ext cx="683580" cy="362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18DBC5-6B00-4C0F-A89A-670875050192}"/>
              </a:ext>
            </a:extLst>
          </p:cNvPr>
          <p:cNvSpPr txBox="1"/>
          <p:nvPr/>
        </p:nvSpPr>
        <p:spPr>
          <a:xfrm flipH="1">
            <a:off x="3372695" y="5915419"/>
            <a:ext cx="550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3:</a:t>
            </a:r>
            <a:r>
              <a:rPr lang="en-US" sz="2000" dirty="0"/>
              <a:t> graphical representation of sentence 1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34DA6E87-D038-4A0E-8260-E1BA8919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352-B080-4FEF-9B8F-1E0FA6D42D0B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07C1F27-6441-4D9E-82EC-A8A8C3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D43FBA0-CC1E-4589-B467-829F80CB99B3}"/>
              </a:ext>
            </a:extLst>
          </p:cNvPr>
          <p:cNvSpPr txBox="1">
            <a:spLocks/>
          </p:cNvSpPr>
          <p:nvPr/>
        </p:nvSpPr>
        <p:spPr>
          <a:xfrm>
            <a:off x="498070" y="334628"/>
            <a:ext cx="8148780" cy="8230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/>
                </a:solidFill>
              </a:rPr>
              <a:t>Input and output (Cont’d…)</a:t>
            </a:r>
            <a:r>
              <a:rPr lang="en-US" sz="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1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417C-E4D5-47A4-952E-D0BB251E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62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1B84-C344-4113-BE58-128EEB94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8" y="1737360"/>
            <a:ext cx="11561684" cy="47224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</a:rPr>
              <a:t>Method 1,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</a:rPr>
              <a:t>Take parent of each edge and </a:t>
            </a:r>
            <a:r>
              <a:rPr lang="en-US" sz="3400" b="1" dirty="0">
                <a:solidFill>
                  <a:schemeClr val="tx1"/>
                </a:solidFill>
              </a:rPr>
              <a:t>sort</a:t>
            </a:r>
            <a:r>
              <a:rPr lang="en-US" sz="3400" dirty="0">
                <a:solidFill>
                  <a:schemeClr val="tx1"/>
                </a:solidFill>
              </a:rPr>
              <a:t> the transition probabilities that have </a:t>
            </a:r>
            <a:r>
              <a:rPr lang="en-US" sz="3400" b="1" dirty="0">
                <a:solidFill>
                  <a:schemeClr val="tx1"/>
                </a:solidFill>
              </a:rPr>
              <a:t>same parent node</a:t>
            </a:r>
            <a:r>
              <a:rPr lang="en-US" sz="3400" dirty="0">
                <a:solidFill>
                  <a:schemeClr val="tx1"/>
                </a:solidFill>
              </a:rPr>
              <a:t> in descending 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</a:rPr>
              <a:t>Accuracy </a:t>
            </a:r>
            <a:r>
              <a:rPr lang="en-US" sz="3400" b="1" dirty="0">
                <a:solidFill>
                  <a:schemeClr val="tx1"/>
                </a:solidFill>
              </a:rPr>
              <a:t>decreases</a:t>
            </a:r>
            <a:r>
              <a:rPr lang="en-US" sz="3400" dirty="0">
                <a:solidFill>
                  <a:schemeClr val="tx1"/>
                </a:solidFill>
              </a:rPr>
              <a:t> proportionally for that edge if transition probability is from further length and accuracy for the sentence is sum of all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</a:rPr>
              <a:t>Method 2,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</a:rPr>
              <a:t>Accuracy is the ratio of the no of edges that has an entry in transition probability dictionary and no of total edges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2A4A-BDC1-44FE-B7A6-52C2AE2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CD1CA-5877-484E-AACA-E9E2EBA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0173-7A55-47AB-8654-A387212D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725"/>
            <a:ext cx="10058400" cy="144454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9185-0FDD-4BFC-ACB2-EC901520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655719"/>
            <a:ext cx="4998720" cy="4722853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Introduction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Related works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Objectives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Parser generation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Dataset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Algorithm execution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Edge labeling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B9E1-FF9F-420E-A978-A98F6F83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777-D5E4-435D-A8F0-657298E602CB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5832-6DB1-4C48-84D1-203B0997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C9D43-695C-4C9C-8767-FC5090A3491F}"/>
              </a:ext>
            </a:extLst>
          </p:cNvPr>
          <p:cNvSpPr txBox="1">
            <a:spLocks/>
          </p:cNvSpPr>
          <p:nvPr/>
        </p:nvSpPr>
        <p:spPr>
          <a:xfrm>
            <a:off x="7082605" y="1633558"/>
            <a:ext cx="4073075" cy="46429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Input and output</a:t>
            </a:r>
            <a:endParaRPr lang="en-US" sz="2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Result analysis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Interface 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Challenges 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Future work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650052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3517-0006-4580-BFAF-A5371524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Result Analysis </a:t>
            </a:r>
            <a:r>
              <a:rPr lang="en-US" sz="5400" b="1" dirty="0">
                <a:solidFill>
                  <a:schemeClr val="tx1"/>
                </a:solidFill>
              </a:rPr>
              <a:t>(Cont’d…) 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94BC-7BCE-4A06-B5BA-8FB03672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39" y="1827978"/>
            <a:ext cx="10058400" cy="4023360"/>
          </a:xfrm>
        </p:spPr>
        <p:txBody>
          <a:bodyPr/>
          <a:lstStyle/>
          <a:p>
            <a:pPr marL="635508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The estimated accuracy in method 1: </a:t>
            </a:r>
            <a:r>
              <a:rPr lang="en-US" sz="2800" dirty="0">
                <a:solidFill>
                  <a:schemeClr val="tx1"/>
                </a:solidFill>
              </a:rPr>
              <a:t>[0.42032176973353447, 0.8045771059006352]</a:t>
            </a:r>
          </a:p>
          <a:p>
            <a:pPr marL="635508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The estimated accuracy in method 2: </a:t>
            </a:r>
            <a:r>
              <a:rPr lang="en-US" sz="2800" dirty="0">
                <a:solidFill>
                  <a:schemeClr val="tx1"/>
                </a:solidFill>
              </a:rPr>
              <a:t>[0.6666666666666666, 0.8333333333333334]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8E263-5E0D-4438-AAD8-82705B92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03505-1348-4CD1-A3E7-8D16BB92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0F39-0367-4007-BA63-66627527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Result Analysis (Cont’d…)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9253-A880-4FC3-A3AC-67AB718D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47" y="1845734"/>
            <a:ext cx="10692266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From </a:t>
            </a:r>
            <a:r>
              <a:rPr lang="en-US" sz="2800" b="1" dirty="0">
                <a:solidFill>
                  <a:schemeClr val="tx1"/>
                </a:solidFill>
              </a:rPr>
              <a:t>figure 3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as-IN" sz="2800" dirty="0">
                <a:solidFill>
                  <a:schemeClr val="tx1"/>
                </a:solidFill>
              </a:rPr>
              <a:t>('বাংলাদেশের', 'পদ্মা’),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s-IN" sz="2800" dirty="0">
                <a:solidFill>
                  <a:schemeClr val="tx1"/>
                </a:solidFill>
              </a:rPr>
              <a:t>('পদ্মা', 'প্রধান’),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s-IN" sz="2800" dirty="0">
                <a:solidFill>
                  <a:schemeClr val="tx1"/>
                </a:solidFill>
              </a:rPr>
              <a:t>('নদী', '।’)</a:t>
            </a:r>
            <a:r>
              <a:rPr lang="en-US" sz="2800" dirty="0">
                <a:solidFill>
                  <a:schemeClr val="tx1"/>
                </a:solidFill>
              </a:rPr>
              <a:t> these 3 edges are correct according to grammar but </a:t>
            </a:r>
            <a:r>
              <a:rPr lang="as-IN" sz="2800" dirty="0">
                <a:solidFill>
                  <a:schemeClr val="tx1"/>
                </a:solidFill>
              </a:rPr>
              <a:t>('একটি', 'বাংলাদেশের’),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s-IN" sz="2800" dirty="0">
                <a:solidFill>
                  <a:schemeClr val="tx1"/>
                </a:solidFill>
              </a:rPr>
              <a:t>('পদ্মা', 'প্রধান’),</a:t>
            </a:r>
            <a:r>
              <a:rPr lang="en-US" sz="2800" dirty="0">
                <a:solidFill>
                  <a:schemeClr val="tx1"/>
                </a:solidFill>
              </a:rPr>
              <a:t> ('root', '</a:t>
            </a:r>
            <a:r>
              <a:rPr lang="as-IN" sz="2800" dirty="0">
                <a:solidFill>
                  <a:schemeClr val="tx1"/>
                </a:solidFill>
              </a:rPr>
              <a:t>একটি’)</a:t>
            </a:r>
            <a:r>
              <a:rPr lang="en-US" sz="2800" dirty="0">
                <a:solidFill>
                  <a:schemeClr val="tx1"/>
                </a:solidFill>
              </a:rPr>
              <a:t> these 3 edges are incorrect.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 </a:t>
            </a:r>
            <a:r>
              <a:rPr lang="en-US" sz="2800" b="1" dirty="0">
                <a:solidFill>
                  <a:schemeClr val="tx1"/>
                </a:solidFill>
              </a:rPr>
              <a:t>method 1 (0.42032176973353447) </a:t>
            </a:r>
            <a:r>
              <a:rPr lang="en-US" sz="2800" dirty="0">
                <a:solidFill>
                  <a:schemeClr val="tx1"/>
                </a:solidFill>
              </a:rPr>
              <a:t>accuracy calculation gives a closer result than method 2 (0.6666666666666666)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FA74-9C5C-47E4-A0CD-9AEB4AF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7487-DF4A-4D0E-B518-66E2F980341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8643-B5AC-4C70-9DD7-80D90107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9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982E-D9FC-41CD-83BF-BE82E7EE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Result Analysis (Cont’d…) 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50BC-7B34-411B-88D4-CE8D58B3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855"/>
            <a:ext cx="10834308" cy="42709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From the output of sentence 2, </a:t>
            </a:r>
            <a:r>
              <a:rPr lang="as-IN" sz="2800" dirty="0">
                <a:solidFill>
                  <a:schemeClr val="tx1"/>
                </a:solidFill>
              </a:rPr>
              <a:t>('</a:t>
            </a:r>
            <a:r>
              <a:rPr lang="en-US" sz="2800" dirty="0">
                <a:solidFill>
                  <a:schemeClr val="tx1"/>
                </a:solidFill>
              </a:rPr>
              <a:t>root', '</a:t>
            </a:r>
            <a:r>
              <a:rPr lang="as-IN" sz="2800" dirty="0">
                <a:solidFill>
                  <a:schemeClr val="tx1"/>
                </a:solidFill>
              </a:rPr>
              <a:t>এটি'), ('</a:t>
            </a:r>
            <a:r>
              <a:rPr lang="en-US" sz="2800" dirty="0">
                <a:solidFill>
                  <a:schemeClr val="tx1"/>
                </a:solidFill>
              </a:rPr>
              <a:t>root', '</a:t>
            </a:r>
            <a:r>
              <a:rPr lang="as-IN" sz="2800" dirty="0">
                <a:solidFill>
                  <a:schemeClr val="tx1"/>
                </a:solidFill>
              </a:rPr>
              <a:t>এবং’),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s-IN" sz="2800" dirty="0">
                <a:solidFill>
                  <a:schemeClr val="tx1"/>
                </a:solidFill>
              </a:rPr>
              <a:t>('এটি', 'গঙ্গানদীর'), ('এটি', 'শাখা'), ('এটি', 'বাংলাদেশের'), ('এটি', '২য়'), ('এটি', 'নদী'), ('নদী', ‘।’)</a:t>
            </a:r>
            <a:r>
              <a:rPr lang="en-US" sz="2800" dirty="0">
                <a:solidFill>
                  <a:schemeClr val="tx1"/>
                </a:solidFill>
              </a:rPr>
              <a:t> edges are correct and </a:t>
            </a:r>
            <a:r>
              <a:rPr lang="as-IN" sz="2800" dirty="0">
                <a:solidFill>
                  <a:schemeClr val="tx1"/>
                </a:solidFill>
              </a:rPr>
              <a:t>('</a:t>
            </a:r>
            <a:r>
              <a:rPr lang="en-US" sz="2800" dirty="0">
                <a:solidFill>
                  <a:schemeClr val="tx1"/>
                </a:solidFill>
              </a:rPr>
              <a:t>root', '</a:t>
            </a:r>
            <a:r>
              <a:rPr lang="as-IN" sz="2800" dirty="0">
                <a:solidFill>
                  <a:schemeClr val="tx1"/>
                </a:solidFill>
              </a:rPr>
              <a:t>হিমালয়ে’),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as-IN" sz="2800" dirty="0">
                <a:solidFill>
                  <a:schemeClr val="tx1"/>
                </a:solidFill>
              </a:rPr>
              <a:t>('।', 'উৎপন্ন'), ('।', 'প্রধান'), ('।', 'দীর্ঘতম’)</a:t>
            </a:r>
            <a:r>
              <a:rPr lang="en-US" sz="2800" dirty="0">
                <a:solidFill>
                  <a:schemeClr val="tx1"/>
                </a:solidFill>
              </a:rPr>
              <a:t> edges are incorrect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 </a:t>
            </a:r>
            <a:r>
              <a:rPr lang="en-US" sz="2800" b="1" dirty="0">
                <a:solidFill>
                  <a:schemeClr val="tx1"/>
                </a:solidFill>
              </a:rPr>
              <a:t>method 1 (0.8045771059006352) </a:t>
            </a:r>
            <a:r>
              <a:rPr lang="en-US" sz="2800" dirty="0">
                <a:solidFill>
                  <a:schemeClr val="tx1"/>
                </a:solidFill>
              </a:rPr>
              <a:t>accuracy calculation gives a closer result than method 2 (0.8333333333333334)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9162-9D42-476B-90DA-77FE1C48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4977-DD61-4E97-AAA6-9BCE044A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2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537-E4BB-49C9-BED6-9FC09131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72806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Interface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53C-8866-4AE3-B8BE-C35CDA13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B9A11-012B-4EBA-BF79-3C98A5A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936C1C-DA79-48EA-9DEB-ABD98650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933" y="2106105"/>
            <a:ext cx="8361878" cy="418377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F7828B-BFC8-4336-90C2-23614DF427CB}"/>
              </a:ext>
            </a:extLst>
          </p:cNvPr>
          <p:cNvSpPr txBox="1"/>
          <p:nvPr/>
        </p:nvSpPr>
        <p:spPr>
          <a:xfrm>
            <a:off x="4458969" y="5424256"/>
            <a:ext cx="406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4:</a:t>
            </a:r>
            <a:r>
              <a:rPr lang="en-US" sz="2000" dirty="0"/>
              <a:t> Input page (using Flask) </a:t>
            </a:r>
          </a:p>
        </p:txBody>
      </p:sp>
    </p:spTree>
    <p:extLst>
      <p:ext uri="{BB962C8B-B14F-4D97-AF65-F5344CB8AC3E}">
        <p14:creationId xmlns:p14="http://schemas.microsoft.com/office/powerpoint/2010/main" val="52132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0481-7E41-49DD-9FCF-587C77B2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Interface (Cont’d…) </a:t>
            </a:r>
            <a:endParaRPr lang="en-US" sz="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9DA2-D8AE-45B0-ADD5-C4852FE1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17C-02D4-4F12-B009-EDAF528A651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56035-36F3-495D-B125-C5E0ECAA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345A0-1C59-4254-BA7E-1F474C34B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99" y="1924527"/>
            <a:ext cx="11310917" cy="4347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2E609-5B0E-4863-9B05-EE3D5EE7CAC8}"/>
              </a:ext>
            </a:extLst>
          </p:cNvPr>
          <p:cNvSpPr txBox="1"/>
          <p:nvPr/>
        </p:nvSpPr>
        <p:spPr>
          <a:xfrm>
            <a:off x="4398345" y="5872050"/>
            <a:ext cx="422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 5:</a:t>
            </a:r>
            <a:r>
              <a:rPr lang="en-US" sz="2000" dirty="0"/>
              <a:t> Output page (using Flask) </a:t>
            </a:r>
          </a:p>
        </p:txBody>
      </p:sp>
    </p:spTree>
    <p:extLst>
      <p:ext uri="{BB962C8B-B14F-4D97-AF65-F5344CB8AC3E}">
        <p14:creationId xmlns:p14="http://schemas.microsoft.com/office/powerpoint/2010/main" val="131515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B5FC-59A5-433B-9A6A-8C1CB254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Challenges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DACF-5570-457C-9EB6-E45FA29C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Bangla has </a:t>
            </a:r>
            <a:r>
              <a:rPr lang="en-US" sz="2800" b="1" dirty="0">
                <a:solidFill>
                  <a:schemeClr val="tx1"/>
                </a:solidFill>
              </a:rPr>
              <a:t>fewer linguistic </a:t>
            </a:r>
            <a:r>
              <a:rPr lang="en-US" sz="2800" dirty="0">
                <a:solidFill>
                  <a:schemeClr val="tx1"/>
                </a:solidFill>
              </a:rPr>
              <a:t>resources than English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Bangla is </a:t>
            </a:r>
            <a:r>
              <a:rPr lang="en-US" sz="2800" b="1" dirty="0">
                <a:solidFill>
                  <a:schemeClr val="tx1"/>
                </a:solidFill>
              </a:rPr>
              <a:t>rich in morphological </a:t>
            </a:r>
            <a:r>
              <a:rPr lang="en-US" sz="2800" dirty="0">
                <a:solidFill>
                  <a:schemeClr val="tx1"/>
                </a:solidFill>
              </a:rPr>
              <a:t>features and flexible in word 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The Bangla language is more </a:t>
            </a:r>
            <a:r>
              <a:rPr lang="en-US" sz="2800" b="1" dirty="0">
                <a:solidFill>
                  <a:schemeClr val="tx1"/>
                </a:solidFill>
              </a:rPr>
              <a:t>complex and ambiguous </a:t>
            </a:r>
            <a:r>
              <a:rPr lang="en-US" sz="2800" dirty="0">
                <a:solidFill>
                  <a:schemeClr val="tx1"/>
                </a:solidFill>
              </a:rPr>
              <a:t>which causes parser errors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Need a significant amount of </a:t>
            </a:r>
            <a:r>
              <a:rPr lang="en-US" sz="2800" b="1" dirty="0">
                <a:solidFill>
                  <a:schemeClr val="tx1"/>
                </a:solidFill>
              </a:rPr>
              <a:t>memory and computing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5EE4-460B-434F-AF3B-235ADF3E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9D8F-B064-4DC8-A565-F5C041E1116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ABD3-BD0A-41E0-9672-9E2329CF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7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4BE3-7884-484B-9B88-496AE3A6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Future work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8C6F-CE1B-4024-99CE-E0D39CE2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This work can be expanded by detecting appropriate parts of speech of words in a sentence, assigning weights by considering more linguistic features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Consider the free word order in Bangla language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Use this mechanism to enrich knowledge-base of computer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Generate automated human-like Bangla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1EF0-125C-4BA3-A014-E8C7EE4D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C92F-C88C-45AD-9F88-205AA6A9462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F961-5228-49F7-8775-92335675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2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39A5-89AB-4DA3-8A1C-06A3D74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Conclusion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7D1A-5F45-4F2E-A559-242E292C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05" y="1657460"/>
            <a:ext cx="10923085" cy="464568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Grammars for the Bangla language are often complex, ambiguous, spelling variations and specified by collections of examples rather than formal rules.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 can </a:t>
            </a:r>
            <a:r>
              <a:rPr lang="en-US" sz="2800" b="1" dirty="0">
                <a:solidFill>
                  <a:schemeClr val="tx1"/>
                </a:solidFill>
              </a:rPr>
              <a:t>verify</a:t>
            </a:r>
            <a:r>
              <a:rPr lang="en-US" sz="2800" dirty="0">
                <a:solidFill>
                  <a:schemeClr val="tx1"/>
                </a:solidFill>
              </a:rPr>
              <a:t> whether a Bangla sentence is syntactically correct or not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This work can help Bangla language to be used </a:t>
            </a:r>
            <a:r>
              <a:rPr lang="en-US" sz="2800" b="1" dirty="0">
                <a:solidFill>
                  <a:schemeClr val="tx1"/>
                </a:solidFill>
              </a:rPr>
              <a:t>globally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</a:rPr>
              <a:t>Enrich</a:t>
            </a:r>
            <a:r>
              <a:rPr lang="en-US" sz="2800" dirty="0">
                <a:solidFill>
                  <a:schemeClr val="tx1"/>
                </a:solidFill>
              </a:rPr>
              <a:t> linguistic resources and annotated corpora of the Bangla language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AEB4-3D13-45EB-A687-A1104D4E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9BE-01BB-4932-8613-E33AE0863DE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EF7A-A346-48F5-9E54-4A1DBE5A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5033-92BA-4490-AA80-58E5ABF7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References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449D-63E0-4953-844D-7DD58A7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526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G. K. </a:t>
            </a:r>
            <a:r>
              <a:rPr lang="en-US" sz="2800" dirty="0" err="1">
                <a:solidFill>
                  <a:schemeClr val="tx1"/>
                </a:solidFill>
              </a:rPr>
              <a:t>Saha</a:t>
            </a:r>
            <a:r>
              <a:rPr lang="en-US" sz="2800" dirty="0">
                <a:solidFill>
                  <a:schemeClr val="tx1"/>
                </a:solidFill>
              </a:rPr>
              <a:t>, “Parsing Bengali text: An intelligent approach,” ACM Ubiquity, 7(13), pp. 1–5, 2006.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Arnab Dhar, Sanjay </a:t>
            </a:r>
            <a:r>
              <a:rPr lang="en-US" sz="2800" dirty="0" err="1">
                <a:solidFill>
                  <a:schemeClr val="tx1"/>
                </a:solidFill>
              </a:rPr>
              <a:t>Chatterji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Sudeshna</a:t>
            </a:r>
            <a:r>
              <a:rPr lang="en-US" sz="2800" dirty="0">
                <a:solidFill>
                  <a:schemeClr val="tx1"/>
                </a:solidFill>
              </a:rPr>
              <a:t> Sarkar, Anupam </a:t>
            </a:r>
            <a:r>
              <a:rPr lang="en-US" sz="2800" dirty="0" err="1">
                <a:solidFill>
                  <a:schemeClr val="tx1"/>
                </a:solidFill>
              </a:rPr>
              <a:t>Basu</a:t>
            </a:r>
            <a:r>
              <a:rPr lang="en-US" sz="2800" dirty="0">
                <a:solidFill>
                  <a:schemeClr val="tx1"/>
                </a:solidFill>
              </a:rPr>
              <a:t>, “A Hybrid Dependency Parser for Bangla” In Proceedings of the 10th Workshop on Asian Language Resources, pp.55–64, COLING 2012, 2012.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449E-C6D7-42D3-AC5D-A51C94BF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2164-E147-46CA-A76C-FCC989DEFF1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07E5-74C3-46AC-AB64-E44BAC4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7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F-63BB-4334-A7A2-BD3433E0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References (Cont’d…)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164-7B89-44A7-BA82-DE9161EB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4" y="1737359"/>
            <a:ext cx="11094720" cy="458354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McDonald, Ryan et al. "Non-projective dependency parsing using spanning tree algorithms." Proceedings of human language technology conference and conference on empirical methods in natural language processing. 2005.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 Zaher Md.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Faridee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Francis M.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Tyers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“Development of a morphological analyzer for Bengali”, Free/Open-Source Rule-Based Machine Translation, p. 43-50, 2009.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D378-F19D-4BD6-832A-972E4C2A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79B-AE5F-4E5E-A381-8C6CFAF195E7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D222-838F-4796-974F-A839A0A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03CE-8CAE-49D6-AB27-CE759F3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Introduction</a:t>
            </a:r>
            <a:r>
              <a:rPr lang="en-US" sz="5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DB4A-D64E-466E-9BEF-B1945EDCF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6043"/>
            <a:ext cx="10852064" cy="472374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Dependency parsing refers to the process of </a:t>
            </a:r>
            <a:r>
              <a:rPr lang="en-US" sz="2800" b="1" dirty="0">
                <a:solidFill>
                  <a:srgbClr val="000000"/>
                </a:solidFill>
              </a:rPr>
              <a:t>examining dependencies </a:t>
            </a:r>
            <a:r>
              <a:rPr lang="en-US" sz="2800" dirty="0">
                <a:solidFill>
                  <a:srgbClr val="000000"/>
                </a:solidFill>
              </a:rPr>
              <a:t>between the phrases of a sentence to determine its grammatical structure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The process is based on the assumption that there is a </a:t>
            </a:r>
            <a:r>
              <a:rPr lang="en-US" sz="2800" b="1" dirty="0">
                <a:solidFill>
                  <a:srgbClr val="000000"/>
                </a:solidFill>
              </a:rPr>
              <a:t>direct relationship </a:t>
            </a:r>
            <a:r>
              <a:rPr lang="en-US" sz="2800" dirty="0">
                <a:solidFill>
                  <a:srgbClr val="000000"/>
                </a:solidFill>
              </a:rPr>
              <a:t>between each linguistic unit in a sentence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 the relationships between each linguistic unit, or phrase, in the sentence are expressed by </a:t>
            </a:r>
            <a:r>
              <a:rPr lang="en-US" sz="2800" b="1" dirty="0">
                <a:solidFill>
                  <a:srgbClr val="000000"/>
                </a:solidFill>
              </a:rPr>
              <a:t>directed arcs </a:t>
            </a:r>
            <a:r>
              <a:rPr lang="en-US" sz="2800" dirty="0">
                <a:solidFill>
                  <a:srgbClr val="000000"/>
                </a:solidFill>
              </a:rPr>
              <a:t>from parent to child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57FE-FFB4-46D4-BD25-1B497D8C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083E-AE7E-4C06-8F99-600B908FF1C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A570-2AD1-4E29-9FEF-E28153D5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1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9DD34-FAF2-4D50-A2ED-A5E8D4FFA1A2}"/>
              </a:ext>
            </a:extLst>
          </p:cNvPr>
          <p:cNvSpPr txBox="1"/>
          <p:nvPr/>
        </p:nvSpPr>
        <p:spPr>
          <a:xfrm>
            <a:off x="2830662" y="2503504"/>
            <a:ext cx="6530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/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7E84D-641E-4D4B-B634-EBC20283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8B57-470F-4F1A-9D04-83AEB1992A7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CC192-B34A-49CA-9F35-FE533A4B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58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CC332-DA99-4ED1-B86C-9028955AE58F}"/>
              </a:ext>
            </a:extLst>
          </p:cNvPr>
          <p:cNvSpPr/>
          <p:nvPr/>
        </p:nvSpPr>
        <p:spPr>
          <a:xfrm>
            <a:off x="2268285" y="2644170"/>
            <a:ext cx="76554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9600" b="1" dirty="0"/>
              <a:t>Any Question?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23A35-5A91-46E7-B16E-D650A438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2550-D8E8-417C-818C-9D0FC4043D4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0E899-3AE4-4E5B-B644-9370596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7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E7B6-D8BE-4890-9228-809389F6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b="1" spc="0" dirty="0">
                <a:solidFill>
                  <a:srgbClr val="000000"/>
                </a:solidFill>
              </a:rPr>
              <a:t>Related works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2E66-0E09-47D0-A9C2-654840C8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6139"/>
            <a:ext cx="10847033" cy="484802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Arnab Dhar et al. </a:t>
            </a:r>
            <a:r>
              <a:rPr lang="en-US" sz="2800" b="1" dirty="0">
                <a:solidFill>
                  <a:schemeClr val="tx1"/>
                </a:solidFill>
              </a:rPr>
              <a:t>“A Hybrid Dependency Parser for Bangla”</a:t>
            </a:r>
            <a:r>
              <a:rPr lang="en-US" sz="2800" dirty="0">
                <a:solidFill>
                  <a:schemeClr val="tx1"/>
                </a:solidFill>
              </a:rPr>
              <a:t> In Proceedings of the 10th Workshop on Asian Language Resources. A two-stage dependency parser for Bangla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 the </a:t>
            </a:r>
            <a:r>
              <a:rPr lang="en-US" sz="2800" b="1" dirty="0">
                <a:solidFill>
                  <a:schemeClr val="tx1"/>
                </a:solidFill>
              </a:rPr>
              <a:t>first stage</a:t>
            </a:r>
            <a:r>
              <a:rPr lang="en-US" sz="2800" dirty="0">
                <a:solidFill>
                  <a:schemeClr val="tx1"/>
                </a:solidFill>
              </a:rPr>
              <a:t>, build a model using a Bangla dependency Treebank and then build a data-driven Bangla parser using this model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 the </a:t>
            </a:r>
            <a:r>
              <a:rPr lang="en-US" sz="2800" b="1" dirty="0">
                <a:solidFill>
                  <a:schemeClr val="tx1"/>
                </a:solidFill>
              </a:rPr>
              <a:t>second stage</a:t>
            </a:r>
            <a:r>
              <a:rPr lang="en-US" sz="2800" dirty="0">
                <a:solidFill>
                  <a:schemeClr val="tx1"/>
                </a:solidFill>
              </a:rPr>
              <a:t>, constraint-based parsing has been used to modify the output of the data-driven parser.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02A3-DDB7-4BED-BB80-82FAD001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8E2F-FBF4-417F-A344-97C771F4711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A1DD-E28D-4148-B5A6-ED3D0834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7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200B-D2D9-428D-A442-F21CEB48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spc="0" dirty="0">
                <a:solidFill>
                  <a:srgbClr val="000000"/>
                </a:solidFill>
              </a:rPr>
              <a:t>Related works </a:t>
            </a:r>
            <a:r>
              <a:rPr lang="en-US" sz="5000" b="1" dirty="0">
                <a:solidFill>
                  <a:schemeClr val="tx1"/>
                </a:solidFill>
              </a:rPr>
              <a:t>(Cont’d…)</a:t>
            </a:r>
            <a:r>
              <a:rPr lang="en-US" sz="5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7462-4E09-4B89-BF31-02F67129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36" y="1737360"/>
            <a:ext cx="10745532" cy="45018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Das et al. </a:t>
            </a:r>
            <a:r>
              <a:rPr lang="en-US" sz="2800" b="1" dirty="0">
                <a:solidFill>
                  <a:srgbClr val="000000"/>
                </a:solidFill>
              </a:rPr>
              <a:t>“Evaluation of two Bengali dependency parsers”</a:t>
            </a:r>
            <a:r>
              <a:rPr lang="en-US" sz="2800" dirty="0">
                <a:solidFill>
                  <a:srgbClr val="000000"/>
                </a:solidFill>
              </a:rPr>
              <a:t> Proceedings of the Workshop on Machine Translation and Parsing in Indian Languages. 2012.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0000"/>
                </a:solidFill>
              </a:rPr>
              <a:t>Grammar-based parser </a:t>
            </a:r>
            <a:r>
              <a:rPr lang="en-US" sz="2800" dirty="0">
                <a:solidFill>
                  <a:srgbClr val="000000"/>
                </a:solidFill>
              </a:rPr>
              <a:t>outperforms the </a:t>
            </a:r>
            <a:r>
              <a:rPr lang="en-US" sz="2800" dirty="0" err="1">
                <a:solidFill>
                  <a:srgbClr val="000000"/>
                </a:solidFill>
              </a:rPr>
              <a:t>Maltparser</a:t>
            </a:r>
            <a:r>
              <a:rPr lang="en-US" sz="2800" dirty="0">
                <a:solidFill>
                  <a:srgbClr val="000000"/>
                </a:solidFill>
              </a:rPr>
              <a:t> ICON data based on which the demand frames of the Bengali verbs were developed but its performance degrades while dealing with an unknown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F07A-9DEB-4697-80B7-8260235C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372D-B109-4377-A77C-BFE57CB23F6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CF97-46FF-4FB5-B571-A41261A0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133-F349-495F-9E89-295F8FD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Objectives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A1D1-790B-4EDF-964E-96988D87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642847" cy="4368634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The goal is to build a dependency parse tree for the Bangla language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To find out the </a:t>
            </a:r>
            <a:r>
              <a:rPr lang="en-US" sz="2800" b="1" dirty="0">
                <a:solidFill>
                  <a:srgbClr val="000000"/>
                </a:solidFill>
              </a:rPr>
              <a:t>syntactic relationships </a:t>
            </a:r>
            <a:r>
              <a:rPr lang="en-US" sz="2800" dirty="0">
                <a:solidFill>
                  <a:srgbClr val="000000"/>
                </a:solidFill>
              </a:rPr>
              <a:t>between words in Bangla sentences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To create the </a:t>
            </a:r>
            <a:r>
              <a:rPr lang="en-US" sz="2800" b="1" dirty="0">
                <a:solidFill>
                  <a:srgbClr val="000000"/>
                </a:solidFill>
              </a:rPr>
              <a:t>annotated corpus </a:t>
            </a:r>
            <a:r>
              <a:rPr lang="en-US" sz="2800" dirty="0">
                <a:solidFill>
                  <a:srgbClr val="000000"/>
                </a:solidFill>
              </a:rPr>
              <a:t>and linguistic resources for Bangla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To generate a </a:t>
            </a:r>
            <a:r>
              <a:rPr lang="en-US" sz="2800" b="1" dirty="0">
                <a:solidFill>
                  <a:srgbClr val="000000"/>
                </a:solidFill>
              </a:rPr>
              <a:t>parsing tree </a:t>
            </a:r>
            <a:r>
              <a:rPr lang="en-US" sz="2800" dirty="0">
                <a:solidFill>
                  <a:srgbClr val="000000"/>
                </a:solidFill>
              </a:rPr>
              <a:t>of Bangla input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8BA7-13A6-4E46-9C75-040D4DD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A0A5-FA76-4966-8B9C-FF81BCB9D48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D32F-0E2E-4797-B08C-D0B8B070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9C3A29-7198-4311-A265-4FA78CD8A48D}"/>
              </a:ext>
            </a:extLst>
          </p:cNvPr>
          <p:cNvSpPr/>
          <p:nvPr/>
        </p:nvSpPr>
        <p:spPr>
          <a:xfrm>
            <a:off x="2325241" y="2080683"/>
            <a:ext cx="1411549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Annotated corpus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A86D70E-38AA-46DF-9337-5E1CCA501B6F}"/>
              </a:ext>
            </a:extLst>
          </p:cNvPr>
          <p:cNvSpPr txBox="1">
            <a:spLocks/>
          </p:cNvSpPr>
          <p:nvPr/>
        </p:nvSpPr>
        <p:spPr>
          <a:xfrm>
            <a:off x="4136340" y="2093146"/>
            <a:ext cx="117566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Train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1E7C6CE-2DA4-4332-9D4B-90C4AAD437AF}"/>
              </a:ext>
            </a:extLst>
          </p:cNvPr>
          <p:cNvSpPr txBox="1">
            <a:spLocks/>
          </p:cNvSpPr>
          <p:nvPr/>
        </p:nvSpPr>
        <p:spPr>
          <a:xfrm>
            <a:off x="6430015" y="3135485"/>
            <a:ext cx="1575216" cy="801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Create fully connected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B93A4-C68B-43D6-817F-99704330BDA9}"/>
              </a:ext>
            </a:extLst>
          </p:cNvPr>
          <p:cNvSpPr txBox="1">
            <a:spLocks/>
          </p:cNvSpPr>
          <p:nvPr/>
        </p:nvSpPr>
        <p:spPr>
          <a:xfrm>
            <a:off x="8514655" y="3261284"/>
            <a:ext cx="1109593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Assign weights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9A86BF3-6B0D-4981-862D-34754C032DCB}"/>
              </a:ext>
            </a:extLst>
          </p:cNvPr>
          <p:cNvSpPr txBox="1">
            <a:spLocks/>
          </p:cNvSpPr>
          <p:nvPr/>
        </p:nvSpPr>
        <p:spPr>
          <a:xfrm>
            <a:off x="2859787" y="3243126"/>
            <a:ext cx="157521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Tokenization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6CD4F27-53C7-4331-A065-86FE594188CF}"/>
              </a:ext>
            </a:extLst>
          </p:cNvPr>
          <p:cNvSpPr txBox="1">
            <a:spLocks/>
          </p:cNvSpPr>
          <p:nvPr/>
        </p:nvSpPr>
        <p:spPr>
          <a:xfrm>
            <a:off x="4835548" y="3243126"/>
            <a:ext cx="1093032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Identify POS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D0CB3FF-B0A7-4BA3-A11F-E599580FCB33}"/>
              </a:ext>
            </a:extLst>
          </p:cNvPr>
          <p:cNvSpPr txBox="1">
            <a:spLocks/>
          </p:cNvSpPr>
          <p:nvPr/>
        </p:nvSpPr>
        <p:spPr>
          <a:xfrm>
            <a:off x="7864635" y="1919600"/>
            <a:ext cx="2404823" cy="958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Provide transition and emission probability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E6BB753-8FB6-40EE-B520-29FAF620D937}"/>
              </a:ext>
            </a:extLst>
          </p:cNvPr>
          <p:cNvSpPr txBox="1">
            <a:spLocks/>
          </p:cNvSpPr>
          <p:nvPr/>
        </p:nvSpPr>
        <p:spPr>
          <a:xfrm>
            <a:off x="10000243" y="3163231"/>
            <a:ext cx="1575216" cy="825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Execute Proposed algorithm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BC7BE19-1C9F-4512-8E67-E38BED92ACC1}"/>
              </a:ext>
            </a:extLst>
          </p:cNvPr>
          <p:cNvSpPr txBox="1">
            <a:spLocks/>
          </p:cNvSpPr>
          <p:nvPr/>
        </p:nvSpPr>
        <p:spPr>
          <a:xfrm>
            <a:off x="5753555" y="1184698"/>
            <a:ext cx="157521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Accuracy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BA61E7D-B1A4-4E64-9E16-760C8B798088}"/>
              </a:ext>
            </a:extLst>
          </p:cNvPr>
          <p:cNvSpPr txBox="1">
            <a:spLocks/>
          </p:cNvSpPr>
          <p:nvPr/>
        </p:nvSpPr>
        <p:spPr>
          <a:xfrm>
            <a:off x="5753555" y="2115018"/>
            <a:ext cx="157521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Evaluate corpus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CB08DFF-9DE6-433F-8E18-CE6A8A269F8B}"/>
              </a:ext>
            </a:extLst>
          </p:cNvPr>
          <p:cNvSpPr txBox="1">
            <a:spLocks/>
          </p:cNvSpPr>
          <p:nvPr/>
        </p:nvSpPr>
        <p:spPr>
          <a:xfrm>
            <a:off x="7768014" y="4405569"/>
            <a:ext cx="157521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Accuracy calculation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B49B92A-177D-4E8F-BE21-98815F4EE6F4}"/>
              </a:ext>
            </a:extLst>
          </p:cNvPr>
          <p:cNvSpPr txBox="1">
            <a:spLocks/>
          </p:cNvSpPr>
          <p:nvPr/>
        </p:nvSpPr>
        <p:spPr>
          <a:xfrm>
            <a:off x="9900458" y="4405569"/>
            <a:ext cx="1753513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Provide dependencies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8579B-5069-482D-BBAF-1EBCD8F0291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312006" y="2386109"/>
            <a:ext cx="441549" cy="21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2A18CB-1069-4082-ADFE-1A706CAA49D4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7328771" y="2398994"/>
            <a:ext cx="535864" cy="8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2AE866-11B2-44FD-86B7-16046CE98E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35003" y="3536089"/>
            <a:ext cx="4005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D83089-526F-4F75-B9B6-E4B8C5E6573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05231" y="3536090"/>
            <a:ext cx="509424" cy="181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E18EC0-CE21-4A3B-92C0-15883AA64B4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9624248" y="3554247"/>
            <a:ext cx="375995" cy="217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BA8631-4662-4BF1-9DE3-EF5C530D7192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0777215" y="3988853"/>
            <a:ext cx="10636" cy="4167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4AFD55-3A7B-4416-A112-139EAE888559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9343230" y="4698532"/>
            <a:ext cx="5572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EE628916-F090-4CD0-B217-1232B49256A5}"/>
              </a:ext>
            </a:extLst>
          </p:cNvPr>
          <p:cNvSpPr txBox="1">
            <a:spLocks/>
          </p:cNvSpPr>
          <p:nvPr/>
        </p:nvSpPr>
        <p:spPr>
          <a:xfrm>
            <a:off x="10010880" y="5480925"/>
            <a:ext cx="157521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4F5E799C-5703-4D40-9A66-847074B89E41}"/>
              </a:ext>
            </a:extLst>
          </p:cNvPr>
          <p:cNvSpPr txBox="1">
            <a:spLocks/>
          </p:cNvSpPr>
          <p:nvPr/>
        </p:nvSpPr>
        <p:spPr>
          <a:xfrm>
            <a:off x="622239" y="4698532"/>
            <a:ext cx="1575216" cy="58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Input paragraph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B7C9123B-C200-4675-AFB6-0F0AB1416633}"/>
              </a:ext>
            </a:extLst>
          </p:cNvPr>
          <p:cNvSpPr txBox="1">
            <a:spLocks/>
          </p:cNvSpPr>
          <p:nvPr/>
        </p:nvSpPr>
        <p:spPr>
          <a:xfrm>
            <a:off x="616541" y="3053442"/>
            <a:ext cx="1575216" cy="93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Separate into sentences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33FE4-2AAE-4FAB-9E9A-4BD26113FC1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5928580" y="3536089"/>
            <a:ext cx="50143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1F4D96-6FC5-4647-B49A-75B979BE2CEA}"/>
              </a:ext>
            </a:extLst>
          </p:cNvPr>
          <p:cNvCxnSpPr>
            <a:stCxn id="13" idx="2"/>
            <a:endCxn id="34" idx="0"/>
          </p:cNvCxnSpPr>
          <p:nvPr/>
        </p:nvCxnSpPr>
        <p:spPr>
          <a:xfrm>
            <a:off x="10777215" y="4991495"/>
            <a:ext cx="21273" cy="4894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8155E2-9D3D-43DD-948D-69AC70D994D2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404149" y="3993367"/>
            <a:ext cx="5698" cy="705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F9C5EE-943C-4E70-9545-0F94379A0137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191757" y="3523405"/>
            <a:ext cx="668030" cy="12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6122DD-74D5-4A54-AE73-36CD2A18585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9067047" y="2878387"/>
            <a:ext cx="2405" cy="382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A186AC-17F6-4D14-A555-3ED14C355CD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736790" y="2373646"/>
            <a:ext cx="399550" cy="124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38E107F-16C0-4CED-A252-93CFBD9CBEB3}"/>
              </a:ext>
            </a:extLst>
          </p:cNvPr>
          <p:cNvSpPr txBox="1"/>
          <p:nvPr/>
        </p:nvSpPr>
        <p:spPr>
          <a:xfrm flipH="1">
            <a:off x="4138320" y="5642762"/>
            <a:ext cx="386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Figure 1:</a:t>
            </a:r>
            <a:r>
              <a:rPr lang="en-US" sz="2000" dirty="0"/>
              <a:t> Proposed methodology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9136FD-3025-4ACB-8E0F-820B80FF45AD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6541163" y="1770624"/>
            <a:ext cx="0" cy="3443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ate Placeholder 146">
            <a:extLst>
              <a:ext uri="{FF2B5EF4-FFF2-40B4-BE49-F238E27FC236}">
                <a16:creationId xmlns:a16="http://schemas.microsoft.com/office/drawing/2014/main" id="{95B6E5E2-74A5-42EF-9A0C-7F45A7FC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9407-DF68-4BA1-9F7B-C044BA52060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149" name="Slide Number Placeholder 148">
            <a:extLst>
              <a:ext uri="{FF2B5EF4-FFF2-40B4-BE49-F238E27FC236}">
                <a16:creationId xmlns:a16="http://schemas.microsoft.com/office/drawing/2014/main" id="{29F3DF69-3341-4FAC-8C06-3DF690D4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04CAE626-1C56-4AC4-8B5D-84D620F9A1FC}"/>
              </a:ext>
            </a:extLst>
          </p:cNvPr>
          <p:cNvSpPr txBox="1">
            <a:spLocks/>
          </p:cNvSpPr>
          <p:nvPr/>
        </p:nvSpPr>
        <p:spPr>
          <a:xfrm>
            <a:off x="622239" y="295492"/>
            <a:ext cx="9388641" cy="740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/>
                </a:solidFill>
              </a:rPr>
              <a:t>Parser generation for Bangla text</a:t>
            </a:r>
            <a:endParaRPr 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6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132B-5B90-45EF-B4ED-DEDB23E2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81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Parser generation for Bangla text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AC4-2AEA-4AAE-8377-9A105BD1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381" y="1737360"/>
            <a:ext cx="10834308" cy="451067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Create Bangla </a:t>
            </a:r>
            <a:r>
              <a:rPr lang="en-US" sz="2800" b="1" dirty="0">
                <a:solidFill>
                  <a:srgbClr val="000000"/>
                </a:solidFill>
              </a:rPr>
              <a:t>annotated dataset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Calculate </a:t>
            </a:r>
            <a:r>
              <a:rPr lang="en-US" sz="2800" b="1" dirty="0">
                <a:solidFill>
                  <a:srgbClr val="000000"/>
                </a:solidFill>
              </a:rPr>
              <a:t>transition and emission probabilities </a:t>
            </a:r>
            <a:r>
              <a:rPr lang="en-US" sz="2800" dirty="0">
                <a:solidFill>
                  <a:srgbClr val="000000"/>
                </a:solidFill>
              </a:rPr>
              <a:t>from the dataset</a:t>
            </a:r>
          </a:p>
          <a:p>
            <a:pPr marL="578358" lvl="1" indent="-28575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transition probability refers to the probability of transitioning from one hidden state to another</a:t>
            </a:r>
          </a:p>
          <a:p>
            <a:pPr marL="578358" lvl="1" indent="-28575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the emission probability refers to the probability of observing a particular output (emission) symbol from a given hidden state.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8B87-7DC3-4247-B13F-46A1215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A22-4B36-487D-95DA-B1BBA11BAB0F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8C5A-3D11-46A4-A1C3-212A3DF4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2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132B-5B90-45EF-B4ED-DEDB23E2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8" y="263527"/>
            <a:ext cx="11810260" cy="1450757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</a:rPr>
              <a:t>Parser generation for Bangla text (Cont’d…)</a:t>
            </a:r>
            <a:r>
              <a:rPr lang="en-US" sz="5000" dirty="0"/>
              <a:t> 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AC4-2AEA-4AAE-8377-9A105BD1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8" y="1650424"/>
            <a:ext cx="11159230" cy="4614051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Paragraph </a:t>
            </a:r>
            <a:r>
              <a:rPr lang="en-US" sz="2800" b="1" dirty="0">
                <a:solidFill>
                  <a:srgbClr val="000000"/>
                </a:solidFill>
              </a:rPr>
              <a:t>user input </a:t>
            </a:r>
            <a:r>
              <a:rPr lang="en-US" sz="2800" dirty="0">
                <a:solidFill>
                  <a:srgbClr val="000000"/>
                </a:solidFill>
              </a:rPr>
              <a:t>and separate into sentences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Tokenize and identify the </a:t>
            </a:r>
            <a:r>
              <a:rPr lang="en-US" sz="2800" b="1" dirty="0">
                <a:solidFill>
                  <a:srgbClr val="000000"/>
                </a:solidFill>
              </a:rPr>
              <a:t>POS</a:t>
            </a:r>
            <a:r>
              <a:rPr lang="en-US" sz="2800" dirty="0">
                <a:solidFill>
                  <a:srgbClr val="000000"/>
                </a:solidFill>
              </a:rPr>
              <a:t> of each word in a sentence using BNLP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Create a fully connected directed </a:t>
            </a:r>
            <a:r>
              <a:rPr lang="en-US" sz="2800" b="1" dirty="0">
                <a:solidFill>
                  <a:srgbClr val="000000"/>
                </a:solidFill>
              </a:rPr>
              <a:t>graph</a:t>
            </a:r>
            <a:r>
              <a:rPr lang="en-US" sz="2800" dirty="0">
                <a:solidFill>
                  <a:srgbClr val="000000"/>
                </a:solidFill>
              </a:rPr>
              <a:t> using tokens with a root node that has only outgoing edges to the tokens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0000"/>
                </a:solidFill>
              </a:rPr>
              <a:t>Assign weights </a:t>
            </a:r>
            <a:r>
              <a:rPr lang="en-US" sz="2800" dirty="0">
                <a:solidFill>
                  <a:srgbClr val="000000"/>
                </a:solidFill>
              </a:rPr>
              <a:t>using transition and emission probabilities while considering POS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82D4-E1EF-4FF2-B000-93E9565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C35-F7B1-4132-B699-AACB9B19DDE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DBB1-BA9B-4C5C-8352-D6FB996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0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2767</TotalTime>
  <Words>1736</Words>
  <Application>Microsoft Office PowerPoint</Application>
  <PresentationFormat>Widescreen</PresentationFormat>
  <Paragraphs>260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Söhne</vt:lpstr>
      <vt:lpstr>Times New Roman</vt:lpstr>
      <vt:lpstr>Wingdings</vt:lpstr>
      <vt:lpstr>Retrospect</vt:lpstr>
      <vt:lpstr>PowerPoint Presentation</vt:lpstr>
      <vt:lpstr>Outline </vt:lpstr>
      <vt:lpstr>Introduction </vt:lpstr>
      <vt:lpstr>Related works</vt:lpstr>
      <vt:lpstr>Related works (Cont’d…) </vt:lpstr>
      <vt:lpstr>Objectives</vt:lpstr>
      <vt:lpstr>PowerPoint Presentation</vt:lpstr>
      <vt:lpstr>Parser generation for Bangla text</vt:lpstr>
      <vt:lpstr>Parser generation for Bangla text (Cont’d…) </vt:lpstr>
      <vt:lpstr>Dataset </vt:lpstr>
      <vt:lpstr>Algorithm execution</vt:lpstr>
      <vt:lpstr>PowerPoint Presentation</vt:lpstr>
      <vt:lpstr>Edge labeling</vt:lpstr>
      <vt:lpstr>Input and output</vt:lpstr>
      <vt:lpstr>Input and output (Cont’d…) </vt:lpstr>
      <vt:lpstr>Input and output (Cont’d…) </vt:lpstr>
      <vt:lpstr>Input and output (Cont’d…) </vt:lpstr>
      <vt:lpstr>PowerPoint Presentation</vt:lpstr>
      <vt:lpstr>Result Analysis</vt:lpstr>
      <vt:lpstr>Result Analysis (Cont’d…) </vt:lpstr>
      <vt:lpstr>Result Analysis (Cont’d…) </vt:lpstr>
      <vt:lpstr>Result Analysis (Cont’d…) </vt:lpstr>
      <vt:lpstr>Interface </vt:lpstr>
      <vt:lpstr>Interface (Cont’d…) </vt:lpstr>
      <vt:lpstr>Challenges </vt:lpstr>
      <vt:lpstr>Future work</vt:lpstr>
      <vt:lpstr>Conclusion </vt:lpstr>
      <vt:lpstr>References </vt:lpstr>
      <vt:lpstr>References (Cont’d…)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116</cp:revision>
  <dcterms:created xsi:type="dcterms:W3CDTF">2024-02-21T10:45:46Z</dcterms:created>
  <dcterms:modified xsi:type="dcterms:W3CDTF">2024-02-23T21:34:03Z</dcterms:modified>
</cp:coreProperties>
</file>