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  <p:sldMasterId id="2147483682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83" r:id="rId18"/>
    <p:sldId id="282" r:id="rId19"/>
  </p:sldIdLst>
  <p:sldSz cx="9144000" cy="5143500" type="screen16x9"/>
  <p:notesSz cx="6858000" cy="9144000"/>
  <p:embeddedFontLst>
    <p:embeddedFont>
      <p:font typeface="Lobster" charset="0"/>
      <p:regular r:id="rId21"/>
    </p:embeddedFont>
    <p:embeddedFont>
      <p:font typeface="Roboto Medium" charset="0"/>
      <p:regular r:id="rId22"/>
      <p:bold r:id="rId23"/>
      <p:italic r:id="rId24"/>
      <p:boldItalic r:id="rId25"/>
    </p:embeddedFont>
    <p:embeddedFont>
      <p:font typeface="Lato" pitchFamily="34" charset="0"/>
      <p:regular r:id="rId26"/>
    </p:embeddedFont>
    <p:embeddedFont>
      <p:font typeface="Montserrat" charset="0"/>
      <p:regular r:id="rId27"/>
      <p:bold r:id="rId28"/>
      <p:italic r:id="rId29"/>
      <p:boldItalic r:id="rId30"/>
    </p:embeddedFont>
    <p:embeddedFont>
      <p:font typeface="Nunito" charset="0"/>
      <p:bold r:id="rId31"/>
      <p:boldItalic r:id="rId32"/>
    </p:embeddedFont>
    <p:embeddedFont>
      <p:font typeface="Permanent Marker" charset="0"/>
      <p:regular r:id="rId33"/>
    </p:embeddedFont>
    <p:embeddedFont>
      <p:font typeface="Kaushan Script" charset="0"/>
      <p:regular r:id="rId34"/>
    </p:embeddedFont>
    <p:embeddedFont>
      <p:font typeface="Roboto" charset="0"/>
      <p:regular r:id="rId35"/>
      <p:bold r:id="rId36"/>
      <p:italic r:id="rId37"/>
      <p:boldItalic r:id="rId38"/>
    </p:embeddedFont>
    <p:embeddedFont>
      <p:font typeface="Roboto Thin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2" autoAdjust="0"/>
    <p:restoredTop sz="94660"/>
  </p:normalViewPr>
  <p:slideViewPr>
    <p:cSldViewPr snapToGrid="0">
      <p:cViewPr>
        <p:scale>
          <a:sx n="128" d="100"/>
          <a:sy n="128" d="100"/>
        </p:scale>
        <p:origin x="-374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82945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93530ae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593530ae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15703e2de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g515703e2de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15703e2d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15703e2d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15703e2d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515703e2d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93530ae9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g593530ae9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71fdcc54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71fdcc54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71fdcc54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71fdcc54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93530ae94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1" name="Google Shape;661;g593530ae94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93530ae9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593530ae9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93530ae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593530ae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93530a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593530a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93530ae94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593530ae94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93530a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" name="Google Shape;398;g593530a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93530ae9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593530ae9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93530a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593530a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93530ae94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g593530ae94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Google Shape;74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87" name="Google Shape;8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1" name="Google Shape;111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8" name="Google Shape;118;p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0" name="Google Shape;140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6" name="Google Shape;146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74" name="Google Shape;174;p2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5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3" name="Google Shape;183;p2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05" name="Google Shape;205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2" name="Google Shape;212;p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20" name="Google Shape;220;p2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26" name="Google Shape;226;p3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233" name="Google Shape;233;p3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3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55" name="Google Shape;255;p3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2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3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63" name="Google Shape;263;p3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69" name="Google Shape;269;p3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34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88" name="Google Shape;288;p34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9" name="Google Shape;28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subTitle" idx="1"/>
          </p:nvPr>
        </p:nvSpPr>
        <p:spPr>
          <a:xfrm>
            <a:off x="4978200" y="1653039"/>
            <a:ext cx="30501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 i="1">
                <a:latin typeface="Lobster"/>
                <a:ea typeface="Lobster"/>
                <a:cs typeface="Lobster"/>
                <a:sym typeface="Lobster"/>
              </a:rPr>
              <a:t>An Interactive English Learning  Application</a:t>
            </a:r>
            <a:endParaRPr sz="2400" i="1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297" name="Google Shape;297;p36"/>
          <p:cNvGrpSpPr/>
          <p:nvPr/>
        </p:nvGrpSpPr>
        <p:grpSpPr>
          <a:xfrm>
            <a:off x="5099006" y="2993579"/>
            <a:ext cx="3287400" cy="555300"/>
            <a:chOff x="5343982" y="2978730"/>
            <a:chExt cx="3287400" cy="555300"/>
          </a:xfrm>
        </p:grpSpPr>
        <p:sp>
          <p:nvSpPr>
            <p:cNvPr id="298" name="Google Shape;298;p36"/>
            <p:cNvSpPr/>
            <p:nvPr/>
          </p:nvSpPr>
          <p:spPr>
            <a:xfrm rot="5400000">
              <a:off x="6710032" y="1612680"/>
              <a:ext cx="555300" cy="3287400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6"/>
            <p:cNvSpPr txBox="1"/>
            <p:nvPr/>
          </p:nvSpPr>
          <p:spPr>
            <a:xfrm>
              <a:off x="6590331" y="3035381"/>
              <a:ext cx="19071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Shamiul Hasan</a:t>
              </a:r>
              <a:endParaRPr sz="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5429655" y="3048901"/>
              <a:ext cx="1075200" cy="41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u="none" strike="noStrike" cap="none" dirty="0" smtClean="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1505038</a:t>
              </a:r>
              <a:endParaRPr sz="1300" b="1" i="0" u="none" strike="noStrike" cap="none" dirty="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1" name="Google Shape;301;p36"/>
          <p:cNvGrpSpPr/>
          <p:nvPr/>
        </p:nvGrpSpPr>
        <p:grpSpPr>
          <a:xfrm>
            <a:off x="5440963" y="3666397"/>
            <a:ext cx="3287400" cy="555300"/>
            <a:chOff x="5343982" y="2978730"/>
            <a:chExt cx="3287400" cy="555300"/>
          </a:xfrm>
        </p:grpSpPr>
        <p:sp>
          <p:nvSpPr>
            <p:cNvPr id="302" name="Google Shape;302;p36"/>
            <p:cNvSpPr/>
            <p:nvPr/>
          </p:nvSpPr>
          <p:spPr>
            <a:xfrm rot="5400000">
              <a:off x="6710032" y="1612680"/>
              <a:ext cx="555300" cy="3287400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6"/>
            <p:cNvSpPr txBox="1"/>
            <p:nvPr/>
          </p:nvSpPr>
          <p:spPr>
            <a:xfrm>
              <a:off x="6590331" y="3035381"/>
              <a:ext cx="19071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Protik Bose Pranto</a:t>
              </a:r>
              <a:endParaRPr sz="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5429655" y="3048901"/>
              <a:ext cx="1075200" cy="41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u="none" strike="noStrike" cap="none" dirty="0" smtClean="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1505</a:t>
              </a:r>
              <a:r>
                <a:rPr lang="en" sz="1300" b="1" dirty="0" smtClean="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044</a:t>
              </a:r>
              <a:endParaRPr sz="1300" b="1" i="0" u="none" strike="noStrike" cap="none" dirty="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5" name="Google Shape;305;p36"/>
          <p:cNvGrpSpPr/>
          <p:nvPr/>
        </p:nvGrpSpPr>
        <p:grpSpPr>
          <a:xfrm>
            <a:off x="5722154" y="4354004"/>
            <a:ext cx="3287400" cy="555300"/>
            <a:chOff x="5343982" y="2978730"/>
            <a:chExt cx="3287400" cy="555300"/>
          </a:xfrm>
        </p:grpSpPr>
        <p:sp>
          <p:nvSpPr>
            <p:cNvPr id="306" name="Google Shape;306;p36"/>
            <p:cNvSpPr/>
            <p:nvPr/>
          </p:nvSpPr>
          <p:spPr>
            <a:xfrm rot="5400000">
              <a:off x="6710032" y="1612680"/>
              <a:ext cx="555300" cy="3287400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6"/>
            <p:cNvSpPr txBox="1"/>
            <p:nvPr/>
          </p:nvSpPr>
          <p:spPr>
            <a:xfrm>
              <a:off x="6590331" y="3035381"/>
              <a:ext cx="1907100" cy="45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Syed Zami Ul Haque</a:t>
              </a:r>
              <a:endParaRPr sz="8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5429655" y="3048901"/>
              <a:ext cx="1075200" cy="4194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u="none" strike="noStrike" cap="none" dirty="0" smtClean="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1505</a:t>
              </a:r>
              <a:r>
                <a:rPr lang="en" sz="1300" b="1" dirty="0" smtClean="0">
                  <a:solidFill>
                    <a:srgbClr val="0944A1"/>
                  </a:solidFill>
                  <a:latin typeface="Nunito"/>
                  <a:ea typeface="Nunito"/>
                  <a:cs typeface="Nunito"/>
                  <a:sym typeface="Nunito"/>
                </a:rPr>
                <a:t>056</a:t>
              </a:r>
              <a:endParaRPr sz="1300" b="1" i="0" u="none" strike="noStrike" cap="none" dirty="0">
                <a:solidFill>
                  <a:srgbClr val="0944A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09" name="Google Shape;309;p36"/>
          <p:cNvGrpSpPr/>
          <p:nvPr/>
        </p:nvGrpSpPr>
        <p:grpSpPr>
          <a:xfrm>
            <a:off x="2514600" y="222045"/>
            <a:ext cx="2801048" cy="2841705"/>
            <a:chOff x="3483400" y="476895"/>
            <a:chExt cx="2801048" cy="2841705"/>
          </a:xfrm>
        </p:grpSpPr>
        <p:sp>
          <p:nvSpPr>
            <p:cNvPr id="310" name="Google Shape;310;p36"/>
            <p:cNvSpPr/>
            <p:nvPr/>
          </p:nvSpPr>
          <p:spPr>
            <a:xfrm>
              <a:off x="3724600" y="1269900"/>
              <a:ext cx="1864800" cy="2048700"/>
            </a:xfrm>
            <a:prstGeom prst="teardrop">
              <a:avLst>
                <a:gd name="adj" fmla="val 100918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6"/>
            <p:cNvSpPr/>
            <p:nvPr/>
          </p:nvSpPr>
          <p:spPr>
            <a:xfrm rot="-5400000">
              <a:off x="3536500" y="1401300"/>
              <a:ext cx="1864200" cy="1970400"/>
            </a:xfrm>
            <a:prstGeom prst="teardrop">
              <a:avLst>
                <a:gd name="adj" fmla="val 101784"/>
              </a:avLst>
            </a:prstGeom>
            <a:solidFill>
              <a:srgbClr val="990000"/>
            </a:solidFill>
            <a:ln>
              <a:noFill/>
            </a:ln>
            <a:effectLst>
              <a:outerShdw blurRad="57150" dist="38100" dir="20040000" algn="bl" rotWithShape="0">
                <a:srgbClr val="000000">
                  <a:alpha val="5569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6"/>
            <p:cNvSpPr txBox="1"/>
            <p:nvPr/>
          </p:nvSpPr>
          <p:spPr>
            <a:xfrm>
              <a:off x="3712000" y="1693200"/>
              <a:ext cx="2222400" cy="1081800"/>
            </a:xfrm>
            <a:prstGeom prst="rect">
              <a:avLst/>
            </a:prstGeom>
            <a:noFill/>
            <a:ln>
              <a:noFill/>
            </a:ln>
            <a:effectLst>
              <a:outerShdw blurRad="28575" dist="28575" dir="5400000" algn="bl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  <a:latin typeface="Kaushan Script"/>
                  <a:ea typeface="Kaushan Script"/>
                  <a:cs typeface="Kaushan Script"/>
                  <a:sym typeface="Kaushan Script"/>
                </a:rPr>
                <a:t>Vasha</a:t>
              </a:r>
              <a:endParaRPr sz="3600">
                <a:solidFill>
                  <a:schemeClr val="lt1"/>
                </a:solidFill>
                <a:latin typeface="Kaushan Script"/>
                <a:ea typeface="Kaushan Script"/>
                <a:cs typeface="Kaushan Script"/>
                <a:sym typeface="Kaushan Scrip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3600">
                  <a:solidFill>
                    <a:schemeClr val="lt1"/>
                  </a:solidFill>
                  <a:latin typeface="Kaushan Script"/>
                  <a:ea typeface="Kaushan Script"/>
                  <a:cs typeface="Kaushan Script"/>
                  <a:sym typeface="Kaushan Script"/>
                </a:rPr>
                <a:t>Sikkha</a:t>
              </a:r>
              <a:endParaRPr sz="3600">
                <a:solidFill>
                  <a:schemeClr val="lt1"/>
                </a:solidFill>
                <a:latin typeface="Kaushan Script"/>
                <a:ea typeface="Kaushan Script"/>
                <a:cs typeface="Kaushan Script"/>
                <a:sym typeface="Kaushan Scrip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endParaRPr sz="4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3" name="Google Shape;313;p36"/>
            <p:cNvSpPr/>
            <p:nvPr/>
          </p:nvSpPr>
          <p:spPr>
            <a:xfrm rot="2700735">
              <a:off x="5113016" y="693565"/>
              <a:ext cx="992566" cy="917259"/>
            </a:xfrm>
            <a:prstGeom prst="arc">
              <a:avLst>
                <a:gd name="adj1" fmla="val 11785962"/>
                <a:gd name="adj2" fmla="val 1985471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6"/>
            <p:cNvSpPr/>
            <p:nvPr/>
          </p:nvSpPr>
          <p:spPr>
            <a:xfrm rot="2109724">
              <a:off x="5095619" y="864129"/>
              <a:ext cx="803277" cy="916970"/>
            </a:xfrm>
            <a:prstGeom prst="arc">
              <a:avLst>
                <a:gd name="adj1" fmla="val 12944777"/>
                <a:gd name="adj2" fmla="val 20010242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6"/>
            <p:cNvSpPr/>
            <p:nvPr/>
          </p:nvSpPr>
          <p:spPr>
            <a:xfrm rot="1486371">
              <a:off x="5240513" y="1051394"/>
              <a:ext cx="523362" cy="594099"/>
            </a:xfrm>
            <a:prstGeom prst="arc">
              <a:avLst>
                <a:gd name="adj1" fmla="val 13158096"/>
                <a:gd name="adj2" fmla="val 2114807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>
            <a:spLocks noGrp="1"/>
          </p:cNvSpPr>
          <p:nvPr>
            <p:ph type="title"/>
          </p:nvPr>
        </p:nvSpPr>
        <p:spPr>
          <a:xfrm>
            <a:off x="823850" y="15196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Feature Description</a:t>
            </a:r>
            <a:endParaRPr/>
          </a:p>
        </p:txBody>
      </p:sp>
      <p:sp>
        <p:nvSpPr>
          <p:cNvPr id="521" name="Google Shape;521;p46"/>
          <p:cNvSpPr txBox="1"/>
          <p:nvPr/>
        </p:nvSpPr>
        <p:spPr>
          <a:xfrm>
            <a:off x="807625" y="2655850"/>
            <a:ext cx="4379700" cy="1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have designed some predefined </a:t>
            </a: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tasks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which will be suggested to the user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527" name="Google Shape;527;p47"/>
          <p:cNvSpPr txBox="1">
            <a:spLocks noGrp="1"/>
          </p:cNvSpPr>
          <p:nvPr>
            <p:ph type="body" idx="1"/>
          </p:nvPr>
        </p:nvSpPr>
        <p:spPr>
          <a:xfrm>
            <a:off x="1297499" y="1416275"/>
            <a:ext cx="740117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In our current design we have following features :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1.  Fill in the blanks with correct letter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2. Fill in the blanks with correct word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3. </a:t>
            </a:r>
            <a:r>
              <a:rPr lang="en" sz="1800" dirty="0" smtClean="0">
                <a:latin typeface="Montserrat"/>
                <a:ea typeface="Montserrat"/>
                <a:cs typeface="Montserrat"/>
                <a:sym typeface="Montserrat"/>
              </a:rPr>
              <a:t>Sentence Matching(Bangla and English)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4. 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Sentence Matching(English sentence)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5. </a:t>
            </a:r>
            <a:r>
              <a:rPr lang="en" sz="1800" dirty="0" smtClean="0">
                <a:latin typeface="Montserrat"/>
                <a:ea typeface="Montserrat"/>
                <a:cs typeface="Montserrat"/>
                <a:sym typeface="Montserrat"/>
              </a:rPr>
              <a:t>MCQ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</a:t>
            </a:r>
            <a:endParaRPr dirty="0"/>
          </a:p>
        </p:txBody>
      </p:sp>
      <p:sp>
        <p:nvSpPr>
          <p:cNvPr id="533" name="Google Shape;533;p48"/>
          <p:cNvSpPr txBox="1">
            <a:spLocks noGrp="1"/>
          </p:cNvSpPr>
          <p:nvPr>
            <p:ph type="body" idx="1"/>
          </p:nvPr>
        </p:nvSpPr>
        <p:spPr>
          <a:xfrm>
            <a:off x="1297500" y="14162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In our current design we have following features :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6. 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Memory game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1800" dirty="0" smtClean="0">
                <a:latin typeface="Montserrat"/>
                <a:ea typeface="Montserrat"/>
                <a:cs typeface="Montserrat"/>
                <a:sym typeface="Montserrat"/>
              </a:rPr>
              <a:t>7. </a:t>
            </a: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Cross Word Puzzle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8</a:t>
            </a:r>
            <a:r>
              <a:rPr lang="en" sz="1800" dirty="0" smtClean="0"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US" sz="1800" dirty="0" smtClean="0">
                <a:latin typeface="Montserrat"/>
                <a:ea typeface="Montserrat"/>
                <a:cs typeface="Montserrat"/>
                <a:sym typeface="Montserrat"/>
              </a:rPr>
              <a:t>Jumbled sentence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				</a:t>
            </a:r>
            <a:endParaRPr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>
            <a:spLocks noGrp="1"/>
          </p:cNvSpPr>
          <p:nvPr>
            <p:ph type="title"/>
          </p:nvPr>
        </p:nvSpPr>
        <p:spPr>
          <a:xfrm>
            <a:off x="774800" y="11832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539" name="Google Shape;539;p49"/>
          <p:cNvSpPr txBox="1">
            <a:spLocks noGrp="1"/>
          </p:cNvSpPr>
          <p:nvPr>
            <p:ph type="body" idx="4294967295"/>
          </p:nvPr>
        </p:nvSpPr>
        <p:spPr>
          <a:xfrm>
            <a:off x="577775" y="2375925"/>
            <a:ext cx="4810200" cy="2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/>
              <a:t>Laravel framework for application backend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400" dirty="0" smtClean="0"/>
              <a:t>Flutter framework for android app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"/>
          <p:cNvSpPr txBox="1">
            <a:spLocks noGrp="1"/>
          </p:cNvSpPr>
          <p:nvPr>
            <p:ph type="title"/>
          </p:nvPr>
        </p:nvSpPr>
        <p:spPr>
          <a:xfrm>
            <a:off x="1329450" y="374450"/>
            <a:ext cx="70389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Milestones</a:t>
            </a:r>
            <a:endParaRPr dirty="0"/>
          </a:p>
        </p:txBody>
      </p:sp>
      <p:sp>
        <p:nvSpPr>
          <p:cNvPr id="562" name="Google Shape;562;p52"/>
          <p:cNvSpPr txBox="1"/>
          <p:nvPr/>
        </p:nvSpPr>
        <p:spPr>
          <a:xfrm>
            <a:off x="1010128" y="1448436"/>
            <a:ext cx="79212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 </a:t>
            </a:r>
            <a:r>
              <a:rPr lang="en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3: Dummy UI for </a:t>
            </a:r>
            <a:r>
              <a:rPr lang="e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2000" dirty="0" smtClean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ill in the blanks and sentence matching(Bangla to English), incorporated with local database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4</a:t>
            </a:r>
            <a:r>
              <a:rPr lang="en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:API implementation for U</a:t>
            </a:r>
            <a:r>
              <a:rPr lang="en-U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 built last week(3), sentence matching(English sentence segments)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</a:t>
            </a:r>
            <a:r>
              <a:rPr lang="en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5: </a:t>
            </a:r>
            <a:r>
              <a:rPr lang="en-U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Aforementioned tasks appear under numerous topics, app navigation done to some extent</a:t>
            </a:r>
            <a:endParaRPr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6</a:t>
            </a:r>
            <a:r>
              <a:rPr lang="en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Registration, log in, greeting </a:t>
            </a: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pages introduced, MCQ UI and API implemented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endParaRPr sz="1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2"/>
          <p:cNvSpPr txBox="1">
            <a:spLocks noGrp="1"/>
          </p:cNvSpPr>
          <p:nvPr>
            <p:ph type="title"/>
          </p:nvPr>
        </p:nvSpPr>
        <p:spPr>
          <a:xfrm>
            <a:off x="1329450" y="374450"/>
            <a:ext cx="70389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52"/>
          <p:cNvSpPr txBox="1"/>
          <p:nvPr/>
        </p:nvSpPr>
        <p:spPr>
          <a:xfrm>
            <a:off x="1027942" y="1341557"/>
            <a:ext cx="7921200" cy="39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rgbClr val="FFFFFF"/>
              </a:buClr>
              <a:buSzPts val="1800"/>
              <a:buFont typeface="Lato"/>
              <a:buChar char="●"/>
            </a:pP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7:  Jumbled sentence complete with API</a:t>
            </a:r>
          </a:p>
          <a:p>
            <a:pPr marL="457200" lvl="0" indent="-342900">
              <a:buClr>
                <a:srgbClr val="FFFFFF"/>
              </a:buClr>
              <a:buSzPts val="1800"/>
              <a:buFont typeface="Lato"/>
              <a:buChar char="●"/>
            </a:pP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8: Already implemented views appear under lessons, app navigation done to some extent</a:t>
            </a:r>
          </a:p>
          <a:p>
            <a:pPr marL="457200" lvl="0" indent="-342900">
              <a:buClr>
                <a:srgbClr val="FFFFFF"/>
              </a:buClr>
              <a:buSzPts val="1800"/>
              <a:buFont typeface="Lato"/>
              <a:buChar char="●"/>
            </a:pP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9 : Memory game UI and API</a:t>
            </a:r>
          </a:p>
          <a:p>
            <a:pPr marL="457200" lvl="0" indent="-342900">
              <a:buClr>
                <a:srgbClr val="FFFFFF"/>
              </a:buClr>
              <a:buSzPts val="1800"/>
              <a:buFont typeface="Lato"/>
              <a:buChar char="●"/>
            </a:pP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10: Crossword puzzle UI and </a:t>
            </a:r>
            <a:r>
              <a:rPr lang="en-U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API</a:t>
            </a:r>
          </a:p>
          <a:p>
            <a:pPr marL="457200" indent="-342900">
              <a:buClr>
                <a:srgbClr val="FFFFFF"/>
              </a:buClr>
              <a:buSzPts val="1800"/>
              <a:buFont typeface="Lato"/>
              <a:buChar char="●"/>
            </a:pP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</a:t>
            </a:r>
            <a:r>
              <a:rPr lang="en-U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11:  </a:t>
            </a: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Leaderboard, user profile </a:t>
            </a:r>
            <a:r>
              <a:rPr lang="en-U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implemented</a:t>
            </a:r>
            <a:endParaRPr lang="en-US" sz="20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>
              <a:buClr>
                <a:srgbClr val="FFFFFF"/>
              </a:buClr>
              <a:buSzPts val="1800"/>
              <a:buFont typeface="Lato"/>
              <a:buChar char="●"/>
            </a:pP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Week </a:t>
            </a:r>
            <a:r>
              <a:rPr lang="en-U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12: </a:t>
            </a:r>
            <a:r>
              <a:rPr lang="en-US" sz="20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More lessons included. Tasks appear under lessons. App navigation </a:t>
            </a:r>
            <a:r>
              <a:rPr lang="en-US" sz="2000" dirty="0" smtClean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done</a:t>
            </a:r>
            <a:endParaRPr lang="en-US" sz="2000" dirty="0" smtClean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1254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2"/>
          <p:cNvSpPr txBox="1"/>
          <p:nvPr/>
        </p:nvSpPr>
        <p:spPr>
          <a:xfrm>
            <a:off x="2513379" y="2386009"/>
            <a:ext cx="4469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Thank You</a:t>
            </a:r>
            <a:endParaRPr sz="4800" b="0" i="0" u="none" strike="noStrike" cap="none">
              <a:solidFill>
                <a:schemeClr val="lt1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>
            <a:spLocks noGrp="1"/>
          </p:cNvSpPr>
          <p:nvPr>
            <p:ph type="subTitle" idx="1"/>
          </p:nvPr>
        </p:nvSpPr>
        <p:spPr>
          <a:xfrm>
            <a:off x="4033774" y="2450417"/>
            <a:ext cx="32121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 dirty="0"/>
              <a:t>In this app, you can practice speaking, reading, listening and writing.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 dirty="0"/>
              <a:t>Progress through the app by completing </a:t>
            </a:r>
            <a:r>
              <a:rPr lang="en" sz="1400" dirty="0" smtClean="0"/>
              <a:t>lessons. Starting </a:t>
            </a:r>
            <a:r>
              <a:rPr lang="en" sz="1400" dirty="0"/>
              <a:t>with the basics, and moving on to more advanced topics later.</a:t>
            </a:r>
            <a:endParaRPr sz="1400" dirty="0"/>
          </a:p>
        </p:txBody>
      </p:sp>
      <p:sp>
        <p:nvSpPr>
          <p:cNvPr id="321" name="Google Shape;321;p37"/>
          <p:cNvSpPr txBox="1">
            <a:spLocks noGrp="1"/>
          </p:cNvSpPr>
          <p:nvPr>
            <p:ph type="body" idx="2"/>
          </p:nvPr>
        </p:nvSpPr>
        <p:spPr>
          <a:xfrm>
            <a:off x="3957573" y="1260995"/>
            <a:ext cx="36507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 sz="1800"/>
              <a:t>An application that helps you learn English in a very interactive way.</a:t>
            </a:r>
            <a:endParaRPr sz="1800"/>
          </a:p>
        </p:txBody>
      </p:sp>
      <p:grpSp>
        <p:nvGrpSpPr>
          <p:cNvPr id="322" name="Google Shape;322;p37"/>
          <p:cNvGrpSpPr/>
          <p:nvPr/>
        </p:nvGrpSpPr>
        <p:grpSpPr>
          <a:xfrm>
            <a:off x="811676" y="1293964"/>
            <a:ext cx="2801048" cy="2841705"/>
            <a:chOff x="3483400" y="476895"/>
            <a:chExt cx="2801048" cy="2841705"/>
          </a:xfrm>
        </p:grpSpPr>
        <p:sp>
          <p:nvSpPr>
            <p:cNvPr id="323" name="Google Shape;323;p37"/>
            <p:cNvSpPr/>
            <p:nvPr/>
          </p:nvSpPr>
          <p:spPr>
            <a:xfrm>
              <a:off x="3724600" y="1269900"/>
              <a:ext cx="1864800" cy="2048700"/>
            </a:xfrm>
            <a:prstGeom prst="teardrop">
              <a:avLst>
                <a:gd name="adj" fmla="val 100918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7"/>
            <p:cNvSpPr/>
            <p:nvPr/>
          </p:nvSpPr>
          <p:spPr>
            <a:xfrm rot="-5400000">
              <a:off x="3536500" y="1401300"/>
              <a:ext cx="1864200" cy="1970400"/>
            </a:xfrm>
            <a:prstGeom prst="teardrop">
              <a:avLst>
                <a:gd name="adj" fmla="val 101784"/>
              </a:avLst>
            </a:prstGeom>
            <a:solidFill>
              <a:srgbClr val="990000"/>
            </a:solidFill>
            <a:ln>
              <a:noFill/>
            </a:ln>
            <a:effectLst>
              <a:outerShdw blurRad="57150" dist="38100" dir="20040000" algn="bl" rotWithShape="0">
                <a:srgbClr val="000000">
                  <a:alpha val="5569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3711999" y="1617006"/>
              <a:ext cx="1864800" cy="1018800"/>
            </a:xfrm>
            <a:prstGeom prst="rect">
              <a:avLst/>
            </a:prstGeom>
            <a:noFill/>
            <a:ln>
              <a:noFill/>
            </a:ln>
            <a:effectLst>
              <a:outerShdw blurRad="28575" dist="28575" dir="5400000" algn="bl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3600">
                  <a:solidFill>
                    <a:srgbClr val="FFFFFF"/>
                  </a:solidFill>
                  <a:latin typeface="Kaushan Script"/>
                  <a:ea typeface="Kaushan Script"/>
                  <a:cs typeface="Kaushan Script"/>
                  <a:sym typeface="Kaushan Script"/>
                </a:rPr>
                <a:t>Vasha</a:t>
              </a:r>
              <a:endParaRPr sz="360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3600">
                  <a:solidFill>
                    <a:srgbClr val="FFFFFF"/>
                  </a:solidFill>
                  <a:latin typeface="Kaushan Script"/>
                  <a:ea typeface="Kaushan Script"/>
                  <a:cs typeface="Kaushan Script"/>
                  <a:sym typeface="Kaushan Script"/>
                </a:rPr>
                <a:t>Sikkha</a:t>
              </a:r>
              <a:endParaRPr sz="3600">
                <a:solidFill>
                  <a:srgbClr val="FFFFFF"/>
                </a:solidFill>
                <a:latin typeface="Kaushan Script"/>
                <a:ea typeface="Kaushan Script"/>
                <a:cs typeface="Kaushan Script"/>
                <a:sym typeface="Kaushan Script"/>
              </a:endParaRPr>
            </a:p>
          </p:txBody>
        </p:sp>
        <p:sp>
          <p:nvSpPr>
            <p:cNvPr id="326" name="Google Shape;326;p37"/>
            <p:cNvSpPr/>
            <p:nvPr/>
          </p:nvSpPr>
          <p:spPr>
            <a:xfrm rot="2700735">
              <a:off x="5113016" y="693565"/>
              <a:ext cx="992566" cy="917259"/>
            </a:xfrm>
            <a:prstGeom prst="arc">
              <a:avLst>
                <a:gd name="adj1" fmla="val 11785962"/>
                <a:gd name="adj2" fmla="val 1985471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7"/>
            <p:cNvSpPr/>
            <p:nvPr/>
          </p:nvSpPr>
          <p:spPr>
            <a:xfrm rot="2109724">
              <a:off x="5095619" y="864129"/>
              <a:ext cx="803277" cy="916970"/>
            </a:xfrm>
            <a:prstGeom prst="arc">
              <a:avLst>
                <a:gd name="adj1" fmla="val 12944777"/>
                <a:gd name="adj2" fmla="val 20010242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 rot="1486371">
              <a:off x="5240513" y="1051394"/>
              <a:ext cx="523362" cy="594099"/>
            </a:xfrm>
            <a:prstGeom prst="arc">
              <a:avLst>
                <a:gd name="adj1" fmla="val 13158096"/>
                <a:gd name="adj2" fmla="val 21148070"/>
              </a:avLst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8"/>
          <p:cNvGrpSpPr/>
          <p:nvPr/>
        </p:nvGrpSpPr>
        <p:grpSpPr>
          <a:xfrm>
            <a:off x="224430" y="1470089"/>
            <a:ext cx="8575936" cy="3249800"/>
            <a:chOff x="160634" y="1108582"/>
            <a:chExt cx="8575936" cy="3249800"/>
          </a:xfrm>
        </p:grpSpPr>
        <p:grpSp>
          <p:nvGrpSpPr>
            <p:cNvPr id="334" name="Google Shape;334;p38"/>
            <p:cNvGrpSpPr/>
            <p:nvPr/>
          </p:nvGrpSpPr>
          <p:grpSpPr>
            <a:xfrm>
              <a:off x="160634" y="2035032"/>
              <a:ext cx="3031081" cy="1289700"/>
              <a:chOff x="111010" y="1986800"/>
              <a:chExt cx="3164628" cy="1289700"/>
            </a:xfrm>
          </p:grpSpPr>
          <p:sp>
            <p:nvSpPr>
              <p:cNvPr id="335" name="Google Shape;335;p38"/>
              <p:cNvSpPr txBox="1"/>
              <p:nvPr/>
            </p:nvSpPr>
            <p:spPr>
              <a:xfrm>
                <a:off x="111010" y="1986800"/>
                <a:ext cx="2447400" cy="12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 can solve</a:t>
                </a:r>
                <a:endParaRPr/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Exercises </a:t>
                </a:r>
                <a:endParaRPr/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and learn in an interactive way </a:t>
                </a:r>
                <a:endParaRPr sz="18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1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36" name="Google Shape;336;p38"/>
              <p:cNvCxnSpPr/>
              <p:nvPr/>
            </p:nvCxnSpPr>
            <p:spPr>
              <a:xfrm rot="10800000">
                <a:off x="2642038" y="2647950"/>
                <a:ext cx="633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49C90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37" name="Google Shape;337;p38"/>
            <p:cNvGrpSpPr/>
            <p:nvPr/>
          </p:nvGrpSpPr>
          <p:grpSpPr>
            <a:xfrm>
              <a:off x="5125920" y="1108582"/>
              <a:ext cx="3542351" cy="1289700"/>
              <a:chOff x="5209838" y="1060350"/>
              <a:chExt cx="3542351" cy="1289700"/>
            </a:xfrm>
          </p:grpSpPr>
          <p:sp>
            <p:nvSpPr>
              <p:cNvPr id="338" name="Google Shape;338;p38"/>
              <p:cNvSpPr txBox="1"/>
              <p:nvPr/>
            </p:nvSpPr>
            <p:spPr>
              <a:xfrm>
                <a:off x="6628189" y="1060350"/>
                <a:ext cx="2124000" cy="12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Difficulty level calculated based on user history</a:t>
                </a:r>
                <a:endParaRPr sz="1800" b="1" i="0" u="none" strike="noStrike" cap="non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39" name="Google Shape;339;p38"/>
              <p:cNvCxnSpPr/>
              <p:nvPr/>
            </p:nvCxnSpPr>
            <p:spPr>
              <a:xfrm>
                <a:off x="5209838" y="1705200"/>
                <a:ext cx="128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55B54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40" name="Google Shape;340;p38"/>
            <p:cNvGrpSpPr/>
            <p:nvPr/>
          </p:nvGrpSpPr>
          <p:grpSpPr>
            <a:xfrm>
              <a:off x="5125920" y="3068682"/>
              <a:ext cx="3610650" cy="1289700"/>
              <a:chOff x="5209838" y="3020450"/>
              <a:chExt cx="3610650" cy="1289700"/>
            </a:xfrm>
          </p:grpSpPr>
          <p:sp>
            <p:nvSpPr>
              <p:cNvPr id="341" name="Google Shape;341;p38"/>
              <p:cNvSpPr txBox="1"/>
              <p:nvPr/>
            </p:nvSpPr>
            <p:spPr>
              <a:xfrm>
                <a:off x="6696488" y="3020450"/>
                <a:ext cx="2124000" cy="12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800" b="1" i="0" u="none" strike="noStrike" cap="none" dirty="0" smtClea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Tasks will be 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800" b="1" dirty="0">
                    <a:latin typeface="Roboto"/>
                    <a:ea typeface="Roboto"/>
                    <a:cs typeface="Roboto"/>
                    <a:sym typeface="Roboto"/>
                  </a:rPr>
                  <a:t>s</a:t>
                </a:r>
                <a:r>
                  <a:rPr lang="en-US" sz="1800" b="1" dirty="0" smtClean="0">
                    <a:latin typeface="Roboto"/>
                    <a:ea typeface="Roboto"/>
                    <a:cs typeface="Roboto"/>
                    <a:sym typeface="Roboto"/>
                  </a:rPr>
                  <a:t>et as per user’s</a:t>
                </a: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800" b="1" dirty="0">
                    <a:latin typeface="Roboto"/>
                    <a:ea typeface="Roboto"/>
                    <a:cs typeface="Roboto"/>
                    <a:sym typeface="Roboto"/>
                  </a:rPr>
                  <a:t>p</a:t>
                </a:r>
                <a:r>
                  <a:rPr lang="en-US" sz="1800" b="1" i="0" u="none" strike="noStrike" cap="none" dirty="0" smtClean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references and feedbacks</a:t>
                </a:r>
                <a:endParaRPr sz="1800" b="1" i="0" u="none" strike="noStrike" cap="non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42" name="Google Shape;342;p38"/>
              <p:cNvCxnSpPr/>
              <p:nvPr/>
            </p:nvCxnSpPr>
            <p:spPr>
              <a:xfrm>
                <a:off x="5209838" y="3648300"/>
                <a:ext cx="1286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D7E74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43" name="Google Shape;343;p38"/>
            <p:cNvGrpSpPr/>
            <p:nvPr/>
          </p:nvGrpSpPr>
          <p:grpSpPr>
            <a:xfrm>
              <a:off x="3169983" y="1215348"/>
              <a:ext cx="2799294" cy="2795941"/>
              <a:chOff x="3169983" y="1163229"/>
              <a:chExt cx="2799294" cy="2795941"/>
            </a:xfrm>
          </p:grpSpPr>
          <p:sp>
            <p:nvSpPr>
              <p:cNvPr id="344" name="Google Shape;344;p38"/>
              <p:cNvSpPr/>
              <p:nvPr/>
            </p:nvSpPr>
            <p:spPr>
              <a:xfrm rot="3600185">
                <a:off x="3169983" y="1184511"/>
                <a:ext cx="2774659" cy="2774659"/>
              </a:xfrm>
              <a:prstGeom prst="blockArc">
                <a:avLst>
                  <a:gd name="adj1" fmla="val 12622480"/>
                  <a:gd name="adj2" fmla="val 19781569"/>
                  <a:gd name="adj3" fmla="val 20773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 rot="10800000">
                <a:off x="3183490" y="1163229"/>
                <a:ext cx="2774700" cy="2774700"/>
              </a:xfrm>
              <a:prstGeom prst="blockArc">
                <a:avLst>
                  <a:gd name="adj1" fmla="val 12622480"/>
                  <a:gd name="adj2" fmla="val 19662822"/>
                  <a:gd name="adj3" fmla="val 20729"/>
                </a:avLst>
              </a:prstGeom>
              <a:solidFill>
                <a:srgbClr val="1D7E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 rot="-3600185">
                <a:off x="3194618" y="1184114"/>
                <a:ext cx="2774659" cy="2774659"/>
              </a:xfrm>
              <a:prstGeom prst="blockArc">
                <a:avLst>
                  <a:gd name="adj1" fmla="val 12622480"/>
                  <a:gd name="adj2" fmla="val 19703271"/>
                  <a:gd name="adj3" fmla="val 20851"/>
                </a:avLst>
              </a:prstGeom>
              <a:solidFill>
                <a:srgbClr val="249C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7" name="Google Shape;347;p38"/>
              <p:cNvGrpSpPr/>
              <p:nvPr/>
            </p:nvGrpSpPr>
            <p:grpSpPr>
              <a:xfrm rot="-7200165">
                <a:off x="3337708" y="2826834"/>
                <a:ext cx="585011" cy="585536"/>
                <a:chOff x="1967628" y="812211"/>
                <a:chExt cx="588000" cy="588000"/>
              </a:xfrm>
            </p:grpSpPr>
            <p:sp>
              <p:nvSpPr>
                <p:cNvPr id="348" name="Google Shape;348;p38"/>
                <p:cNvSpPr/>
                <p:nvPr/>
              </p:nvSpPr>
              <p:spPr>
                <a:xfrm rot="39023">
                  <a:off x="1970909" y="815492"/>
                  <a:ext cx="581437" cy="581437"/>
                </a:xfrm>
                <a:prstGeom prst="pie">
                  <a:avLst>
                    <a:gd name="adj1" fmla="val 6190354"/>
                    <a:gd name="adj2" fmla="val 14996165"/>
                  </a:avLst>
                </a:prstGeom>
                <a:solidFill>
                  <a:srgbClr val="249C90"/>
                </a:solidFill>
                <a:ln>
                  <a:noFill/>
                </a:ln>
                <a:effectLst>
                  <a:outerShdw blurRad="142875" algn="bl" rotWithShape="0">
                    <a:srgbClr val="000000">
                      <a:alpha val="4275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38"/>
                <p:cNvSpPr/>
                <p:nvPr/>
              </p:nvSpPr>
              <p:spPr>
                <a:xfrm rot="10800000">
                  <a:off x="1970875" y="815525"/>
                  <a:ext cx="581400" cy="581400"/>
                </a:xfrm>
                <a:prstGeom prst="pie">
                  <a:avLst>
                    <a:gd name="adj1" fmla="val 4028252"/>
                    <a:gd name="adj2" fmla="val 17183677"/>
                  </a:avLst>
                </a:prstGeom>
                <a:solidFill>
                  <a:srgbClr val="249C9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0" name="Google Shape;350;p38"/>
              <p:cNvGrpSpPr/>
              <p:nvPr/>
            </p:nvGrpSpPr>
            <p:grpSpPr>
              <a:xfrm>
                <a:off x="4264097" y="1180331"/>
                <a:ext cx="585001" cy="585530"/>
                <a:chOff x="1970048" y="811613"/>
                <a:chExt cx="588000" cy="588000"/>
              </a:xfrm>
            </p:grpSpPr>
            <p:sp>
              <p:nvSpPr>
                <p:cNvPr id="351" name="Google Shape;351;p38"/>
                <p:cNvSpPr/>
                <p:nvPr/>
              </p:nvSpPr>
              <p:spPr>
                <a:xfrm rot="39023">
                  <a:off x="1973329" y="814894"/>
                  <a:ext cx="581437" cy="581437"/>
                </a:xfrm>
                <a:prstGeom prst="pie">
                  <a:avLst>
                    <a:gd name="adj1" fmla="val 6190354"/>
                    <a:gd name="adj2" fmla="val 14996165"/>
                  </a:avLst>
                </a:prstGeom>
                <a:solidFill>
                  <a:srgbClr val="155B54"/>
                </a:solidFill>
                <a:ln>
                  <a:noFill/>
                </a:ln>
                <a:effectLst>
                  <a:outerShdw blurRad="142875" algn="bl" rotWithShape="0">
                    <a:srgbClr val="000000">
                      <a:alpha val="4275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38"/>
                <p:cNvSpPr/>
                <p:nvPr/>
              </p:nvSpPr>
              <p:spPr>
                <a:xfrm rot="10800000">
                  <a:off x="1973295" y="814927"/>
                  <a:ext cx="581400" cy="581400"/>
                </a:xfrm>
                <a:prstGeom prst="pie">
                  <a:avLst>
                    <a:gd name="adj1" fmla="val 4028252"/>
                    <a:gd name="adj2" fmla="val 17183677"/>
                  </a:avLst>
                </a:prstGeom>
                <a:solidFill>
                  <a:srgbClr val="155B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3" name="Google Shape;353;p38"/>
              <p:cNvGrpSpPr/>
              <p:nvPr/>
            </p:nvGrpSpPr>
            <p:grpSpPr>
              <a:xfrm rot="7200165">
                <a:off x="5233155" y="2808021"/>
                <a:ext cx="578514" cy="579001"/>
                <a:chOff x="1980333" y="814930"/>
                <a:chExt cx="581470" cy="581437"/>
              </a:xfrm>
            </p:grpSpPr>
            <p:sp>
              <p:nvSpPr>
                <p:cNvPr id="354" name="Google Shape;354;p38"/>
                <p:cNvSpPr/>
                <p:nvPr/>
              </p:nvSpPr>
              <p:spPr>
                <a:xfrm rot="39023">
                  <a:off x="1980366" y="814930"/>
                  <a:ext cx="581437" cy="581437"/>
                </a:xfrm>
                <a:prstGeom prst="pie">
                  <a:avLst>
                    <a:gd name="adj1" fmla="val 6190354"/>
                    <a:gd name="adj2" fmla="val 14996165"/>
                  </a:avLst>
                </a:prstGeom>
                <a:solidFill>
                  <a:srgbClr val="1D7E74"/>
                </a:solidFill>
                <a:ln>
                  <a:noFill/>
                </a:ln>
                <a:effectLst>
                  <a:outerShdw blurRad="142875" algn="bl" rotWithShape="0">
                    <a:srgbClr val="000000">
                      <a:alpha val="4275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38"/>
                <p:cNvSpPr/>
                <p:nvPr/>
              </p:nvSpPr>
              <p:spPr>
                <a:xfrm rot="10800000">
                  <a:off x="1980333" y="814963"/>
                  <a:ext cx="581400" cy="581400"/>
                </a:xfrm>
                <a:prstGeom prst="pie">
                  <a:avLst>
                    <a:gd name="adj1" fmla="val 4028252"/>
                    <a:gd name="adj2" fmla="val 17183677"/>
                  </a:avLst>
                </a:prstGeom>
                <a:solidFill>
                  <a:srgbClr val="1D7E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6" name="Google Shape;356;p38"/>
              <p:cNvSpPr txBox="1"/>
              <p:nvPr/>
            </p:nvSpPr>
            <p:spPr>
              <a:xfrm>
                <a:off x="4334550" y="1255312"/>
                <a:ext cx="509100" cy="26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1" i="0" u="none" strike="noStrike" cap="none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03 </a:t>
                </a:r>
                <a:endParaRPr sz="16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7" name="Google Shape;357;p38"/>
              <p:cNvSpPr txBox="1"/>
              <p:nvPr/>
            </p:nvSpPr>
            <p:spPr>
              <a:xfrm>
                <a:off x="3375648" y="2887440"/>
                <a:ext cx="509100" cy="26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1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01 </a:t>
                </a:r>
                <a:endParaRPr sz="16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58" name="Google Shape;358;p38"/>
              <p:cNvSpPr txBox="1"/>
              <p:nvPr/>
            </p:nvSpPr>
            <p:spPr>
              <a:xfrm>
                <a:off x="5281877" y="2857865"/>
                <a:ext cx="509100" cy="26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1" i="0" u="none" strike="noStrike" cap="none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02 </a:t>
                </a:r>
                <a:endParaRPr sz="16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59" name="Google Shape;359;p38"/>
          <p:cNvSpPr txBox="1"/>
          <p:nvPr/>
        </p:nvSpPr>
        <p:spPr>
          <a:xfrm>
            <a:off x="2469798" y="301974"/>
            <a:ext cx="4975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0" u="none" strike="noStrike" cap="none">
                <a:solidFill>
                  <a:srgbClr val="15151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About our project</a:t>
            </a:r>
            <a:endParaRPr sz="3600" i="0" u="none" strike="noStrike" cap="none">
              <a:solidFill>
                <a:srgbClr val="15151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9"/>
          <p:cNvGrpSpPr/>
          <p:nvPr/>
        </p:nvGrpSpPr>
        <p:grpSpPr>
          <a:xfrm>
            <a:off x="392426" y="1276976"/>
            <a:ext cx="8010006" cy="3460207"/>
            <a:chOff x="497680" y="737545"/>
            <a:chExt cx="8010006" cy="3460207"/>
          </a:xfrm>
        </p:grpSpPr>
        <p:grpSp>
          <p:nvGrpSpPr>
            <p:cNvPr id="365" name="Google Shape;365;p39"/>
            <p:cNvGrpSpPr/>
            <p:nvPr/>
          </p:nvGrpSpPr>
          <p:grpSpPr>
            <a:xfrm>
              <a:off x="497680" y="1638719"/>
              <a:ext cx="3133370" cy="1384500"/>
              <a:chOff x="497680" y="1844089"/>
              <a:chExt cx="3133370" cy="1384500"/>
            </a:xfrm>
          </p:grpSpPr>
          <p:sp>
            <p:nvSpPr>
              <p:cNvPr id="366" name="Google Shape;366;p39"/>
              <p:cNvSpPr txBox="1"/>
              <p:nvPr/>
            </p:nvSpPr>
            <p:spPr>
              <a:xfrm>
                <a:off x="497680" y="1844089"/>
                <a:ext cx="2005800" cy="138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6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School Children</a:t>
                </a:r>
                <a:endParaRPr sz="16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000" b="1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10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Lessons are designed to be fun and </a:t>
                </a:r>
                <a:r>
                  <a:rPr lang="en" sz="1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interactive</a:t>
                </a:r>
                <a:r>
                  <a:rPr lang="en" sz="1000" b="0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for children, with cool animations and design</a:t>
                </a:r>
                <a:r>
                  <a:rPr lang="en" sz="1000" b="0" i="0" u="none" strike="noStrike" cap="non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sz="1000" b="1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367" name="Google Shape;367;p39"/>
              <p:cNvCxnSpPr/>
              <p:nvPr/>
            </p:nvCxnSpPr>
            <p:spPr>
              <a:xfrm rot="10800000">
                <a:off x="2587350" y="2536350"/>
                <a:ext cx="104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2C2C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68" name="Google Shape;368;p39"/>
              <p:cNvSpPr/>
              <p:nvPr/>
            </p:nvSpPr>
            <p:spPr>
              <a:xfrm>
                <a:off x="2523501" y="2431050"/>
                <a:ext cx="198600" cy="198300"/>
              </a:xfrm>
              <a:prstGeom prst="ellipse">
                <a:avLst/>
              </a:prstGeom>
              <a:solidFill>
                <a:srgbClr val="761E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9"/>
              <p:cNvSpPr txBox="1"/>
              <p:nvPr/>
            </p:nvSpPr>
            <p:spPr>
              <a:xfrm>
                <a:off x="2498491" y="2373759"/>
                <a:ext cx="247500" cy="31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160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" sz="800" b="0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sz="8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70" name="Google Shape;370;p39"/>
            <p:cNvGrpSpPr/>
            <p:nvPr/>
          </p:nvGrpSpPr>
          <p:grpSpPr>
            <a:xfrm>
              <a:off x="2814594" y="737545"/>
              <a:ext cx="5693092" cy="3460207"/>
              <a:chOff x="2814594" y="737545"/>
              <a:chExt cx="5693092" cy="3460207"/>
            </a:xfrm>
          </p:grpSpPr>
          <p:grpSp>
            <p:nvGrpSpPr>
              <p:cNvPr id="371" name="Google Shape;371;p39"/>
              <p:cNvGrpSpPr/>
              <p:nvPr/>
            </p:nvGrpSpPr>
            <p:grpSpPr>
              <a:xfrm>
                <a:off x="6038025" y="2411210"/>
                <a:ext cx="2469661" cy="1384500"/>
                <a:chOff x="6038025" y="2598925"/>
                <a:chExt cx="2469661" cy="1384500"/>
              </a:xfrm>
            </p:grpSpPr>
            <p:cxnSp>
              <p:nvCxnSpPr>
                <p:cNvPr id="372" name="Google Shape;372;p39"/>
                <p:cNvCxnSpPr/>
                <p:nvPr/>
              </p:nvCxnSpPr>
              <p:spPr>
                <a:xfrm>
                  <a:off x="6038025" y="3312550"/>
                  <a:ext cx="582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2C2C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3" name="Google Shape;373;p39"/>
                <p:cNvSpPr txBox="1"/>
                <p:nvPr/>
              </p:nvSpPr>
              <p:spPr>
                <a:xfrm>
                  <a:off x="6640486" y="2598925"/>
                  <a:ext cx="1867200" cy="138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600" b="1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Labour Force</a:t>
                  </a:r>
                  <a:endParaRPr sz="16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0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10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Starts with the very basics of english, and an easy to use interface.</a:t>
                  </a:r>
                  <a:endParaRPr sz="10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74" name="Google Shape;374;p39"/>
                <p:cNvSpPr/>
                <p:nvPr/>
              </p:nvSpPr>
              <p:spPr>
                <a:xfrm>
                  <a:off x="6424027" y="3212150"/>
                  <a:ext cx="198600" cy="198300"/>
                </a:xfrm>
                <a:prstGeom prst="ellipse">
                  <a:avLst/>
                </a:prstGeom>
                <a:solidFill>
                  <a:srgbClr val="9225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" name="Google Shape;375;p39"/>
                <p:cNvSpPr txBox="1"/>
                <p:nvPr/>
              </p:nvSpPr>
              <p:spPr>
                <a:xfrm>
                  <a:off x="6399017" y="3156109"/>
                  <a:ext cx="247500" cy="31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3</a:t>
                  </a:r>
                  <a:endParaRPr sz="800" b="0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76" name="Google Shape;376;p39"/>
              <p:cNvGrpSpPr/>
              <p:nvPr/>
            </p:nvGrpSpPr>
            <p:grpSpPr>
              <a:xfrm>
                <a:off x="4908100" y="737545"/>
                <a:ext cx="3599586" cy="1384500"/>
                <a:chOff x="4908100" y="889950"/>
                <a:chExt cx="3599586" cy="1384500"/>
              </a:xfrm>
            </p:grpSpPr>
            <p:cxnSp>
              <p:nvCxnSpPr>
                <p:cNvPr id="377" name="Google Shape;377;p39"/>
                <p:cNvCxnSpPr/>
                <p:nvPr/>
              </p:nvCxnSpPr>
              <p:spPr>
                <a:xfrm>
                  <a:off x="4908100" y="1593250"/>
                  <a:ext cx="17151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C2C2C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378" name="Google Shape;378;p39"/>
                <p:cNvSpPr txBox="1"/>
                <p:nvPr/>
              </p:nvSpPr>
              <p:spPr>
                <a:xfrm>
                  <a:off x="6640486" y="889950"/>
                  <a:ext cx="1867200" cy="138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" sz="1600" b="1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GRE Preparation</a:t>
                  </a:r>
                  <a:endParaRPr sz="16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endParaRPr sz="12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1000" b="0" i="0" u="none" strike="noStrike" cap="none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Contains vocabulary practice, and much more which ensures you learn new words daily.</a:t>
                  </a:r>
                  <a:endParaRPr sz="1000" b="1" i="0" u="none" strike="noStrike" cap="none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379" name="Google Shape;379;p39"/>
                <p:cNvSpPr/>
                <p:nvPr/>
              </p:nvSpPr>
              <p:spPr>
                <a:xfrm>
                  <a:off x="6427830" y="1493307"/>
                  <a:ext cx="198600" cy="198300"/>
                </a:xfrm>
                <a:prstGeom prst="ellipse">
                  <a:avLst/>
                </a:prstGeom>
                <a:solidFill>
                  <a:srgbClr val="701C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" name="Google Shape;380;p39"/>
                <p:cNvSpPr txBox="1"/>
                <p:nvPr/>
              </p:nvSpPr>
              <p:spPr>
                <a:xfrm>
                  <a:off x="6402820" y="1436790"/>
                  <a:ext cx="247500" cy="312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160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" sz="800" b="0" i="0" u="none" strike="noStrike" cap="none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</a:t>
                  </a:r>
                  <a:endParaRPr sz="800" b="0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381" name="Google Shape;381;p39"/>
              <p:cNvGrpSpPr/>
              <p:nvPr/>
            </p:nvGrpSpPr>
            <p:grpSpPr>
              <a:xfrm>
                <a:off x="2814594" y="945750"/>
                <a:ext cx="3514811" cy="3252002"/>
                <a:chOff x="2991269" y="1153325"/>
                <a:chExt cx="3514811" cy="3252002"/>
              </a:xfrm>
            </p:grpSpPr>
            <p:sp>
              <p:nvSpPr>
                <p:cNvPr id="382" name="Google Shape;382;p39"/>
                <p:cNvSpPr/>
                <p:nvPr/>
              </p:nvSpPr>
              <p:spPr>
                <a:xfrm>
                  <a:off x="3477586" y="2585458"/>
                  <a:ext cx="2541910" cy="950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26" h="43529" extrusionOk="0">
                      <a:moveTo>
                        <a:pt x="0" y="20002"/>
                      </a:moveTo>
                      <a:lnTo>
                        <a:pt x="63389" y="43529"/>
                      </a:lnTo>
                      <a:lnTo>
                        <a:pt x="126826" y="19907"/>
                      </a:lnTo>
                      <a:lnTo>
                        <a:pt x="63580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</p:sp>
            <p:sp>
              <p:nvSpPr>
                <p:cNvPr id="383" name="Google Shape;383;p39"/>
                <p:cNvSpPr/>
                <p:nvPr/>
              </p:nvSpPr>
              <p:spPr>
                <a:xfrm>
                  <a:off x="2991269" y="3020977"/>
                  <a:ext cx="1758228" cy="138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25" h="63817" extrusionOk="0">
                      <a:moveTo>
                        <a:pt x="24288" y="0"/>
                      </a:moveTo>
                      <a:lnTo>
                        <a:pt x="0" y="29908"/>
                      </a:lnTo>
                      <a:lnTo>
                        <a:pt x="87725" y="63817"/>
                      </a:lnTo>
                      <a:lnTo>
                        <a:pt x="87725" y="42291"/>
                      </a:lnTo>
                      <a:lnTo>
                        <a:pt x="87725" y="23526"/>
                      </a:lnTo>
                      <a:close/>
                    </a:path>
                  </a:pathLst>
                </a:custGeom>
                <a:solidFill>
                  <a:srgbClr val="551561"/>
                </a:solidFill>
                <a:ln>
                  <a:noFill/>
                </a:ln>
              </p:spPr>
            </p:sp>
            <p:sp>
              <p:nvSpPr>
                <p:cNvPr id="384" name="Google Shape;384;p39"/>
                <p:cNvSpPr/>
                <p:nvPr/>
              </p:nvSpPr>
              <p:spPr>
                <a:xfrm flipH="1">
                  <a:off x="4747852" y="3020977"/>
                  <a:ext cx="1758228" cy="138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25" h="63817" extrusionOk="0">
                      <a:moveTo>
                        <a:pt x="24288" y="0"/>
                      </a:moveTo>
                      <a:lnTo>
                        <a:pt x="0" y="29908"/>
                      </a:lnTo>
                      <a:lnTo>
                        <a:pt x="87725" y="63817"/>
                      </a:lnTo>
                      <a:lnTo>
                        <a:pt x="87725" y="42291"/>
                      </a:lnTo>
                      <a:lnTo>
                        <a:pt x="87725" y="23526"/>
                      </a:lnTo>
                      <a:close/>
                    </a:path>
                  </a:pathLst>
                </a:custGeom>
                <a:solidFill>
                  <a:srgbClr val="9225A5"/>
                </a:solidFill>
                <a:ln>
                  <a:noFill/>
                </a:ln>
              </p:spPr>
            </p:sp>
            <p:sp>
              <p:nvSpPr>
                <p:cNvPr id="385" name="Google Shape;385;p39"/>
                <p:cNvSpPr/>
                <p:nvPr/>
              </p:nvSpPr>
              <p:spPr>
                <a:xfrm>
                  <a:off x="3969199" y="2001324"/>
                  <a:ext cx="1565850" cy="585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53" h="8150" extrusionOk="0">
                      <a:moveTo>
                        <a:pt x="0" y="3827"/>
                      </a:moveTo>
                      <a:lnTo>
                        <a:pt x="11976" y="8150"/>
                      </a:lnTo>
                      <a:lnTo>
                        <a:pt x="24053" y="3827"/>
                      </a:lnTo>
                      <a:lnTo>
                        <a:pt x="1212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>
                  <a:noFill/>
                </a:ln>
              </p:spPr>
            </p:sp>
            <p:sp>
              <p:nvSpPr>
                <p:cNvPr id="386" name="Google Shape;386;p39"/>
                <p:cNvSpPr/>
                <p:nvPr/>
              </p:nvSpPr>
              <p:spPr>
                <a:xfrm>
                  <a:off x="3563255" y="2275837"/>
                  <a:ext cx="1189300" cy="1015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8" h="14114" extrusionOk="0">
                      <a:moveTo>
                        <a:pt x="6262" y="0"/>
                      </a:moveTo>
                      <a:lnTo>
                        <a:pt x="18238" y="4324"/>
                      </a:lnTo>
                      <a:lnTo>
                        <a:pt x="18238" y="14114"/>
                      </a:lnTo>
                      <a:lnTo>
                        <a:pt x="0" y="7554"/>
                      </a:lnTo>
                      <a:close/>
                    </a:path>
                  </a:pathLst>
                </a:custGeom>
                <a:solidFill>
                  <a:srgbClr val="551561"/>
                </a:solidFill>
                <a:ln>
                  <a:noFill/>
                </a:ln>
              </p:spPr>
            </p:sp>
            <p:sp>
              <p:nvSpPr>
                <p:cNvPr id="387" name="Google Shape;387;p39"/>
                <p:cNvSpPr/>
                <p:nvPr/>
              </p:nvSpPr>
              <p:spPr>
                <a:xfrm flipH="1">
                  <a:off x="4749365" y="2275837"/>
                  <a:ext cx="1189300" cy="1015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8" h="14114" extrusionOk="0">
                      <a:moveTo>
                        <a:pt x="6262" y="0"/>
                      </a:moveTo>
                      <a:lnTo>
                        <a:pt x="18238" y="4324"/>
                      </a:lnTo>
                      <a:lnTo>
                        <a:pt x="18238" y="14114"/>
                      </a:lnTo>
                      <a:lnTo>
                        <a:pt x="0" y="7554"/>
                      </a:lnTo>
                      <a:close/>
                    </a:path>
                  </a:pathLst>
                </a:custGeom>
                <a:solidFill>
                  <a:srgbClr val="761E86"/>
                </a:solidFill>
                <a:ln>
                  <a:noFill/>
                </a:ln>
              </p:spPr>
            </p:sp>
            <p:sp>
              <p:nvSpPr>
                <p:cNvPr id="388" name="Google Shape;388;p39"/>
                <p:cNvSpPr/>
                <p:nvPr/>
              </p:nvSpPr>
              <p:spPr>
                <a:xfrm>
                  <a:off x="4059061" y="1153325"/>
                  <a:ext cx="693508" cy="1201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" h="16697" extrusionOk="0">
                      <a:moveTo>
                        <a:pt x="10635" y="0"/>
                      </a:moveTo>
                      <a:lnTo>
                        <a:pt x="0" y="12722"/>
                      </a:lnTo>
                      <a:lnTo>
                        <a:pt x="10635" y="16697"/>
                      </a:lnTo>
                      <a:close/>
                    </a:path>
                  </a:pathLst>
                </a:custGeom>
                <a:solidFill>
                  <a:srgbClr val="551561"/>
                </a:solidFill>
                <a:ln>
                  <a:noFill/>
                </a:ln>
              </p:spPr>
            </p:sp>
            <p:sp>
              <p:nvSpPr>
                <p:cNvPr id="389" name="Google Shape;389;p39"/>
                <p:cNvSpPr/>
                <p:nvPr/>
              </p:nvSpPr>
              <p:spPr>
                <a:xfrm flipH="1">
                  <a:off x="4749349" y="1153325"/>
                  <a:ext cx="693508" cy="1201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" h="16697" extrusionOk="0">
                      <a:moveTo>
                        <a:pt x="10635" y="0"/>
                      </a:moveTo>
                      <a:lnTo>
                        <a:pt x="0" y="12722"/>
                      </a:lnTo>
                      <a:lnTo>
                        <a:pt x="10635" y="16697"/>
                      </a:lnTo>
                      <a:close/>
                    </a:path>
                  </a:pathLst>
                </a:custGeom>
                <a:solidFill>
                  <a:srgbClr val="701C7F"/>
                </a:solidFill>
                <a:ln>
                  <a:noFill/>
                </a:ln>
              </p:spPr>
            </p:sp>
          </p:grpSp>
        </p:grpSp>
      </p:grpSp>
      <p:sp>
        <p:nvSpPr>
          <p:cNvPr id="390" name="Google Shape;390;p39"/>
          <p:cNvSpPr txBox="1"/>
          <p:nvPr/>
        </p:nvSpPr>
        <p:spPr>
          <a:xfrm>
            <a:off x="3436372" y="352708"/>
            <a:ext cx="3078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i="0" u="none" strike="noStrike" cap="none">
                <a:solidFill>
                  <a:schemeClr val="lt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Target Users</a:t>
            </a:r>
            <a:endParaRPr sz="3600" b="0" i="0" u="none" strike="noStrike" cap="none">
              <a:solidFill>
                <a:schemeClr val="lt1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Requirements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51515"/>
        </a:soli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1"/>
          <p:cNvGrpSpPr/>
          <p:nvPr/>
        </p:nvGrpSpPr>
        <p:grpSpPr>
          <a:xfrm>
            <a:off x="264187" y="1046833"/>
            <a:ext cx="8728510" cy="3774488"/>
            <a:chOff x="1406271" y="992366"/>
            <a:chExt cx="7029483" cy="2372549"/>
          </a:xfrm>
        </p:grpSpPr>
        <p:grpSp>
          <p:nvGrpSpPr>
            <p:cNvPr id="401" name="Google Shape;401;p41"/>
            <p:cNvGrpSpPr/>
            <p:nvPr/>
          </p:nvGrpSpPr>
          <p:grpSpPr>
            <a:xfrm>
              <a:off x="1406271" y="2567803"/>
              <a:ext cx="6876695" cy="797112"/>
              <a:chOff x="1593000" y="2309847"/>
              <a:chExt cx="5957975" cy="656221"/>
            </a:xfrm>
          </p:grpSpPr>
          <p:sp>
            <p:nvSpPr>
              <p:cNvPr id="402" name="Google Shape;402;p41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1"/>
              <p:cNvSpPr/>
              <p:nvPr/>
            </p:nvSpPr>
            <p:spPr>
              <a:xfrm rot="-5400000">
                <a:off x="3501574" y="1934670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1"/>
              <p:cNvSpPr/>
              <p:nvPr/>
            </p:nvSpPr>
            <p:spPr>
              <a:xfrm>
                <a:off x="2361284" y="2419614"/>
                <a:ext cx="1903500" cy="42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0" i="0" u="none" strike="noStrike" cap="none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Tasks will be assigned to the user based on difficulty level.</a:t>
                </a:r>
                <a:endParaRPr sz="18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" name="Google Shape;406;p4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686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lang="en" sz="2600" b="0" i="0" u="none" strike="noStrike" cap="non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08" name="Google Shape;408;p41"/>
              <p:cNvSpPr/>
              <p:nvPr/>
            </p:nvSpPr>
            <p:spPr>
              <a:xfrm>
                <a:off x="4455651" y="2309847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For beginners, easier tasks will be assigned.</a:t>
                </a:r>
                <a:endParaRPr dirty="0"/>
              </a:p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As the user progresses through our application, we will use </a:t>
                </a:r>
                <a:r>
                  <a:rPr lang="en" sz="1200" b="0" i="0" u="none" strike="noStrike" cap="none" dirty="0" smtClean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his/her </a:t>
                </a: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to suggest tasks accordingly.</a:t>
                </a:r>
                <a:endParaRPr sz="1200" b="0" i="0" u="none" strike="noStrike" cap="none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09" name="Google Shape;409;p41"/>
            <p:cNvGrpSpPr/>
            <p:nvPr/>
          </p:nvGrpSpPr>
          <p:grpSpPr>
            <a:xfrm>
              <a:off x="1406271" y="1787626"/>
              <a:ext cx="7029483" cy="781854"/>
              <a:chOff x="1593000" y="2322408"/>
              <a:chExt cx="6090351" cy="643660"/>
            </a:xfrm>
          </p:grpSpPr>
          <p:sp>
            <p:nvSpPr>
              <p:cNvPr id="410" name="Google Shape;410;p41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0" i="0" u="none" strike="noStrike" cap="none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Choose a lesson</a:t>
                </a:r>
                <a:endParaRPr sz="9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14" name="Google Shape;414;p4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686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lang="en" sz="2600" b="0" i="0" u="none" strike="noStrike" cap="non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16" name="Google Shape;416;p41"/>
              <p:cNvSpPr/>
              <p:nvPr/>
            </p:nvSpPr>
            <p:spPr>
              <a:xfrm>
                <a:off x="4455651" y="2322408"/>
                <a:ext cx="32277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 can choose from a number of different </a:t>
                </a:r>
                <a:r>
                  <a:rPr lang="en" sz="1200" b="0" i="0" u="none" strike="noStrike" cap="none" dirty="0" smtClean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lessons.</a:t>
                </a:r>
                <a:endParaRPr dirty="0"/>
              </a:p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Lessons will be categorized in the app.</a:t>
                </a:r>
                <a:endParaRPr dirty="0"/>
              </a:p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Each lesson will contain predefined number of </a:t>
                </a:r>
                <a:r>
                  <a:rPr lang="en" sz="1400" b="1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tasks</a:t>
                </a: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sz="1200" b="0" i="0" u="none" strike="noStrike" cap="none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17" name="Google Shape;417;p41"/>
            <p:cNvGrpSpPr/>
            <p:nvPr/>
          </p:nvGrpSpPr>
          <p:grpSpPr>
            <a:xfrm>
              <a:off x="1406271" y="992366"/>
              <a:ext cx="6876783" cy="781660"/>
              <a:chOff x="1593000" y="2322567"/>
              <a:chExt cx="5958051" cy="643501"/>
            </a:xfrm>
          </p:grpSpPr>
          <p:sp>
            <p:nvSpPr>
              <p:cNvPr id="418" name="Google Shape;418;p41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1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1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1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686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1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lang="en" sz="2600" b="0" i="0" u="none" strike="noStrike" cap="non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23" name="Google Shape;423;p41"/>
              <p:cNvSpPr/>
              <p:nvPr/>
            </p:nvSpPr>
            <p:spPr>
              <a:xfrm>
                <a:off x="4455651" y="2323750"/>
                <a:ext cx="30954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Create account using our </a:t>
                </a:r>
                <a:r>
                  <a:rPr lang="en" sz="1200" dirty="0">
                    <a:solidFill>
                      <a:srgbClr val="C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Vasha Sikkha</a:t>
                </a:r>
                <a:r>
                  <a:rPr lang="en" sz="1200" b="0" i="0" u="none" strike="noStrike" cap="none" dirty="0">
                    <a:solidFill>
                      <a:srgbClr val="FFFF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</a:t>
                </a:r>
                <a:endParaRPr dirty="0"/>
              </a:p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Login if previously registered</a:t>
                </a:r>
                <a:endParaRPr dirty="0"/>
              </a:p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Signup using </a:t>
                </a:r>
                <a:r>
                  <a:rPr lang="en" sz="1200" b="0" i="0" u="none" strike="noStrike" cap="none" dirty="0" smtClean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</a:t>
                </a:r>
                <a:r>
                  <a:rPr lang="en" sz="12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account</a:t>
                </a:r>
                <a:endParaRPr sz="1200" b="0" i="0" u="none" strike="noStrike" cap="none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4" name="Google Shape;424;p41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0" i="0" u="none" strike="noStrike" cap="none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Users can register</a:t>
                </a:r>
                <a:endParaRPr sz="18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25" name="Google Shape;425;p41"/>
          <p:cNvSpPr txBox="1">
            <a:spLocks noGrp="1"/>
          </p:cNvSpPr>
          <p:nvPr>
            <p:ph type="title"/>
          </p:nvPr>
        </p:nvSpPr>
        <p:spPr>
          <a:xfrm>
            <a:off x="2574714" y="193576"/>
            <a:ext cx="4087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Requirements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>
            <a:spLocks noGrp="1"/>
          </p:cNvSpPr>
          <p:nvPr>
            <p:ph type="title"/>
          </p:nvPr>
        </p:nvSpPr>
        <p:spPr>
          <a:xfrm>
            <a:off x="2574714" y="193576"/>
            <a:ext cx="4087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Requirements Analysis</a:t>
            </a:r>
            <a:endParaRPr/>
          </a:p>
        </p:txBody>
      </p:sp>
      <p:grpSp>
        <p:nvGrpSpPr>
          <p:cNvPr id="431" name="Google Shape;431;p42"/>
          <p:cNvGrpSpPr/>
          <p:nvPr/>
        </p:nvGrpSpPr>
        <p:grpSpPr>
          <a:xfrm>
            <a:off x="457155" y="1041906"/>
            <a:ext cx="7984878" cy="3854851"/>
            <a:chOff x="467787" y="1201395"/>
            <a:chExt cx="7984878" cy="3854851"/>
          </a:xfrm>
        </p:grpSpPr>
        <p:grpSp>
          <p:nvGrpSpPr>
            <p:cNvPr id="432" name="Google Shape;432;p42"/>
            <p:cNvGrpSpPr/>
            <p:nvPr/>
          </p:nvGrpSpPr>
          <p:grpSpPr>
            <a:xfrm>
              <a:off x="467787" y="2494321"/>
              <a:ext cx="7984878" cy="1270463"/>
              <a:chOff x="1593000" y="2322567"/>
              <a:chExt cx="5957975" cy="643501"/>
            </a:xfrm>
          </p:grpSpPr>
          <p:sp>
            <p:nvSpPr>
              <p:cNvPr id="433" name="Google Shape;433;p42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2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2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2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0" i="0" u="none" strike="noStrike" cap="non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Score update, shown in a leaderboard</a:t>
                </a:r>
                <a:endParaRPr sz="1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7" name="Google Shape;437;p42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686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lang="en" sz="2600" b="0" i="0" u="none" strike="noStrike" cap="non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05</a:t>
                </a:r>
                <a:endParaRPr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4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On completing a lesson, user score will be updated, and </a:t>
                </a:r>
                <a:r>
                  <a:rPr lang="en" sz="1400" b="0" i="0" u="none" strike="noStrike" cap="none" dirty="0" smtClean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he/she </a:t>
                </a:r>
                <a:r>
                  <a:rPr lang="en" sz="14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can view </a:t>
                </a:r>
                <a:r>
                  <a:rPr lang="en" sz="1400" b="0" i="0" u="none" strike="noStrike" cap="none" dirty="0" smtClean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his/her </a:t>
                </a:r>
                <a:r>
                  <a:rPr lang="en" sz="14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ranking in the leaderboard.</a:t>
                </a:r>
                <a:endParaRPr sz="1400" b="0" i="0" u="none" strike="noStrike" cap="none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40" name="Google Shape;440;p42"/>
            <p:cNvGrpSpPr/>
            <p:nvPr/>
          </p:nvGrpSpPr>
          <p:grpSpPr>
            <a:xfrm>
              <a:off x="467787" y="1201395"/>
              <a:ext cx="7984878" cy="1270463"/>
              <a:chOff x="1593000" y="2322567"/>
              <a:chExt cx="5957975" cy="643501"/>
            </a:xfrm>
          </p:grpSpPr>
          <p:sp>
            <p:nvSpPr>
              <p:cNvPr id="441" name="Google Shape;441;p42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2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2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2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0" i="0" u="none" strike="noStrike" cap="none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User can choose to skip a lesson</a:t>
                </a:r>
                <a:endParaRPr sz="18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686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lang="en" sz="2600" b="0" i="0" u="none" strike="noStrike" cap="non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04</a:t>
                </a:r>
                <a:endParaRPr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4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Users who already know some English can skip beginner exercises.</a:t>
                </a:r>
                <a:endParaRPr dirty="0"/>
              </a:p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400" b="0" i="0" u="none" strike="noStrike" cap="none" dirty="0" smtClean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He/She </a:t>
                </a:r>
                <a:r>
                  <a:rPr lang="en" sz="14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will have to pass a test in order to proceed.</a:t>
                </a:r>
                <a:endParaRPr sz="1400" b="0" i="0" u="none" strike="noStrike" cap="none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48" name="Google Shape;448;p42"/>
            <p:cNvGrpSpPr/>
            <p:nvPr/>
          </p:nvGrpSpPr>
          <p:grpSpPr>
            <a:xfrm>
              <a:off x="467787" y="3785783"/>
              <a:ext cx="7984878" cy="1270463"/>
              <a:chOff x="1593000" y="2322567"/>
              <a:chExt cx="5957975" cy="643501"/>
            </a:xfrm>
          </p:grpSpPr>
          <p:sp>
            <p:nvSpPr>
              <p:cNvPr id="449" name="Google Shape;449;p42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2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2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0" i="0" u="none" strike="noStrike" cap="none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Tasks will be suggested </a:t>
                </a:r>
                <a:r>
                  <a:rPr lang="en" sz="16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based on prev. history</a:t>
                </a:r>
                <a:endParaRPr sz="1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686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lang="en" sz="2600" b="0" i="0" u="none" strike="noStrike" cap="non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06</a:t>
                </a:r>
                <a:endParaRPr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4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 will use user historical data to suggest tasks.</a:t>
                </a:r>
                <a:endParaRPr dirty="0"/>
              </a:p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4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Each time a user practices a lesson </a:t>
                </a:r>
                <a:r>
                  <a:rPr lang="en" sz="1400" b="0" i="0" u="none" strike="noStrike" cap="none" dirty="0" smtClean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he/she </a:t>
                </a:r>
                <a:r>
                  <a:rPr lang="en" sz="1400" b="0" i="0" u="none" strike="noStrike" cap="none" dirty="0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will always get different tasks.</a:t>
                </a:r>
                <a:endParaRPr sz="1400" b="0" i="0" u="none" strike="noStrike" cap="none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3"/>
          <p:cNvSpPr txBox="1"/>
          <p:nvPr/>
        </p:nvSpPr>
        <p:spPr>
          <a:xfrm>
            <a:off x="2559052" y="289269"/>
            <a:ext cx="40875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Requirements Analysis</a:t>
            </a: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43"/>
          <p:cNvGrpSpPr/>
          <p:nvPr/>
        </p:nvGrpSpPr>
        <p:grpSpPr>
          <a:xfrm>
            <a:off x="435574" y="2219152"/>
            <a:ext cx="7984878" cy="3847968"/>
            <a:chOff x="488058" y="1138497"/>
            <a:chExt cx="7984878" cy="3847968"/>
          </a:xfrm>
        </p:grpSpPr>
        <p:grpSp>
          <p:nvGrpSpPr>
            <p:cNvPr id="462" name="Google Shape;462;p43"/>
            <p:cNvGrpSpPr/>
            <p:nvPr/>
          </p:nvGrpSpPr>
          <p:grpSpPr>
            <a:xfrm>
              <a:off x="1492706" y="2433756"/>
              <a:ext cx="6723013" cy="1268091"/>
              <a:chOff x="2342625" y="2323750"/>
              <a:chExt cx="5016425" cy="642300"/>
            </a:xfrm>
          </p:grpSpPr>
          <p:sp>
            <p:nvSpPr>
              <p:cNvPr id="466" name="Google Shape;466;p43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9" name="Google Shape;469;p43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endParaRPr sz="1200" b="0" i="0" u="none" strike="noStrike" cap="none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70" name="Google Shape;470;p43"/>
            <p:cNvGrpSpPr/>
            <p:nvPr/>
          </p:nvGrpSpPr>
          <p:grpSpPr>
            <a:xfrm>
              <a:off x="488058" y="1138497"/>
              <a:ext cx="7984878" cy="1270463"/>
              <a:chOff x="1593000" y="2322567"/>
              <a:chExt cx="5957975" cy="643501"/>
            </a:xfrm>
          </p:grpSpPr>
          <p:sp>
            <p:nvSpPr>
              <p:cNvPr id="471" name="Google Shape;471;p43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3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3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A72A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3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" sz="1600" b="0" i="0" u="none" strike="noStrike" cap="none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Leaderboard</a:t>
                </a:r>
                <a:endParaRPr sz="1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75" name="Google Shape;475;p43"/>
              <p:cNvSpPr/>
              <p:nvPr/>
            </p:nvSpPr>
            <p:spPr>
              <a:xfrm>
                <a:off x="1593025" y="2322567"/>
                <a:ext cx="690000" cy="642300"/>
              </a:xfrm>
              <a:prstGeom prst="rect">
                <a:avLst/>
              </a:prstGeom>
              <a:solidFill>
                <a:srgbClr val="B02C20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686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3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BE2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600"/>
                  <a:buFont typeface="Arial"/>
                  <a:buNone/>
                </a:pPr>
                <a:r>
                  <a:rPr lang="en" sz="2600" b="0" i="0" u="none" strike="noStrike" cap="none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07</a:t>
                </a:r>
                <a:endParaRPr sz="2600" b="0" i="0" u="none" strike="noStrike" cap="none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477" name="Google Shape;477;p43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 scores are saved in database, and a combined leaderboard of all users can be seen from the app.</a:t>
                </a:r>
                <a:endParaRPr/>
              </a:p>
              <a:p>
                <a:pPr marL="457200" marR="0" lvl="0" indent="-2794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  <a:buFont typeface="Roboto"/>
                  <a:buChar char="●"/>
                </a:pPr>
                <a:r>
                  <a:rPr lang="en" sz="1200" b="0" i="0" u="none" strike="noStrike" cap="none">
                    <a:solidFill>
                      <a:srgbClr val="A72A1E"/>
                    </a:solidFill>
                    <a:latin typeface="Roboto"/>
                    <a:ea typeface="Roboto"/>
                    <a:cs typeface="Roboto"/>
                    <a:sym typeface="Roboto"/>
                  </a:rPr>
                  <a:t>This increases competitiveness amongst the users</a:t>
                </a:r>
                <a:endParaRPr sz="1200" b="0" i="0" u="none" strike="noStrike" cap="none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478" name="Google Shape;478;p43"/>
            <p:cNvGrpSpPr/>
            <p:nvPr/>
          </p:nvGrpSpPr>
          <p:grpSpPr>
            <a:xfrm>
              <a:off x="1492706" y="3718374"/>
              <a:ext cx="6723013" cy="1268091"/>
              <a:chOff x="2342625" y="2323750"/>
              <a:chExt cx="5016425" cy="642300"/>
            </a:xfrm>
          </p:grpSpPr>
          <p:sp>
            <p:nvSpPr>
              <p:cNvPr id="482" name="Google Shape;482;p43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endParaRPr sz="1600" b="0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5" name="Google Shape;485;p43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7800" marR="0"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2A1E"/>
                  </a:buClr>
                  <a:buSzPts val="800"/>
                </a:pPr>
                <a:endParaRPr sz="1200" b="0" i="0" u="none" strike="noStrike" cap="none" dirty="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/>
          <p:nvPr/>
        </p:nvSpPr>
        <p:spPr>
          <a:xfrm>
            <a:off x="3802893" y="993836"/>
            <a:ext cx="1538100" cy="4425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Log In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4"/>
          <p:cNvSpPr/>
          <p:nvPr/>
        </p:nvSpPr>
        <p:spPr>
          <a:xfrm>
            <a:off x="5580065" y="1929070"/>
            <a:ext cx="1631100" cy="442500"/>
          </a:xfrm>
          <a:prstGeom prst="roundRect">
            <a:avLst>
              <a:gd name="adj" fmla="val 50000"/>
            </a:avLst>
          </a:prstGeom>
          <a:solidFill>
            <a:srgbClr val="0C5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Skip Lesson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1999560" y="1929070"/>
            <a:ext cx="1617900" cy="4425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lesson to practice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44"/>
          <p:cNvCxnSpPr/>
          <p:nvPr/>
        </p:nvCxnSpPr>
        <p:spPr>
          <a:xfrm>
            <a:off x="4554875" y="1674800"/>
            <a:ext cx="1840800" cy="254400"/>
          </a:xfrm>
          <a:prstGeom prst="bentConnector3">
            <a:avLst>
              <a:gd name="adj1" fmla="val 100118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44"/>
          <p:cNvCxnSpPr/>
          <p:nvPr/>
        </p:nvCxnSpPr>
        <p:spPr>
          <a:xfrm rot="10800000" flipH="1">
            <a:off x="2808517" y="1667637"/>
            <a:ext cx="1732200" cy="264000"/>
          </a:xfrm>
          <a:prstGeom prst="bentConnector3">
            <a:avLst>
              <a:gd name="adj1" fmla="val -72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44"/>
          <p:cNvSpPr/>
          <p:nvPr/>
        </p:nvSpPr>
        <p:spPr>
          <a:xfrm>
            <a:off x="1853641" y="2781129"/>
            <a:ext cx="19098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 task set on </a:t>
            </a:r>
            <a:r>
              <a:rPr lang="en" sz="14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previous history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44"/>
          <p:cNvCxnSpPr>
            <a:stCxn id="495" idx="0"/>
            <a:endCxn id="492" idx="2"/>
          </p:cNvCxnSpPr>
          <p:nvPr/>
        </p:nvCxnSpPr>
        <p:spPr>
          <a:xfrm rot="-5400000">
            <a:off x="2604091" y="2576079"/>
            <a:ext cx="409500" cy="600"/>
          </a:xfrm>
          <a:prstGeom prst="bentConnector3">
            <a:avLst>
              <a:gd name="adj1" fmla="val 4845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44"/>
          <p:cNvSpPr/>
          <p:nvPr/>
        </p:nvSpPr>
        <p:spPr>
          <a:xfrm>
            <a:off x="4076499" y="3840076"/>
            <a:ext cx="1407300" cy="7119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Update Score &amp; Leaderboard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5638372" y="2904972"/>
            <a:ext cx="1514700" cy="442500"/>
          </a:xfrm>
          <a:prstGeom prst="roundRect">
            <a:avLst>
              <a:gd name="adj" fmla="val 50000"/>
            </a:avLst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Give Test To qualify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44"/>
          <p:cNvCxnSpPr/>
          <p:nvPr/>
        </p:nvCxnSpPr>
        <p:spPr>
          <a:xfrm rot="-5400000">
            <a:off x="6111499" y="2631972"/>
            <a:ext cx="533400" cy="12600"/>
          </a:xfrm>
          <a:prstGeom prst="bentConnector3">
            <a:avLst>
              <a:gd name="adj1" fmla="val 10064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0" name="Google Shape;500;p44"/>
          <p:cNvSpPr txBox="1"/>
          <p:nvPr/>
        </p:nvSpPr>
        <p:spPr>
          <a:xfrm>
            <a:off x="2742225" y="406494"/>
            <a:ext cx="4469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chemeClr val="lt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Flow Of Works (User)</a:t>
            </a:r>
            <a:endParaRPr sz="3200" b="0" i="0" u="none" strike="noStrike" cap="none">
              <a:solidFill>
                <a:schemeClr val="lt1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cxnSp>
        <p:nvCxnSpPr>
          <p:cNvPr id="501" name="Google Shape;501;p44"/>
          <p:cNvCxnSpPr/>
          <p:nvPr/>
        </p:nvCxnSpPr>
        <p:spPr>
          <a:xfrm rot="10800000">
            <a:off x="3377300" y="3239529"/>
            <a:ext cx="839100" cy="70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2" name="Google Shape;502;p44"/>
          <p:cNvCxnSpPr/>
          <p:nvPr/>
        </p:nvCxnSpPr>
        <p:spPr>
          <a:xfrm rot="10800000" flipH="1">
            <a:off x="5340993" y="3353174"/>
            <a:ext cx="910200" cy="52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3" name="Google Shape;503;p44"/>
          <p:cNvCxnSpPr>
            <a:endCxn id="490" idx="2"/>
          </p:cNvCxnSpPr>
          <p:nvPr/>
        </p:nvCxnSpPr>
        <p:spPr>
          <a:xfrm rot="10800000">
            <a:off x="4571943" y="1436336"/>
            <a:ext cx="3900" cy="2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594</Words>
  <Application>Microsoft Office PowerPoint</Application>
  <PresentationFormat>On-screen Show (16:9)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Lobster</vt:lpstr>
      <vt:lpstr>Roboto Medium</vt:lpstr>
      <vt:lpstr>Lato</vt:lpstr>
      <vt:lpstr>Montserrat</vt:lpstr>
      <vt:lpstr>Courier New</vt:lpstr>
      <vt:lpstr>Nunito</vt:lpstr>
      <vt:lpstr>Permanent Marker</vt:lpstr>
      <vt:lpstr>Kaushan Script</vt:lpstr>
      <vt:lpstr>Roboto</vt:lpstr>
      <vt:lpstr>Roboto Thin</vt:lpstr>
      <vt:lpstr>Simple Light</vt:lpstr>
      <vt:lpstr>Focus</vt:lpstr>
      <vt:lpstr>Focus</vt:lpstr>
      <vt:lpstr>PowerPoint Presentation</vt:lpstr>
      <vt:lpstr>PowerPoint Presentation</vt:lpstr>
      <vt:lpstr>PowerPoint Presentation</vt:lpstr>
      <vt:lpstr>PowerPoint Presentation</vt:lpstr>
      <vt:lpstr>Requirements Analysis</vt:lpstr>
      <vt:lpstr>Requirements Analysis</vt:lpstr>
      <vt:lpstr>Requirements Analysis</vt:lpstr>
      <vt:lpstr>PowerPoint Presentation</vt:lpstr>
      <vt:lpstr>PowerPoint Presentation</vt:lpstr>
      <vt:lpstr>Feature Description</vt:lpstr>
      <vt:lpstr>Features</vt:lpstr>
      <vt:lpstr>Features</vt:lpstr>
      <vt:lpstr>Implementation Details</vt:lpstr>
      <vt:lpstr>Milestones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Asus</cp:lastModifiedBy>
  <cp:revision>31</cp:revision>
  <dcterms:modified xsi:type="dcterms:W3CDTF">2019-05-14T18:14:56Z</dcterms:modified>
</cp:coreProperties>
</file>