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c94d48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c94d48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c94d48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c94d48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ebfe569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debfe569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debfe569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debfe569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debfe569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debfe569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debfe569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debfe569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debfe569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debfe569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debfe569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debfe569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debfe569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debfe569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debfe56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debfe56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1c94d48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1c94d4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1bf8a3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1bf8a3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1bf8a38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1bf8a38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maifeeulasad/explainable-detection-of-online-sexism-ed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59"/>
              <a:t>Evaluating Gender Bias in Textual Data Using NBias: A Natural Language Processing Perspective</a:t>
            </a:r>
            <a:endParaRPr sz="3459"/>
          </a:p>
        </p:txBody>
      </p:sp>
      <p:sp>
        <p:nvSpPr>
          <p:cNvPr id="57" name="Google Shape;57;p13"/>
          <p:cNvSpPr txBox="1"/>
          <p:nvPr>
            <p:ph idx="1" type="subTitle"/>
          </p:nvPr>
        </p:nvSpPr>
        <p:spPr>
          <a:xfrm>
            <a:off x="311700" y="3165827"/>
            <a:ext cx="8520600" cy="1422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440"/>
              <a:buNone/>
            </a:pPr>
            <a:r>
              <a:rPr lang="en" sz="1960"/>
              <a:t>Group: 17</a:t>
            </a:r>
            <a:endParaRPr sz="1960"/>
          </a:p>
          <a:p>
            <a:pPr indent="0" lvl="0" marL="0" rtl="0" algn="ctr">
              <a:lnSpc>
                <a:spcPct val="90000"/>
              </a:lnSpc>
              <a:spcBef>
                <a:spcPts val="0"/>
              </a:spcBef>
              <a:spcAft>
                <a:spcPts val="0"/>
              </a:spcAft>
              <a:buSzPts val="440"/>
              <a:buNone/>
            </a:pPr>
            <a:r>
              <a:rPr lang="en" sz="1960">
                <a:solidFill>
                  <a:srgbClr val="0D0D0D"/>
                </a:solidFill>
              </a:rPr>
              <a:t>Protiva Das 24166051</a:t>
            </a:r>
            <a:endParaRPr sz="1960">
              <a:solidFill>
                <a:srgbClr val="0D0D0D"/>
              </a:solidFill>
            </a:endParaRPr>
          </a:p>
          <a:p>
            <a:pPr indent="0" lvl="0" marL="0" rtl="0" algn="ctr">
              <a:lnSpc>
                <a:spcPct val="90000"/>
              </a:lnSpc>
              <a:spcBef>
                <a:spcPts val="0"/>
              </a:spcBef>
              <a:spcAft>
                <a:spcPts val="0"/>
              </a:spcAft>
              <a:buSzPts val="440"/>
              <a:buNone/>
            </a:pPr>
            <a:r>
              <a:rPr lang="en" sz="1960"/>
              <a:t>T</a:t>
            </a:r>
            <a:r>
              <a:rPr lang="en" sz="1960"/>
              <a:t>amima Binte Wahab 24166052</a:t>
            </a:r>
            <a:endParaRPr sz="1960"/>
          </a:p>
          <a:p>
            <a:pPr indent="0" lvl="0" marL="0" rtl="0" algn="ctr">
              <a:lnSpc>
                <a:spcPct val="90000"/>
              </a:lnSpc>
              <a:spcBef>
                <a:spcPts val="0"/>
              </a:spcBef>
              <a:spcAft>
                <a:spcPts val="0"/>
              </a:spcAft>
              <a:buSzPts val="440"/>
              <a:buNone/>
            </a:pPr>
            <a:r>
              <a:rPr lang="en" sz="1960"/>
              <a:t>CSE713</a:t>
            </a:r>
            <a:endParaRPr sz="1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215275" y="1466850"/>
            <a:ext cx="4333875" cy="2209800"/>
          </a:xfrm>
          <a:prstGeom prst="rect">
            <a:avLst/>
          </a:prstGeom>
          <a:noFill/>
          <a:ln>
            <a:noFill/>
          </a:ln>
        </p:spPr>
      </p:pic>
      <p:pic>
        <p:nvPicPr>
          <p:cNvPr id="112" name="Google Shape;112;p22"/>
          <p:cNvPicPr preferRelativeResize="0"/>
          <p:nvPr/>
        </p:nvPicPr>
        <p:blipFill>
          <a:blip r:embed="rId4">
            <a:alphaModFix/>
          </a:blip>
          <a:stretch>
            <a:fillRect/>
          </a:stretch>
        </p:blipFill>
        <p:spPr>
          <a:xfrm>
            <a:off x="4463200" y="1085850"/>
            <a:ext cx="4105275" cy="297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50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18" name="Google Shape;118;p23"/>
          <p:cNvSpPr txBox="1"/>
          <p:nvPr/>
        </p:nvSpPr>
        <p:spPr>
          <a:xfrm>
            <a:off x="529975" y="1274225"/>
            <a:ext cx="8302200" cy="3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Proxima Nova"/>
                <a:ea typeface="Proxima Nova"/>
                <a:cs typeface="Proxima Nova"/>
                <a:sym typeface="Proxima Nova"/>
              </a:rPr>
              <a:t>Performance Evaluation: </a:t>
            </a:r>
            <a:r>
              <a:rPr lang="en" sz="1700">
                <a:latin typeface="Proxima Nova"/>
                <a:ea typeface="Proxima Nova"/>
                <a:cs typeface="Proxima Nova"/>
                <a:sym typeface="Proxima Nova"/>
              </a:rPr>
              <a:t>The study primarily utilizes precision, recall, and accuracy metrics to assess model performances, with Table 7 highlighting that the BiGRU model excels over others.</a:t>
            </a:r>
            <a:endParaRPr sz="1700">
              <a:latin typeface="Proxima Nova"/>
              <a:ea typeface="Proxima Nova"/>
              <a:cs typeface="Proxima Nova"/>
              <a:sym typeface="Proxima Nova"/>
            </a:endParaRPr>
          </a:p>
          <a:p>
            <a:pPr indent="0" lvl="0" marL="0" rtl="0" algn="l">
              <a:spcBef>
                <a:spcPts val="0"/>
              </a:spcBef>
              <a:spcAft>
                <a:spcPts val="0"/>
              </a:spcAft>
              <a:buNone/>
            </a:pPr>
            <a:r>
              <a:rPr b="1" lang="en" sz="1700">
                <a:latin typeface="Proxima Nova"/>
                <a:ea typeface="Proxima Nova"/>
                <a:cs typeface="Proxima Nova"/>
                <a:sym typeface="Proxima Nova"/>
              </a:rPr>
              <a:t>Class-Specific Results: </a:t>
            </a:r>
            <a:r>
              <a:rPr lang="en" sz="1700">
                <a:latin typeface="Proxima Nova"/>
                <a:ea typeface="Proxima Nova"/>
                <a:cs typeface="Proxima Nova"/>
                <a:sym typeface="Proxima Nova"/>
              </a:rPr>
              <a:t>These metrics are calculated for each class within the dataset, which ranges from ratings of 1 to 5 with associated comments, summarized in Table II-E.</a:t>
            </a:r>
            <a:endParaRPr sz="1700">
              <a:latin typeface="Proxima Nova"/>
              <a:ea typeface="Proxima Nova"/>
              <a:cs typeface="Proxima Nova"/>
              <a:sym typeface="Proxima Nova"/>
            </a:endParaRPr>
          </a:p>
          <a:p>
            <a:pPr indent="0" lvl="0" marL="0" rtl="0" algn="l">
              <a:spcBef>
                <a:spcPts val="0"/>
              </a:spcBef>
              <a:spcAft>
                <a:spcPts val="0"/>
              </a:spcAft>
              <a:buNone/>
            </a:pPr>
            <a:r>
              <a:rPr b="1" lang="en" sz="1700">
                <a:latin typeface="Proxima Nova"/>
                <a:ea typeface="Proxima Nova"/>
                <a:cs typeface="Proxima Nova"/>
                <a:sym typeface="Proxima Nova"/>
              </a:rPr>
              <a:t>F1-Score Comparison:</a:t>
            </a:r>
            <a:r>
              <a:rPr lang="en" sz="1700">
                <a:latin typeface="Proxima Nova"/>
                <a:ea typeface="Proxima Nova"/>
                <a:cs typeface="Proxima Nova"/>
                <a:sym typeface="Proxima Nova"/>
              </a:rPr>
              <a:t> A specific focus is placed on the F1-score, where BiGRU outperforms competing models, achieving the highest score of 92.45%. </a:t>
            </a:r>
            <a:endParaRPr sz="1700">
              <a:latin typeface="Proxima Nova"/>
              <a:ea typeface="Proxima Nova"/>
              <a:cs typeface="Proxima Nova"/>
              <a:sym typeface="Proxima Nova"/>
            </a:endParaRPr>
          </a:p>
          <a:p>
            <a:pPr indent="0" lvl="0" marL="0" rtl="0" algn="l">
              <a:spcBef>
                <a:spcPts val="0"/>
              </a:spcBef>
              <a:spcAft>
                <a:spcPts val="0"/>
              </a:spcAft>
              <a:buNone/>
            </a:pPr>
            <a:r>
              <a:rPr b="1" lang="en" sz="1700">
                <a:latin typeface="Proxima Nova"/>
                <a:ea typeface="Proxima Nova"/>
                <a:cs typeface="Proxima Nova"/>
                <a:sym typeface="Proxima Nova"/>
              </a:rPr>
              <a:t>Comparison with Other Models:</a:t>
            </a:r>
            <a:r>
              <a:rPr lang="en" sz="1700">
                <a:latin typeface="Proxima Nova"/>
                <a:ea typeface="Proxima Nova"/>
                <a:cs typeface="Proxima Nova"/>
                <a:sym typeface="Proxima Nova"/>
              </a:rPr>
              <a:t> The lowest F1-score observed is from the ANN model at 81.25%, positioning BiGRU as the superior choice among the evaluated RNN architectures,</a:t>
            </a:r>
            <a:endParaRPr sz="17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rPr>
              <a:t>This research aims to detect gender bias in textual data using NLP models like LSTM, Bi-LSTM, GRU , BiGRU and BERT, and DistilBERT, analyzing comments from a Kaggle dataset. Our goal is to identify effective tools for early bias detection to enhance inclusivity in digital spaces. This study not only tackles key societal issues but also paves the way for future investigations into various biases, improving the handling of diversity in communication.</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Raza, S., Garg, M., Reji, D. J., Bashir, S. R., &amp; Ding, C. (2024). Nbias: A natural language processing framework for BIAS identification in text. </a:t>
            </a:r>
            <a:r>
              <a:rPr i="1" lang="en" sz="1200">
                <a:solidFill>
                  <a:srgbClr val="0D0D0D"/>
                </a:solidFill>
                <a:highlight>
                  <a:srgbClr val="FFFFFF"/>
                </a:highlight>
                <a:latin typeface="Arial"/>
                <a:ea typeface="Arial"/>
                <a:cs typeface="Arial"/>
                <a:sym typeface="Arial"/>
              </a:rPr>
              <a:t>Expert Systems with Applications</a:t>
            </a:r>
            <a:r>
              <a:rPr lang="en" sz="1200">
                <a:solidFill>
                  <a:srgbClr val="0D0D0D"/>
                </a:solidFill>
                <a:highlight>
                  <a:srgbClr val="FFFFFF"/>
                </a:highlight>
                <a:latin typeface="Arial"/>
                <a:ea typeface="Arial"/>
                <a:cs typeface="Arial"/>
                <a:sym typeface="Arial"/>
              </a:rPr>
              <a:t>, </a:t>
            </a:r>
            <a:r>
              <a:rPr i="1" lang="en" sz="1200">
                <a:solidFill>
                  <a:srgbClr val="0D0D0D"/>
                </a:solidFill>
                <a:highlight>
                  <a:srgbClr val="FFFFFF"/>
                </a:highlight>
                <a:latin typeface="Arial"/>
                <a:ea typeface="Arial"/>
                <a:cs typeface="Arial"/>
                <a:sym typeface="Arial"/>
              </a:rPr>
              <a:t>237</a:t>
            </a:r>
            <a:r>
              <a:rPr lang="en" sz="1200">
                <a:solidFill>
                  <a:srgbClr val="0D0D0D"/>
                </a:solidFill>
                <a:highlight>
                  <a:srgbClr val="FFFFFF"/>
                </a:highlight>
                <a:latin typeface="Arial"/>
                <a:ea typeface="Arial"/>
                <a:cs typeface="Arial"/>
                <a:sym typeface="Arial"/>
              </a:rPr>
              <a:t>, 121542.</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Bashar, M. A., Nayak, R., Kothare, A., Sharma, V., &amp; Kandadai, K. (2021). Deep learning for bias detection: From inception to deployment. In </a:t>
            </a:r>
            <a:r>
              <a:rPr i="1" lang="en" sz="1200">
                <a:solidFill>
                  <a:srgbClr val="0D0D0D"/>
                </a:solidFill>
                <a:highlight>
                  <a:srgbClr val="FFFFFF"/>
                </a:highlight>
                <a:latin typeface="Arial"/>
                <a:ea typeface="Arial"/>
                <a:cs typeface="Arial"/>
                <a:sym typeface="Arial"/>
              </a:rPr>
              <a:t>Data Mining: 19th Australasian Conference on Data Mining, AusDM 2021, Brisbane, QLD, Australia, December 14-15, 2021, Proceedings 19</a:t>
            </a:r>
            <a:r>
              <a:rPr lang="en" sz="1200">
                <a:solidFill>
                  <a:srgbClr val="0D0D0D"/>
                </a:solidFill>
                <a:highlight>
                  <a:srgbClr val="FFFFFF"/>
                </a:highlight>
                <a:latin typeface="Arial"/>
                <a:ea typeface="Arial"/>
                <a:cs typeface="Arial"/>
                <a:sym typeface="Arial"/>
              </a:rPr>
              <a:t> (pp. 86-101). Springer Singapore.</a:t>
            </a:r>
            <a:endParaRPr sz="1200">
              <a:solidFill>
                <a:srgbClr val="0D0D0D"/>
              </a:solidFill>
              <a:highlight>
                <a:srgbClr val="FFFFFF"/>
              </a:highlight>
              <a:latin typeface="Arial"/>
              <a:ea typeface="Arial"/>
              <a:cs typeface="Arial"/>
              <a:sym typeface="Arial"/>
            </a:endParaRPr>
          </a:p>
          <a:p>
            <a:pPr indent="-304800" lvl="0" marL="457200" rtl="0" algn="just">
              <a:spcBef>
                <a:spcPts val="0"/>
              </a:spcBef>
              <a:spcAft>
                <a:spcPts val="0"/>
              </a:spcAft>
              <a:buClr>
                <a:srgbClr val="0D0D0D"/>
              </a:buClr>
              <a:buSzPts val="1200"/>
              <a:buFont typeface="Arial"/>
              <a:buAutoNum type="arabicPeriod"/>
            </a:pPr>
            <a:r>
              <a:rPr lang="en" sz="1200">
                <a:solidFill>
                  <a:srgbClr val="0D0D0D"/>
                </a:solidFill>
                <a:highlight>
                  <a:srgbClr val="FFFFFF"/>
                </a:highlight>
                <a:latin typeface="Arial"/>
                <a:ea typeface="Arial"/>
                <a:cs typeface="Arial"/>
                <a:sym typeface="Arial"/>
              </a:rPr>
              <a:t>, S., Bamgbose, O., Chatrath, V., Ghuge, S., Sidyakin, Y., &amp; Muaad, A. Y. (2023). Unlocking Bias Detection: Leveraging Transformer-Based Models for Content Analysis. arXiv preprint arXiv:2310.00347.</a:t>
            </a:r>
            <a:endParaRPr sz="1200">
              <a:solidFill>
                <a:srgbClr val="0D0D0D"/>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121975" y="445025"/>
            <a:ext cx="77103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300"/>
              <a:t>Thank You</a:t>
            </a:r>
            <a:endParaRPr sz="6300"/>
          </a:p>
          <a:p>
            <a:pPr indent="0" lvl="0" marL="0" rtl="0" algn="l">
              <a:spcBef>
                <a:spcPts val="0"/>
              </a:spcBef>
              <a:spcAft>
                <a:spcPts val="0"/>
              </a:spcAft>
              <a:buNone/>
            </a:pPr>
            <a:r>
              <a:t/>
            </a:r>
            <a:endParaRPr sz="6300"/>
          </a:p>
          <a:p>
            <a:pPr indent="0" lvl="0" marL="0" rtl="0" algn="l">
              <a:spcBef>
                <a:spcPts val="0"/>
              </a:spcBef>
              <a:spcAft>
                <a:spcPts val="0"/>
              </a:spcAft>
              <a:buNone/>
            </a:pPr>
            <a:r>
              <a:rPr lang="en" sz="1800"/>
              <a:t>Any Questions/Suggestions?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D0D0D"/>
                </a:solidFill>
              </a:rPr>
              <a:t>This study explores gender bias in textual comments, utilizing a secondary dataset from Kaggle to address the growing issue of gender-related discrimination globally. We processed and analyzed the data using advanced NLP models like LSTM, Bi-LSTM, GRU, Bi-GRU, BERT, and DistilBERT. Our findings indicate that BERT and DistilBERT are particularly effective in detecting early signs of gender bias. This research contributes to reducing the negative impact of biased comments and extends the methodology for future studies on various forms of bias, such as religious and political bias, promoting a more inclusive social environment.</a:t>
            </a:r>
            <a:endParaRPr b="1">
              <a:solidFill>
                <a:srgbClr val="0D0D0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D0D0D"/>
              </a:buClr>
              <a:buSzPts val="1800"/>
              <a:buAutoNum type="arabicPeriod"/>
            </a:pPr>
            <a:r>
              <a:rPr lang="en">
                <a:solidFill>
                  <a:srgbClr val="0D0D0D"/>
                </a:solidFill>
              </a:rPr>
              <a:t>We aim to detect gender biases in textual comments, addressing the broader societal issues of gender equality and psychological impact.</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Utilizing a secondary dataset from Kaggle, we gathered a range of textual comments for analysis.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Our methodology involved advanced NLP models such as LSTM, Bi-LSTM, GRU, Bi-GRU, BERT, and DistilBERT to process and analyze the data.</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The primary goal is to identify biases early to mitigate their negative effects and promote inclusivity in both online and offline spaces.</a:t>
            </a:r>
            <a:endParaRPr>
              <a:solidFill>
                <a:srgbClr val="0D0D0D"/>
              </a:solidFill>
            </a:endParaRPr>
          </a:p>
          <a:p>
            <a:pPr indent="-342900" lvl="0" marL="457200" rtl="0" algn="l">
              <a:spcBef>
                <a:spcPts val="0"/>
              </a:spcBef>
              <a:spcAft>
                <a:spcPts val="0"/>
              </a:spcAft>
              <a:buClr>
                <a:srgbClr val="0D0D0D"/>
              </a:buClr>
              <a:buSzPts val="1800"/>
              <a:buAutoNum type="arabicPeriod"/>
            </a:pPr>
            <a:r>
              <a:rPr lang="en">
                <a:solidFill>
                  <a:srgbClr val="0D0D0D"/>
                </a:solidFill>
              </a:rPr>
              <a:t>This research contributes to the existing literature by focusing on gender biases specifically, paving the way for future work on creating safer communication environments.</a:t>
            </a:r>
            <a:endParaRPr>
              <a:solidFill>
                <a:srgbClr val="0D0D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D0D0D"/>
                </a:solidFill>
              </a:rPr>
              <a:t>The model of the research struggles with misspellings, severity changes, and embedded biases across texts and shows inconsistent performance across languages and domains due to linguistic and cultural differences. [1]</a:t>
            </a:r>
            <a:endParaRPr>
              <a:solidFill>
                <a:srgbClr val="0D0D0D"/>
              </a:solidFill>
            </a:endParaRPr>
          </a:p>
          <a:p>
            <a:pPr indent="0" lvl="0" marL="0" rtl="0" algn="l">
              <a:spcBef>
                <a:spcPts val="1200"/>
              </a:spcBef>
              <a:spcAft>
                <a:spcPts val="0"/>
              </a:spcAft>
              <a:buNone/>
            </a:pPr>
            <a:r>
              <a:rPr lang="en">
                <a:solidFill>
                  <a:srgbClr val="0D0D0D"/>
                </a:solidFill>
              </a:rPr>
              <a:t>This study was limited to binary classification and English language. [2]</a:t>
            </a:r>
            <a:endParaRPr>
              <a:solidFill>
                <a:srgbClr val="0D0D0D"/>
              </a:solidFill>
            </a:endParaRPr>
          </a:p>
          <a:p>
            <a:pPr indent="0" lvl="0" marL="0" rtl="0" algn="l">
              <a:spcBef>
                <a:spcPts val="1200"/>
              </a:spcBef>
              <a:spcAft>
                <a:spcPts val="1200"/>
              </a:spcAft>
              <a:buNone/>
            </a:pPr>
            <a:r>
              <a:rPr lang="en">
                <a:solidFill>
                  <a:srgbClr val="0D0D0D"/>
                </a:solidFill>
              </a:rPr>
              <a:t>The evaluation mainly used English datasets and focused on textual biases, neglecting image and audio biases, and did not explore newer technologies like LLAMA 2 and GPT-4. [3]</a:t>
            </a:r>
            <a:endParaRPr>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a:solidFill>
                  <a:srgbClr val="0D0D0D"/>
                </a:solidFill>
              </a:rPr>
              <a:t>The dataset hosted on Kaggle, titled "Explainable Detection of Online Sexism (EDOS)," is designed to facilitate the study of sexism in online environments by providing annotated comments for machine learning applications. This dataset supports research aimed at developing algorithms capable of identifying and analyzing sexist language, contributing to broader efforts to mitigate online harassment and promote gender equality.</a:t>
            </a:r>
            <a:br>
              <a:rPr lang="en"/>
            </a:br>
            <a:r>
              <a:rPr b="1" lang="en" sz="2200" u="sng">
                <a:solidFill>
                  <a:schemeClr val="hlink"/>
                </a:solidFill>
                <a:hlinkClick r:id="rId3"/>
              </a:rPr>
              <a:t>https://www.kaggle.com/datasets/maifeeulasad/explainable-detection-of-online-sexism-edos</a:t>
            </a:r>
            <a:endParaRPr b="1" sz="2200"/>
          </a:p>
          <a:p>
            <a:pPr indent="0" lvl="0" marL="0" rtl="0" algn="l">
              <a:spcBef>
                <a:spcPts val="1200"/>
              </a:spcBef>
              <a:spcAft>
                <a:spcPts val="1200"/>
              </a:spcAft>
              <a:buNone/>
            </a:pPr>
            <a:r>
              <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solidFill>
                  <a:srgbClr val="0D0D0D"/>
                </a:solidFill>
              </a:rPr>
              <a:t>LSTM:</a:t>
            </a:r>
            <a:r>
              <a:rPr lang="en">
                <a:solidFill>
                  <a:srgbClr val="0D0D0D"/>
                </a:solidFill>
              </a:rPr>
              <a:t> LSTM is ideal for this research because its ability to remember long-term dependencies helps in accurately detecting subtle gender biases in lengthy texts.</a:t>
            </a:r>
            <a:endParaRPr>
              <a:solidFill>
                <a:srgbClr val="0D0D0D"/>
              </a:solidFill>
            </a:endParaRPr>
          </a:p>
          <a:p>
            <a:pPr indent="0" lvl="0" marL="0" rtl="0" algn="just">
              <a:spcBef>
                <a:spcPts val="1200"/>
              </a:spcBef>
              <a:spcAft>
                <a:spcPts val="0"/>
              </a:spcAft>
              <a:buNone/>
            </a:pPr>
            <a:r>
              <a:rPr b="1" lang="en">
                <a:solidFill>
                  <a:srgbClr val="0D0D0D"/>
                </a:solidFill>
              </a:rPr>
              <a:t>Bi-LSTM:</a:t>
            </a:r>
            <a:r>
              <a:rPr lang="en">
                <a:solidFill>
                  <a:srgbClr val="0D0D0D"/>
                </a:solidFill>
              </a:rPr>
              <a:t> Bi-LSTM enhances the detection capabilities by analyzing text from both forward and backward directions, capturing more contextual nuances related to gender bias.</a:t>
            </a:r>
            <a:endParaRPr>
              <a:solidFill>
                <a:srgbClr val="0D0D0D"/>
              </a:solidFill>
            </a:endParaRPr>
          </a:p>
          <a:p>
            <a:pPr indent="0" lvl="0" marL="0" rtl="0" algn="just">
              <a:spcBef>
                <a:spcPts val="1200"/>
              </a:spcBef>
              <a:spcAft>
                <a:spcPts val="0"/>
              </a:spcAft>
              <a:buNone/>
            </a:pPr>
            <a:r>
              <a:rPr b="1" lang="en">
                <a:solidFill>
                  <a:srgbClr val="0D0D0D"/>
                </a:solidFill>
              </a:rPr>
              <a:t>BERT:</a:t>
            </a:r>
            <a:r>
              <a:rPr lang="en">
                <a:solidFill>
                  <a:srgbClr val="0D0D0D"/>
                </a:solidFill>
              </a:rPr>
              <a:t> BERT is advantageous due to its deep understanding of context within language, making it highly effective in identifying intricate patterns of gender bias in text.</a:t>
            </a:r>
            <a:endParaRPr>
              <a:solidFill>
                <a:srgbClr val="0D0D0D"/>
              </a:solidFill>
            </a:endParaRPr>
          </a:p>
          <a:p>
            <a:pPr indent="0" lvl="0" marL="0" rtl="0" algn="just">
              <a:spcBef>
                <a:spcPts val="1200"/>
              </a:spcBef>
              <a:spcAft>
                <a:spcPts val="0"/>
              </a:spcAft>
              <a:buNone/>
            </a:pPr>
            <a:r>
              <a:rPr b="1" lang="en">
                <a:solidFill>
                  <a:srgbClr val="0D0D0D"/>
                </a:solidFill>
              </a:rPr>
              <a:t>DistilBERT:</a:t>
            </a:r>
            <a:r>
              <a:rPr lang="en">
                <a:solidFill>
                  <a:srgbClr val="0D0D0D"/>
                </a:solidFill>
              </a:rPr>
              <a:t> DistilBERT provides a lightweight but powerful alternative to BERT, maintaining essential features for bias detection while requiring less computational resources.</a:t>
            </a:r>
            <a:endParaRPr>
              <a:solidFill>
                <a:srgbClr val="0D0D0D"/>
              </a:solidFill>
            </a:endParaRPr>
          </a:p>
          <a:p>
            <a:pPr indent="0" lvl="0" marL="0" rtl="0" algn="just">
              <a:spcBef>
                <a:spcPts val="1200"/>
              </a:spcBef>
              <a:spcAft>
                <a:spcPts val="0"/>
              </a:spcAft>
              <a:buNone/>
            </a:pPr>
            <a:r>
              <a:rPr b="1" lang="en">
                <a:solidFill>
                  <a:srgbClr val="0D0D0D"/>
                </a:solidFill>
              </a:rPr>
              <a:t>GRU:</a:t>
            </a:r>
            <a:r>
              <a:rPr lang="en">
                <a:solidFill>
                  <a:srgbClr val="0D0D0D"/>
                </a:solidFill>
              </a:rPr>
              <a:t> Streamlines sequence learning with a simpler, efficient architecture that captures temporal dependencies effectively.</a:t>
            </a:r>
            <a:endParaRPr>
              <a:solidFill>
                <a:srgbClr val="0D0D0D"/>
              </a:solidFill>
            </a:endParaRPr>
          </a:p>
          <a:p>
            <a:pPr indent="0" lvl="0" marL="0" rtl="0" algn="just">
              <a:spcBef>
                <a:spcPts val="1200"/>
              </a:spcBef>
              <a:spcAft>
                <a:spcPts val="1200"/>
              </a:spcAft>
              <a:buNone/>
            </a:pPr>
            <a:r>
              <a:rPr b="1" lang="en">
                <a:solidFill>
                  <a:srgbClr val="0D0D0D"/>
                </a:solidFill>
              </a:rPr>
              <a:t>BiGRU:</a:t>
            </a:r>
            <a:r>
              <a:rPr lang="en">
                <a:solidFill>
                  <a:srgbClr val="0D0D0D"/>
                </a:solidFill>
              </a:rPr>
              <a:t> Enhances sequence analysis by reading data forwards and backwards, boosting context comprehension and accuracy.</a:t>
            </a:r>
            <a:endParaRPr>
              <a:solidFill>
                <a:srgbClr val="0D0D0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613175" y="190500"/>
            <a:ext cx="3705225" cy="476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D0D0D"/>
                </a:solidFill>
                <a:latin typeface="Arial"/>
                <a:ea typeface="Arial"/>
                <a:cs typeface="Arial"/>
                <a:sym typeface="Arial"/>
              </a:rPr>
              <a:t>Categories</a:t>
            </a:r>
            <a:r>
              <a:rPr b="1" lang="en" sz="1400">
                <a:solidFill>
                  <a:srgbClr val="0D0D0D"/>
                </a:solidFill>
                <a:latin typeface="Arial"/>
                <a:ea typeface="Arial"/>
                <a:cs typeface="Arial"/>
                <a:sym typeface="Arial"/>
              </a:rPr>
              <a:t> of the Comment: </a:t>
            </a:r>
            <a:endParaRPr b="1" sz="1400">
              <a:solidFill>
                <a:srgbClr val="0D0D0D"/>
              </a:solidFill>
              <a:latin typeface="Arial"/>
              <a:ea typeface="Arial"/>
              <a:cs typeface="Arial"/>
              <a:sym typeface="Arial"/>
            </a:endParaRPr>
          </a:p>
          <a:p>
            <a:pPr indent="0" lvl="0" marL="0" rtl="0" algn="l">
              <a:spcBef>
                <a:spcPts val="1200"/>
              </a:spcBef>
              <a:spcAft>
                <a:spcPts val="0"/>
              </a:spcAft>
              <a:buNone/>
            </a:pPr>
            <a:br>
              <a:rPr lang="en" sz="1400">
                <a:solidFill>
                  <a:srgbClr val="0D0D0D"/>
                </a:solidFill>
                <a:latin typeface="Arial"/>
                <a:ea typeface="Arial"/>
                <a:cs typeface="Arial"/>
                <a:sym typeface="Arial"/>
              </a:rPr>
            </a:br>
            <a:r>
              <a:rPr lang="en" sz="1400">
                <a:solidFill>
                  <a:srgbClr val="0D0D0D"/>
                </a:solidFill>
                <a:latin typeface="Arial"/>
                <a:ea typeface="Arial"/>
                <a:cs typeface="Arial"/>
                <a:sym typeface="Arial"/>
              </a:rPr>
              <a:t> 1) ID Rewire,  2) Comment,  3) Sexiest label,  4) Category label, &amp; 5) Vector label.</a:t>
            </a:r>
            <a:endParaRPr sz="1400">
              <a:solidFill>
                <a:srgbClr val="0D0D0D"/>
              </a:solidFill>
              <a:latin typeface="Arial"/>
              <a:ea typeface="Arial"/>
              <a:cs typeface="Arial"/>
              <a:sym typeface="Arial"/>
            </a:endParaRPr>
          </a:p>
          <a:p>
            <a:pPr indent="0" lvl="0" marL="0" rtl="0" algn="l">
              <a:spcBef>
                <a:spcPts val="1200"/>
              </a:spcBef>
              <a:spcAft>
                <a:spcPts val="0"/>
              </a:spcAft>
              <a:buNone/>
            </a:pPr>
            <a:r>
              <a:t/>
            </a:r>
            <a:endParaRPr sz="1400">
              <a:solidFill>
                <a:srgbClr val="0D0D0D"/>
              </a:solidFill>
              <a:latin typeface="Arial"/>
              <a:ea typeface="Arial"/>
              <a:cs typeface="Arial"/>
              <a:sym typeface="Arial"/>
            </a:endParaRPr>
          </a:p>
          <a:p>
            <a:pPr indent="0" lvl="0" marL="0" rtl="0" algn="l">
              <a:spcBef>
                <a:spcPts val="1200"/>
              </a:spcBef>
              <a:spcAft>
                <a:spcPts val="0"/>
              </a:spcAft>
              <a:buNone/>
            </a:pPr>
            <a:r>
              <a:rPr b="1" lang="en" sz="1400">
                <a:solidFill>
                  <a:srgbClr val="0D0D0D"/>
                </a:solidFill>
                <a:latin typeface="Arial"/>
                <a:ea typeface="Arial"/>
                <a:cs typeface="Arial"/>
                <a:sym typeface="Arial"/>
              </a:rPr>
              <a:t>R</a:t>
            </a:r>
            <a:r>
              <a:rPr b="1" lang="en" sz="1400">
                <a:solidFill>
                  <a:srgbClr val="0D0D0D"/>
                </a:solidFill>
                <a:latin typeface="Arial"/>
                <a:ea typeface="Arial"/>
                <a:cs typeface="Arial"/>
                <a:sym typeface="Arial"/>
              </a:rPr>
              <a:t>eason for Selecting this Dataset:</a:t>
            </a:r>
            <a:endParaRPr b="1" sz="1400">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 1) Animosity</a:t>
            </a:r>
            <a:endParaRPr sz="1400">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 2) Online threats</a:t>
            </a:r>
            <a:endParaRPr sz="1400">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 3) Prejudiced Discussion</a:t>
            </a:r>
            <a:endParaRPr sz="1400">
              <a:solidFill>
                <a:srgbClr val="0D0D0D"/>
              </a:solidFill>
              <a:latin typeface="Arial"/>
              <a:ea typeface="Arial"/>
              <a:cs typeface="Arial"/>
              <a:sym typeface="Arial"/>
            </a:endParaRPr>
          </a:p>
          <a:p>
            <a:pPr indent="0" lvl="0" marL="0" rtl="0" algn="l">
              <a:spcBef>
                <a:spcPts val="1200"/>
              </a:spcBef>
              <a:spcAft>
                <a:spcPts val="0"/>
              </a:spcAft>
              <a:buNone/>
            </a:pPr>
            <a:r>
              <a:rPr lang="en" sz="1400">
                <a:solidFill>
                  <a:srgbClr val="0D0D0D"/>
                </a:solidFill>
                <a:latin typeface="Arial"/>
                <a:ea typeface="Arial"/>
                <a:cs typeface="Arial"/>
                <a:sym typeface="Arial"/>
              </a:rPr>
              <a:t> 4) Derogation</a:t>
            </a:r>
            <a:endParaRPr sz="1400">
              <a:solidFill>
                <a:srgbClr val="0D0D0D"/>
              </a:solidFill>
              <a:latin typeface="Arial"/>
              <a:ea typeface="Arial"/>
              <a:cs typeface="Arial"/>
              <a:sym typeface="Arial"/>
            </a:endParaRPr>
          </a:p>
          <a:p>
            <a:pPr indent="0" lvl="0" marL="0" rtl="0" algn="l">
              <a:spcBef>
                <a:spcPts val="1200"/>
              </a:spcBef>
              <a:spcAft>
                <a:spcPts val="1200"/>
              </a:spcAft>
              <a:buNone/>
            </a:pPr>
            <a:r>
              <a:t/>
            </a:r>
            <a:endParaRPr sz="1400">
              <a:solidFill>
                <a:srgbClr val="0D0D0D"/>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1207050" y="295275"/>
            <a:ext cx="3009900" cy="1657350"/>
          </a:xfrm>
          <a:prstGeom prst="rect">
            <a:avLst/>
          </a:prstGeom>
          <a:noFill/>
          <a:ln>
            <a:noFill/>
          </a:ln>
        </p:spPr>
      </p:pic>
      <p:pic>
        <p:nvPicPr>
          <p:cNvPr id="104" name="Google Shape;104;p21"/>
          <p:cNvPicPr preferRelativeResize="0"/>
          <p:nvPr/>
        </p:nvPicPr>
        <p:blipFill>
          <a:blip r:embed="rId4">
            <a:alphaModFix/>
          </a:blip>
          <a:stretch>
            <a:fillRect/>
          </a:stretch>
        </p:blipFill>
        <p:spPr>
          <a:xfrm>
            <a:off x="5083025" y="152400"/>
            <a:ext cx="3067050" cy="1943100"/>
          </a:xfrm>
          <a:prstGeom prst="rect">
            <a:avLst/>
          </a:prstGeom>
          <a:noFill/>
          <a:ln>
            <a:noFill/>
          </a:ln>
        </p:spPr>
      </p:pic>
      <p:pic>
        <p:nvPicPr>
          <p:cNvPr id="105" name="Google Shape;105;p21"/>
          <p:cNvPicPr preferRelativeResize="0"/>
          <p:nvPr/>
        </p:nvPicPr>
        <p:blipFill>
          <a:blip r:embed="rId5">
            <a:alphaModFix/>
          </a:blip>
          <a:stretch>
            <a:fillRect/>
          </a:stretch>
        </p:blipFill>
        <p:spPr>
          <a:xfrm>
            <a:off x="3138488" y="2401675"/>
            <a:ext cx="2867025" cy="1800225"/>
          </a:xfrm>
          <a:prstGeom prst="rect">
            <a:avLst/>
          </a:prstGeom>
          <a:noFill/>
          <a:ln>
            <a:noFill/>
          </a:ln>
        </p:spPr>
      </p:pic>
      <p:sp>
        <p:nvSpPr>
          <p:cNvPr id="106" name="Google Shape;106;p21"/>
          <p:cNvSpPr txBox="1"/>
          <p:nvPr/>
        </p:nvSpPr>
        <p:spPr>
          <a:xfrm>
            <a:off x="1906175" y="4201900"/>
            <a:ext cx="5258700" cy="5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Fig: LSTM, GRU, BiGRU, BiLSTM Hyperparameters.</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