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
      <p:font typeface="Roboto"/>
      <p:regular r:id="rId19"/>
      <p:bold r:id="rId20"/>
      <p:italic r:id="rId21"/>
      <p:boldItalic r:id="rId22"/>
    </p:embeddedFont>
    <p:embeddedFont>
      <p:font typeface="Alfa Slab On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lfaSlabOn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f00f01d7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f00f01d7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f00f01d7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f00f01d7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f00f01d7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f00f01d7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f00f01d7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f00f01d7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f00f01d7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f00f01d7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f00f01d7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f00f01d7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f00f01d7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f00f01d7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f00f01d7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f00f01d7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t>NBias: A natural language processing framework for BIAS identification in text</a:t>
            </a:r>
            <a:endParaRPr sz="3400"/>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88"/>
              <a:buNone/>
            </a:pPr>
            <a:r>
              <a:rPr b="1" lang="en" sz="2100"/>
              <a:t>Group: 17</a:t>
            </a:r>
            <a:endParaRPr b="1" sz="2100"/>
          </a:p>
          <a:p>
            <a:pPr indent="0" lvl="0" marL="0" rtl="0" algn="ctr">
              <a:lnSpc>
                <a:spcPct val="80000"/>
              </a:lnSpc>
              <a:spcBef>
                <a:spcPts val="0"/>
              </a:spcBef>
              <a:spcAft>
                <a:spcPts val="0"/>
              </a:spcAft>
              <a:buSzPts val="688"/>
              <a:buNone/>
            </a:pPr>
            <a:r>
              <a:rPr b="1" lang="en" sz="2100"/>
              <a:t>Protiva Das 24166051</a:t>
            </a:r>
            <a:endParaRPr b="1" sz="2100"/>
          </a:p>
          <a:p>
            <a:pPr indent="0" lvl="0" marL="0" rtl="0" algn="ctr">
              <a:lnSpc>
                <a:spcPct val="80000"/>
              </a:lnSpc>
              <a:spcBef>
                <a:spcPts val="0"/>
              </a:spcBef>
              <a:spcAft>
                <a:spcPts val="0"/>
              </a:spcAft>
              <a:buSzPts val="688"/>
              <a:buNone/>
            </a:pPr>
            <a:r>
              <a:rPr b="1" lang="en" sz="2100"/>
              <a:t>CSE713</a:t>
            </a:r>
            <a:endParaRPr b="1"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
                <a:solidFill>
                  <a:srgbClr val="000000"/>
                </a:solidFill>
              </a:rPr>
              <a:t>Bias in textual data can lead to skewed outcomes and perpetuate discrimination, as algorithms may make biased decisions. To combat this, we created Nbias, a framework with four layers: data collection, corpus construction, model development, and evaluation. We sourced data from various domains, including social media and healthcare, using a transformer-based model to identify bias at the word level. Our approach improves accuracy by 1% to 8% over baselines and provides insights into model functioning, enhancing fair and ethical data use.</a:t>
            </a:r>
            <a:endParaRPr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just">
              <a:spcBef>
                <a:spcPts val="0"/>
              </a:spcBef>
              <a:spcAft>
                <a:spcPts val="0"/>
              </a:spcAft>
              <a:buClr>
                <a:srgbClr val="000000"/>
              </a:buClr>
              <a:buSzPct val="100000"/>
              <a:buChar char="●"/>
            </a:pPr>
            <a:r>
              <a:rPr lang="en">
                <a:solidFill>
                  <a:srgbClr val="000000"/>
                </a:solidFill>
              </a:rPr>
              <a:t>The expansion of Natural Language Processing (NLP) applications, from recommendation systems to employment screening, has highlighted the critical issue of bias in these systems.</a:t>
            </a:r>
            <a:endParaRPr>
              <a:solidFill>
                <a:srgbClr val="000000"/>
              </a:solidFill>
            </a:endParaRPr>
          </a:p>
          <a:p>
            <a:pPr indent="-334327" lvl="0" marL="457200" rtl="0" algn="just">
              <a:spcBef>
                <a:spcPts val="0"/>
              </a:spcBef>
              <a:spcAft>
                <a:spcPts val="0"/>
              </a:spcAft>
              <a:buClr>
                <a:srgbClr val="000000"/>
              </a:buClr>
              <a:buSzPct val="100000"/>
              <a:buChar char="●"/>
            </a:pPr>
            <a:r>
              <a:rPr lang="en">
                <a:solidFill>
                  <a:srgbClr val="000000"/>
                </a:solidFill>
              </a:rPr>
              <a:t>Bias often arises from the training datasets, leading to racial and gender discrimination, yet many NLP practitioners lack the awareness to address these biases effectively.</a:t>
            </a:r>
            <a:endParaRPr>
              <a:solidFill>
                <a:srgbClr val="000000"/>
              </a:solidFill>
            </a:endParaRPr>
          </a:p>
          <a:p>
            <a:pPr indent="-334327" lvl="0" marL="457200" rtl="0" algn="just">
              <a:spcBef>
                <a:spcPts val="0"/>
              </a:spcBef>
              <a:spcAft>
                <a:spcPts val="0"/>
              </a:spcAft>
              <a:buClr>
                <a:srgbClr val="000000"/>
              </a:buClr>
              <a:buSzPct val="100000"/>
              <a:buChar char="●"/>
            </a:pPr>
            <a:r>
              <a:rPr lang="en">
                <a:solidFill>
                  <a:srgbClr val="000000"/>
                </a:solidFill>
              </a:rPr>
              <a:t>There is a significant gap in discussions about data specifics—its origin, generation, and preprocessing—in NLP research, underscoring the need for more rigorous scrutiny.</a:t>
            </a:r>
            <a:endParaRPr>
              <a:solidFill>
                <a:srgbClr val="000000"/>
              </a:solidFill>
            </a:endParaRPr>
          </a:p>
          <a:p>
            <a:pPr indent="-334327" lvl="0" marL="457200" rtl="0" algn="just">
              <a:spcBef>
                <a:spcPts val="0"/>
              </a:spcBef>
              <a:spcAft>
                <a:spcPts val="0"/>
              </a:spcAft>
              <a:buClr>
                <a:srgbClr val="000000"/>
              </a:buClr>
              <a:buSzPct val="100000"/>
              <a:buChar char="●"/>
            </a:pPr>
            <a:r>
              <a:rPr lang="en">
                <a:solidFill>
                  <a:srgbClr val="000000"/>
                </a:solidFill>
              </a:rPr>
              <a:t>The objective of this research is to explore bias detection in NLP datasets, aiming to create fairer and more equitable AI systems.</a:t>
            </a:r>
            <a:endParaRPr>
              <a:solidFill>
                <a:srgbClr val="000000"/>
              </a:solidFill>
            </a:endParaRPr>
          </a:p>
          <a:p>
            <a:pPr indent="-334327" lvl="0" marL="457200" rtl="0" algn="just">
              <a:spcBef>
                <a:spcPts val="0"/>
              </a:spcBef>
              <a:spcAft>
                <a:spcPts val="0"/>
              </a:spcAft>
              <a:buClr>
                <a:srgbClr val="000000"/>
              </a:buClr>
              <a:buSzPct val="100000"/>
              <a:buChar char="●"/>
            </a:pPr>
            <a:r>
              <a:rPr lang="en">
                <a:solidFill>
                  <a:srgbClr val="000000"/>
                </a:solidFill>
              </a:rPr>
              <a:t>Addressing biases is essential across various domains such as healthcare, social media, and recruitment, where NLP models influence decision-making processes.</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Bias in NLP systems, both explicit and implicit, leads to discriminatory outcomes that reinforce existing societal prejudices. [1]</a:t>
            </a:r>
            <a:endParaRPr>
              <a:solidFill>
                <a:srgbClr val="000000"/>
              </a:solidFill>
            </a:endParaRPr>
          </a:p>
          <a:p>
            <a:pPr indent="0" lvl="0" marL="0" rtl="0" algn="l">
              <a:spcBef>
                <a:spcPts val="1200"/>
              </a:spcBef>
              <a:spcAft>
                <a:spcPts val="0"/>
              </a:spcAft>
              <a:buNone/>
            </a:pPr>
            <a:r>
              <a:rPr lang="en">
                <a:solidFill>
                  <a:srgbClr val="000000"/>
                </a:solidFill>
              </a:rPr>
              <a:t>Various methods have been developed to identify bias in training datasets, with statistical approaches being particularly prevalent [2]</a:t>
            </a:r>
            <a:endParaRPr>
              <a:solidFill>
                <a:srgbClr val="000000"/>
              </a:solidFill>
            </a:endParaRPr>
          </a:p>
          <a:p>
            <a:pPr indent="0" lvl="0" marL="0" rtl="0" algn="l">
              <a:spcBef>
                <a:spcPts val="1200"/>
              </a:spcBef>
              <a:spcAft>
                <a:spcPts val="1200"/>
              </a:spcAft>
              <a:buNone/>
            </a:pPr>
            <a:r>
              <a:rPr lang="en">
                <a:solidFill>
                  <a:srgbClr val="000000"/>
                </a:solidFill>
              </a:rPr>
              <a:t>The field of NLP has seen innovative approaches to bias detection, utilizing advanced machine learning techniques to improve fairness. Studies have integrated speech detection systems with explanatory mechanisms to identify and explain biases. [3]</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81" name="Google Shape;81;p17"/>
          <p:cNvSpPr txBox="1"/>
          <p:nvPr>
            <p:ph idx="1" type="body"/>
          </p:nvPr>
        </p:nvSpPr>
        <p:spPr>
          <a:xfrm>
            <a:off x="137875" y="1260100"/>
            <a:ext cx="4643700" cy="33435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222222"/>
              </a:buClr>
              <a:buSzPts val="1800"/>
              <a:buAutoNum type="alphaUcPeriod"/>
            </a:pPr>
            <a:r>
              <a:rPr b="1" lang="en">
                <a:solidFill>
                  <a:srgbClr val="222222"/>
                </a:solidFill>
              </a:rPr>
              <a:t>Dataset:</a:t>
            </a:r>
            <a:endParaRPr b="1">
              <a:solidFill>
                <a:srgbClr val="222222"/>
              </a:solidFill>
            </a:endParaRPr>
          </a:p>
          <a:p>
            <a:pPr indent="0" lvl="0" marL="0" rtl="0" algn="just">
              <a:spcBef>
                <a:spcPts val="1200"/>
              </a:spcBef>
              <a:spcAft>
                <a:spcPts val="0"/>
              </a:spcAft>
              <a:buNone/>
            </a:pPr>
            <a:r>
              <a:rPr lang="en">
                <a:solidFill>
                  <a:srgbClr val="222222"/>
                </a:solidFill>
              </a:rPr>
              <a:t>        MIMIC-III, MACCROBAT, Job Hiring, or     BABE.</a:t>
            </a:r>
            <a:endParaRPr>
              <a:solidFill>
                <a:srgbClr val="222222"/>
              </a:solidFill>
            </a:endParaRPr>
          </a:p>
          <a:p>
            <a:pPr indent="-342900" lvl="0" marL="457200" rtl="0" algn="just">
              <a:spcBef>
                <a:spcPts val="1200"/>
              </a:spcBef>
              <a:spcAft>
                <a:spcPts val="0"/>
              </a:spcAft>
              <a:buClr>
                <a:srgbClr val="222222"/>
              </a:buClr>
              <a:buSzPts val="1800"/>
              <a:buAutoNum type="alphaUcPeriod"/>
            </a:pPr>
            <a:r>
              <a:rPr b="1" lang="en">
                <a:solidFill>
                  <a:srgbClr val="222222"/>
                </a:solidFill>
              </a:rPr>
              <a:t>Data Analysis:</a:t>
            </a:r>
            <a:endParaRPr b="1">
              <a:solidFill>
                <a:srgbClr val="222222"/>
              </a:solidFill>
            </a:endParaRPr>
          </a:p>
          <a:p>
            <a:pPr indent="0" lvl="0" marL="457200" rtl="0" algn="just">
              <a:spcBef>
                <a:spcPts val="1200"/>
              </a:spcBef>
              <a:spcAft>
                <a:spcPts val="1200"/>
              </a:spcAft>
              <a:buNone/>
            </a:pPr>
            <a:r>
              <a:rPr lang="en">
                <a:solidFill>
                  <a:srgbClr val="222222"/>
                </a:solidFill>
              </a:rPr>
              <a:t>F1-scores of 86.9% in social media, 89.1% in healthcare, and 90.3% in job hiring, showing its robustness in bias mitigation across different domains.</a:t>
            </a:r>
            <a:endParaRPr>
              <a:solidFill>
                <a:srgbClr val="222222"/>
              </a:solidFill>
            </a:endParaRPr>
          </a:p>
        </p:txBody>
      </p:sp>
      <p:pic>
        <p:nvPicPr>
          <p:cNvPr id="82" name="Google Shape;82;p17"/>
          <p:cNvPicPr preferRelativeResize="0"/>
          <p:nvPr/>
        </p:nvPicPr>
        <p:blipFill>
          <a:blip r:embed="rId3">
            <a:alphaModFix/>
          </a:blip>
          <a:stretch>
            <a:fillRect/>
          </a:stretch>
        </p:blipFill>
        <p:spPr>
          <a:xfrm>
            <a:off x="4842759" y="2108275"/>
            <a:ext cx="4122266" cy="2495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r>
              <a:rPr lang="en"/>
              <a:t> Analysis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D0D0D"/>
              </a:buClr>
              <a:buSzPts val="1500"/>
              <a:buFont typeface="Roboto"/>
              <a:buAutoNum type="arabicPeriod"/>
            </a:pPr>
            <a:r>
              <a:rPr lang="en" sz="1500">
                <a:solidFill>
                  <a:srgbClr val="0D0D0D"/>
                </a:solidFill>
                <a:highlight>
                  <a:srgbClr val="FFFFFF"/>
                </a:highlight>
                <a:latin typeface="Roboto"/>
                <a:ea typeface="Roboto"/>
                <a:cs typeface="Roboto"/>
                <a:sym typeface="Roboto"/>
              </a:rPr>
              <a:t>Social Media Bias: Nbias model achieved an F1-score of 86.9% with a low standard deviation of ±0.2, indicating a consistent and superior performance compared to other models in this category.</a:t>
            </a:r>
            <a:endParaRPr sz="1500">
              <a:solidFill>
                <a:srgbClr val="0D0D0D"/>
              </a:solidFill>
              <a:highlight>
                <a:srgbClr val="FFFFFF"/>
              </a:highlight>
              <a:latin typeface="Roboto"/>
              <a:ea typeface="Roboto"/>
              <a:cs typeface="Roboto"/>
              <a:sym typeface="Roboto"/>
            </a:endParaRPr>
          </a:p>
          <a:p>
            <a:pPr indent="-323850" lvl="0" marL="457200" rtl="0" algn="just">
              <a:spcBef>
                <a:spcPts val="0"/>
              </a:spcBef>
              <a:spcAft>
                <a:spcPts val="0"/>
              </a:spcAft>
              <a:buClr>
                <a:srgbClr val="0D0D0D"/>
              </a:buClr>
              <a:buSzPts val="1500"/>
              <a:buFont typeface="Roboto"/>
              <a:buAutoNum type="arabicPeriod"/>
            </a:pPr>
            <a:r>
              <a:rPr lang="en" sz="1500">
                <a:solidFill>
                  <a:srgbClr val="0D0D0D"/>
                </a:solidFill>
                <a:highlight>
                  <a:srgbClr val="FFFFFF"/>
                </a:highlight>
                <a:latin typeface="Roboto"/>
                <a:ea typeface="Roboto"/>
                <a:cs typeface="Roboto"/>
                <a:sym typeface="Roboto"/>
              </a:rPr>
              <a:t>Health-related: In the health domain, Nbias outperformed all baselines with an F1-score of 89.1% and a deviation of ±0.8, showing minor variability and high reliability in results.</a:t>
            </a:r>
            <a:endParaRPr sz="1500">
              <a:solidFill>
                <a:srgbClr val="0D0D0D"/>
              </a:solidFill>
              <a:highlight>
                <a:srgbClr val="FFFFFF"/>
              </a:highlight>
              <a:latin typeface="Roboto"/>
              <a:ea typeface="Roboto"/>
              <a:cs typeface="Roboto"/>
              <a:sym typeface="Roboto"/>
            </a:endParaRPr>
          </a:p>
          <a:p>
            <a:pPr indent="-323850" lvl="0" marL="457200" rtl="0" algn="just">
              <a:spcBef>
                <a:spcPts val="0"/>
              </a:spcBef>
              <a:spcAft>
                <a:spcPts val="0"/>
              </a:spcAft>
              <a:buClr>
                <a:srgbClr val="0D0D0D"/>
              </a:buClr>
              <a:buSzPts val="1500"/>
              <a:buFont typeface="Roboto"/>
              <a:buAutoNum type="arabicPeriod"/>
            </a:pPr>
            <a:r>
              <a:rPr lang="en" sz="1500">
                <a:solidFill>
                  <a:srgbClr val="0D0D0D"/>
                </a:solidFill>
                <a:highlight>
                  <a:srgbClr val="FFFFFF"/>
                </a:highlight>
                <a:latin typeface="Roboto"/>
                <a:ea typeface="Roboto"/>
                <a:cs typeface="Roboto"/>
                <a:sym typeface="Roboto"/>
              </a:rPr>
              <a:t>Job Hiring: The model scored exceptionally well in the job hiring sector with an F1-score of 90.3% and a standard deviation of ±0.4, the highest score across all tested categories, demonstrating its robustness.</a:t>
            </a:r>
            <a:endParaRPr sz="1500">
              <a:solidFill>
                <a:srgbClr val="0D0D0D"/>
              </a:solidFill>
              <a:highlight>
                <a:srgbClr val="FFFFFF"/>
              </a:highlight>
              <a:latin typeface="Roboto"/>
              <a:ea typeface="Roboto"/>
              <a:cs typeface="Roboto"/>
              <a:sym typeface="Roboto"/>
            </a:endParaRPr>
          </a:p>
          <a:p>
            <a:pPr indent="-323850" lvl="0" marL="457200" rtl="0" algn="just">
              <a:spcBef>
                <a:spcPts val="0"/>
              </a:spcBef>
              <a:spcAft>
                <a:spcPts val="0"/>
              </a:spcAft>
              <a:buClr>
                <a:srgbClr val="0D0D0D"/>
              </a:buClr>
              <a:buSzPts val="1500"/>
              <a:buFont typeface="Roboto"/>
              <a:buAutoNum type="arabicPeriod"/>
            </a:pPr>
            <a:r>
              <a:rPr lang="en" sz="1500">
                <a:solidFill>
                  <a:srgbClr val="0D0D0D"/>
                </a:solidFill>
                <a:highlight>
                  <a:srgbClr val="FFFFFF"/>
                </a:highlight>
                <a:latin typeface="Roboto"/>
                <a:ea typeface="Roboto"/>
                <a:cs typeface="Roboto"/>
                <a:sym typeface="Roboto"/>
              </a:rPr>
              <a:t>Comparative Analysis: Among the competing models, TENER performed best after Nbias. However, other advanced models like BERT-CRF and RoBERTa also showed good performance, but not as consistent or high as Nbias, which also featured superior debiasing capabilities.</a:t>
            </a:r>
            <a:endParaRPr sz="1500">
              <a:solidFill>
                <a:srgbClr val="0D0D0D"/>
              </a:solidFill>
              <a:highlight>
                <a:srgbClr val="FFFFFF"/>
              </a:highlight>
              <a:latin typeface="Roboto"/>
              <a:ea typeface="Roboto"/>
              <a:cs typeface="Roboto"/>
              <a:sym typeface="Roboto"/>
            </a:endParaRPr>
          </a:p>
          <a:p>
            <a:pPr indent="0" lvl="0" marL="0" rtl="0" algn="just">
              <a:spcBef>
                <a:spcPts val="0"/>
              </a:spcBef>
              <a:spcAft>
                <a:spcPts val="1200"/>
              </a:spcAft>
              <a:buNone/>
            </a:pPr>
            <a:r>
              <a:t/>
            </a:r>
            <a:endParaRPr sz="1729">
              <a:solidFill>
                <a:srgbClr val="22222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55025" y="445025"/>
            <a:ext cx="8777275" cy="412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Referencing</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just">
              <a:spcBef>
                <a:spcPts val="0"/>
              </a:spcBef>
              <a:spcAft>
                <a:spcPts val="0"/>
              </a:spcAft>
              <a:buClr>
                <a:srgbClr val="222222"/>
              </a:buClr>
              <a:buSzPts val="2100"/>
              <a:buFont typeface="Arial"/>
              <a:buAutoNum type="arabicPeriod"/>
            </a:pPr>
            <a:r>
              <a:rPr lang="en" sz="1600">
                <a:solidFill>
                  <a:srgbClr val="222222"/>
                </a:solidFill>
                <a:highlight>
                  <a:srgbClr val="FFFFFF"/>
                </a:highlight>
                <a:latin typeface="Arial"/>
                <a:ea typeface="Arial"/>
                <a:cs typeface="Arial"/>
                <a:sym typeface="Arial"/>
              </a:rPr>
              <a:t>Caliskan, A., Bryson, J. J., &amp; Narayanan, A. (2017). Semantics derived automatically from language corpora contain human-like biases. </a:t>
            </a:r>
            <a:r>
              <a:rPr i="1" lang="en" sz="1600">
                <a:solidFill>
                  <a:srgbClr val="222222"/>
                </a:solidFill>
                <a:highlight>
                  <a:srgbClr val="FFFFFF"/>
                </a:highlight>
                <a:latin typeface="Arial"/>
                <a:ea typeface="Arial"/>
                <a:cs typeface="Arial"/>
                <a:sym typeface="Arial"/>
              </a:rPr>
              <a:t>Science</a:t>
            </a:r>
            <a:r>
              <a:rPr lang="en" sz="1600">
                <a:solidFill>
                  <a:srgbClr val="222222"/>
                </a:solidFill>
                <a:highlight>
                  <a:srgbClr val="FFFFFF"/>
                </a:highlight>
                <a:latin typeface="Arial"/>
                <a:ea typeface="Arial"/>
                <a:cs typeface="Arial"/>
                <a:sym typeface="Arial"/>
              </a:rPr>
              <a:t>, </a:t>
            </a:r>
            <a:r>
              <a:rPr i="1" lang="en" sz="1600">
                <a:solidFill>
                  <a:srgbClr val="222222"/>
                </a:solidFill>
                <a:highlight>
                  <a:srgbClr val="FFFFFF"/>
                </a:highlight>
                <a:latin typeface="Arial"/>
                <a:ea typeface="Arial"/>
                <a:cs typeface="Arial"/>
                <a:sym typeface="Arial"/>
              </a:rPr>
              <a:t>356</a:t>
            </a:r>
            <a:r>
              <a:rPr lang="en" sz="1600">
                <a:solidFill>
                  <a:srgbClr val="222222"/>
                </a:solidFill>
                <a:highlight>
                  <a:srgbClr val="FFFFFF"/>
                </a:highlight>
                <a:latin typeface="Arial"/>
                <a:ea typeface="Arial"/>
                <a:cs typeface="Arial"/>
                <a:sym typeface="Arial"/>
              </a:rPr>
              <a:t>(6334), 183-186.</a:t>
            </a:r>
            <a:endParaRPr sz="1600">
              <a:solidFill>
                <a:srgbClr val="222222"/>
              </a:solidFill>
              <a:highlight>
                <a:srgbClr val="FFFFFF"/>
              </a:highlight>
              <a:latin typeface="Arial"/>
              <a:ea typeface="Arial"/>
              <a:cs typeface="Arial"/>
              <a:sym typeface="Arial"/>
            </a:endParaRPr>
          </a:p>
          <a:p>
            <a:pPr indent="-330200" lvl="0" marL="457200" rtl="0" algn="just">
              <a:spcBef>
                <a:spcPts val="0"/>
              </a:spcBef>
              <a:spcAft>
                <a:spcPts val="0"/>
              </a:spcAft>
              <a:buClr>
                <a:srgbClr val="222222"/>
              </a:buClr>
              <a:buSzPts val="1600"/>
              <a:buFont typeface="Arial"/>
              <a:buAutoNum type="arabicPeriod"/>
            </a:pPr>
            <a:r>
              <a:rPr lang="en" sz="1600">
                <a:solidFill>
                  <a:srgbClr val="222222"/>
                </a:solidFill>
                <a:highlight>
                  <a:srgbClr val="FFFFFF"/>
                </a:highlight>
                <a:latin typeface="Arial"/>
                <a:ea typeface="Arial"/>
                <a:cs typeface="Arial"/>
                <a:sym typeface="Arial"/>
              </a:rPr>
              <a:t>Bolukbasi, T., Chang, K. W., Zou, J. Y., Saligrama, V., &amp; Kalai, A. T. (2016). Man is to computer programmer as woman is to homemaker? debiasing word embeddings. </a:t>
            </a:r>
            <a:r>
              <a:rPr i="1" lang="en" sz="1600">
                <a:solidFill>
                  <a:srgbClr val="222222"/>
                </a:solidFill>
                <a:highlight>
                  <a:srgbClr val="FFFFFF"/>
                </a:highlight>
                <a:latin typeface="Arial"/>
                <a:ea typeface="Arial"/>
                <a:cs typeface="Arial"/>
                <a:sym typeface="Arial"/>
              </a:rPr>
              <a:t>Advances in neural information processing systems</a:t>
            </a:r>
            <a:r>
              <a:rPr lang="en" sz="1600">
                <a:solidFill>
                  <a:srgbClr val="222222"/>
                </a:solidFill>
                <a:highlight>
                  <a:srgbClr val="FFFFFF"/>
                </a:highlight>
                <a:latin typeface="Arial"/>
                <a:ea typeface="Arial"/>
                <a:cs typeface="Arial"/>
                <a:sym typeface="Arial"/>
              </a:rPr>
              <a:t>, </a:t>
            </a:r>
            <a:r>
              <a:rPr i="1" lang="en" sz="1600">
                <a:solidFill>
                  <a:srgbClr val="222222"/>
                </a:solidFill>
                <a:highlight>
                  <a:srgbClr val="FFFFFF"/>
                </a:highlight>
                <a:latin typeface="Arial"/>
                <a:ea typeface="Arial"/>
                <a:cs typeface="Arial"/>
                <a:sym typeface="Arial"/>
              </a:rPr>
              <a:t>29</a:t>
            </a:r>
            <a:r>
              <a:rPr lang="en" sz="1600">
                <a:solidFill>
                  <a:srgbClr val="222222"/>
                </a:solidFill>
                <a:highlight>
                  <a:srgbClr val="FFFFFF"/>
                </a:highlight>
                <a:latin typeface="Arial"/>
                <a:ea typeface="Arial"/>
                <a:cs typeface="Arial"/>
                <a:sym typeface="Arial"/>
              </a:rPr>
              <a:t>.</a:t>
            </a:r>
            <a:endParaRPr sz="1600">
              <a:solidFill>
                <a:srgbClr val="222222"/>
              </a:solidFill>
              <a:highlight>
                <a:srgbClr val="FFFFFF"/>
              </a:highlight>
              <a:latin typeface="Arial"/>
              <a:ea typeface="Arial"/>
              <a:cs typeface="Arial"/>
              <a:sym typeface="Arial"/>
            </a:endParaRPr>
          </a:p>
          <a:p>
            <a:pPr indent="-330200" lvl="0" marL="457200" rtl="0" algn="just">
              <a:spcBef>
                <a:spcPts val="0"/>
              </a:spcBef>
              <a:spcAft>
                <a:spcPts val="0"/>
              </a:spcAft>
              <a:buClr>
                <a:srgbClr val="222222"/>
              </a:buClr>
              <a:buSzPts val="1600"/>
              <a:buFont typeface="Arial"/>
              <a:buAutoNum type="arabicPeriod"/>
            </a:pPr>
            <a:r>
              <a:rPr lang="en" sz="1600">
                <a:solidFill>
                  <a:srgbClr val="222222"/>
                </a:solidFill>
                <a:highlight>
                  <a:srgbClr val="FFFFFF"/>
                </a:highlight>
                <a:latin typeface="Arial"/>
                <a:ea typeface="Arial"/>
                <a:cs typeface="Arial"/>
                <a:sym typeface="Arial"/>
              </a:rPr>
              <a:t>Cai, Y., Zimek, A., Wunder, G., &amp; Ntoutsi, E. (2022, October). Power of Explanations: Towards automatic debiasing in hate speech detection. In </a:t>
            </a:r>
            <a:r>
              <a:rPr i="1" lang="en" sz="1600">
                <a:solidFill>
                  <a:srgbClr val="222222"/>
                </a:solidFill>
                <a:highlight>
                  <a:srgbClr val="FFFFFF"/>
                </a:highlight>
                <a:latin typeface="Arial"/>
                <a:ea typeface="Arial"/>
                <a:cs typeface="Arial"/>
                <a:sym typeface="Arial"/>
              </a:rPr>
              <a:t>2022 IEEE 9th International Conference on Data Science and Advanced Analytics (DSAA)</a:t>
            </a:r>
            <a:r>
              <a:rPr lang="en" sz="1600">
                <a:solidFill>
                  <a:srgbClr val="222222"/>
                </a:solidFill>
                <a:highlight>
                  <a:srgbClr val="FFFFFF"/>
                </a:highlight>
                <a:latin typeface="Arial"/>
                <a:ea typeface="Arial"/>
                <a:cs typeface="Arial"/>
                <a:sym typeface="Arial"/>
              </a:rPr>
              <a:t> (pp. 1-10). IEEE.</a:t>
            </a:r>
            <a:endParaRPr sz="1600">
              <a:solidFill>
                <a:srgbClr val="222222"/>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167925"/>
            <a:ext cx="8520600" cy="198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9700"/>
              <a:t>Thank You</a:t>
            </a:r>
            <a:endParaRPr sz="9700"/>
          </a:p>
        </p:txBody>
      </p:sp>
      <p:sp>
        <p:nvSpPr>
          <p:cNvPr id="107" name="Google Shape;107;p2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Any Questions Or Suggestions?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