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 autoAdjust="0"/>
  </p:normalViewPr>
  <p:slideViewPr>
    <p:cSldViewPr snapToGrid="0">
      <p:cViewPr varScale="1">
        <p:scale>
          <a:sx n="117" d="100"/>
          <a:sy n="117" d="100"/>
        </p:scale>
        <p:origin x="-55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Relationship Id="rId9" Type="http://schemas.openxmlformats.org/officeDocument/2006/relationships/image" Target="../media/image3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1B46E25-EBB8-4ABA-82EE-3DC67F9187C3}" type="datetimeFigureOut">
              <a:rPr lang="ru-RU" smtClean="0"/>
              <a:t>23.12.2013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5687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t>23.12.2013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67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t>23.12.2013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02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t>23.12.2013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10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t>23.12.2013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4494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t>23.12.2013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27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365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4860" y="1713655"/>
            <a:ext cx="336042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t>23.12.2013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14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t>23.12.2013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103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t>23.12.2013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13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t>23.12.2013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150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t>23.12.2013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247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6963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60032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1B46E25-EBB8-4ABA-82EE-3DC67F9187C3}" type="datetimeFigureOut">
              <a:rPr lang="ru-RU" smtClean="0"/>
              <a:t>23.12.2013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021831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630" y="6172201"/>
            <a:ext cx="6858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616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44.bin"/><Relationship Id="rId18" Type="http://schemas.openxmlformats.org/officeDocument/2006/relationships/image" Target="../media/image47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4.wmf"/><Relationship Id="rId17" Type="http://schemas.openxmlformats.org/officeDocument/2006/relationships/oleObject" Target="../embeddings/oleObject46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46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5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45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26" Type="http://schemas.openxmlformats.org/officeDocument/2006/relationships/image" Target="../media/image13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4.wmf"/><Relationship Id="rId17" Type="http://schemas.openxmlformats.org/officeDocument/2006/relationships/image" Target="../media/image26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26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5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35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34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4.wmf"/><Relationship Id="rId20" Type="http://schemas.openxmlformats.org/officeDocument/2006/relationships/image" Target="../media/image36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10" Type="http://schemas.openxmlformats.org/officeDocument/2006/relationships/image" Target="../media/image31.wmf"/><Relationship Id="rId19" Type="http://schemas.openxmlformats.org/officeDocument/2006/relationships/oleObject" Target="../embeddings/oleObject35.bin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8407" y="0"/>
            <a:ext cx="8417379" cy="3216897"/>
          </a:xfrm>
        </p:spPr>
        <p:txBody>
          <a:bodyPr>
            <a:normAutofit/>
          </a:bodyPr>
          <a:lstStyle/>
          <a:p>
            <a:pPr algn="r"/>
            <a:r>
              <a:rPr lang="ru-RU" sz="6000" b="1" dirty="0" smtClean="0"/>
              <a:t>Расширенный линеаризованный фильтр</a:t>
            </a:r>
            <a:endParaRPr lang="ru-RU" sz="6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39334" y="4034674"/>
            <a:ext cx="7063740" cy="2523555"/>
          </a:xfrm>
        </p:spPr>
        <p:txBody>
          <a:bodyPr/>
          <a:lstStyle/>
          <a:p>
            <a:r>
              <a:rPr lang="ru-RU" dirty="0" smtClean="0"/>
              <a:t>Студенты:		Александров М.Е.</a:t>
            </a:r>
          </a:p>
          <a:p>
            <a:r>
              <a:rPr lang="ru-RU" dirty="0"/>
              <a:t>	</a:t>
            </a:r>
            <a:r>
              <a:rPr lang="ru-RU" dirty="0" smtClean="0"/>
              <a:t>		Жигалов П.С.</a:t>
            </a:r>
          </a:p>
          <a:p>
            <a:r>
              <a:rPr lang="ru-RU" dirty="0" smtClean="0"/>
              <a:t>Преподаватель:	</a:t>
            </a:r>
            <a:r>
              <a:rPr lang="ru-RU" dirty="0" err="1" smtClean="0"/>
              <a:t>Чубич</a:t>
            </a:r>
            <a:r>
              <a:rPr lang="ru-RU" dirty="0" smtClean="0"/>
              <a:t> В.М.</a:t>
            </a:r>
          </a:p>
          <a:p>
            <a:endParaRPr lang="ru-RU" dirty="0"/>
          </a:p>
          <a:p>
            <a:pPr algn="ctr"/>
            <a:r>
              <a:rPr lang="ru-RU" dirty="0" smtClean="0"/>
              <a:t>Новосибирск, 2013г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572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69790" y="236764"/>
            <a:ext cx="5171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Используемые матрицы</a:t>
            </a:r>
            <a:endParaRPr lang="ru-RU" sz="3200" b="1" dirty="0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1671380"/>
              </p:ext>
            </p:extLst>
          </p:nvPr>
        </p:nvGraphicFramePr>
        <p:xfrm>
          <a:off x="4320041" y="1033750"/>
          <a:ext cx="4054475" cy="1363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1" name="Equation" r:id="rId3" imgW="2794000" imgH="939800" progId="Equation.DSMT4">
                  <p:embed/>
                </p:oleObj>
              </mc:Choice>
              <mc:Fallback>
                <p:oleObj name="Equation" r:id="rId3" imgW="2794000" imgH="939800" progId="Equation.DSMT4">
                  <p:embed/>
                  <p:pic>
                    <p:nvPicPr>
                      <p:cNvPr id="0" name="Объект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0041" y="1033750"/>
                        <a:ext cx="4054475" cy="1363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306"/>
              </p:ext>
            </p:extLst>
          </p:nvPr>
        </p:nvGraphicFramePr>
        <p:xfrm>
          <a:off x="626608" y="2575771"/>
          <a:ext cx="2751137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2" name="Equation" r:id="rId5" imgW="1905000" imgH="939800" progId="Equation.DSMT4">
                  <p:embed/>
                </p:oleObj>
              </mc:Choice>
              <mc:Fallback>
                <p:oleObj name="Equation" r:id="rId5" imgW="1905000" imgH="939800" progId="Equation.DSMT4">
                  <p:embed/>
                  <p:pic>
                    <p:nvPicPr>
                      <p:cNvPr id="0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608" y="2575771"/>
                        <a:ext cx="2751137" cy="135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186825"/>
              </p:ext>
            </p:extLst>
          </p:nvPr>
        </p:nvGraphicFramePr>
        <p:xfrm>
          <a:off x="652463" y="4168941"/>
          <a:ext cx="1484312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3" name="Equation" r:id="rId7" imgW="1028520" imgH="482400" progId="Equation.DSMT4">
                  <p:embed/>
                </p:oleObj>
              </mc:Choice>
              <mc:Fallback>
                <p:oleObj name="Equation" r:id="rId7" imgW="1028520" imgH="482400" progId="Equation.DSMT4">
                  <p:embed/>
                  <p:pic>
                    <p:nvPicPr>
                      <p:cNvPr id="0" name="Объект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3" y="4168941"/>
                        <a:ext cx="1484312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2121906"/>
              </p:ext>
            </p:extLst>
          </p:nvPr>
        </p:nvGraphicFramePr>
        <p:xfrm>
          <a:off x="629558" y="5293345"/>
          <a:ext cx="17399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4" name="Equation" r:id="rId9" imgW="1206360" imgH="457200" progId="Equation.DSMT4">
                  <p:embed/>
                </p:oleObj>
              </mc:Choice>
              <mc:Fallback>
                <p:oleObj name="Equation" r:id="rId9" imgW="1206360" imgH="457200" progId="Equation.DSMT4">
                  <p:embed/>
                  <p:pic>
                    <p:nvPicPr>
                      <p:cNvPr id="0" name="Объект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558" y="5293345"/>
                        <a:ext cx="17399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0154900"/>
              </p:ext>
            </p:extLst>
          </p:nvPr>
        </p:nvGraphicFramePr>
        <p:xfrm>
          <a:off x="3131691" y="4657725"/>
          <a:ext cx="5246687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5" name="Equation" r:id="rId11" imgW="4216320" imgH="1320480" progId="Equation.DSMT4">
                  <p:embed/>
                </p:oleObj>
              </mc:Choice>
              <mc:Fallback>
                <p:oleObj name="Equation" r:id="rId11" imgW="4216320" imgH="1320480" progId="Equation.DSMT4">
                  <p:embed/>
                  <p:pic>
                    <p:nvPicPr>
                      <p:cNvPr id="0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691" y="4657725"/>
                        <a:ext cx="5246687" cy="164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293084"/>
              </p:ext>
            </p:extLst>
          </p:nvPr>
        </p:nvGraphicFramePr>
        <p:xfrm>
          <a:off x="4469508" y="2649538"/>
          <a:ext cx="3871913" cy="167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6" name="Equation" r:id="rId13" imgW="3111480" imgH="1346040" progId="Equation.DSMT4">
                  <p:embed/>
                </p:oleObj>
              </mc:Choice>
              <mc:Fallback>
                <p:oleObj name="Equation" r:id="rId13" imgW="3111480" imgH="1346040" progId="Equation.DSMT4">
                  <p:embed/>
                  <p:pic>
                    <p:nvPicPr>
                      <p:cNvPr id="0" name="Объект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9508" y="2649538"/>
                        <a:ext cx="3871913" cy="167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3902002"/>
              </p:ext>
            </p:extLst>
          </p:nvPr>
        </p:nvGraphicFramePr>
        <p:xfrm>
          <a:off x="632279" y="1002663"/>
          <a:ext cx="10445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7" name="Equation" r:id="rId15" imgW="723600" imgH="914400" progId="Equation.DSMT4">
                  <p:embed/>
                </p:oleObj>
              </mc:Choice>
              <mc:Fallback>
                <p:oleObj name="Equation" r:id="rId15" imgW="723600" imgH="914400" progId="Equation.DSMT4">
                  <p:embed/>
                  <p:pic>
                    <p:nvPicPr>
                      <p:cNvPr id="0" name="Объект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279" y="1002663"/>
                        <a:ext cx="1044575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2678927"/>
              </p:ext>
            </p:extLst>
          </p:nvPr>
        </p:nvGraphicFramePr>
        <p:xfrm>
          <a:off x="2193925" y="1589088"/>
          <a:ext cx="1265238" cy="25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8" name="Equation" r:id="rId17" imgW="876240" imgH="177480" progId="Equation.DSMT4">
                  <p:embed/>
                </p:oleObj>
              </mc:Choice>
              <mc:Fallback>
                <p:oleObj name="Equation" r:id="rId17" imgW="876240" imgH="177480" progId="Equation.DSMT4">
                  <p:embed/>
                  <p:pic>
                    <p:nvPicPr>
                      <p:cNvPr id="0" name="Объект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3925" y="1589088"/>
                        <a:ext cx="1265238" cy="255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772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07440" y="236764"/>
            <a:ext cx="4096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Результат решения</a:t>
            </a:r>
            <a:endParaRPr lang="ru-RU" sz="3200" b="1" dirty="0"/>
          </a:p>
        </p:txBody>
      </p:sp>
      <p:pic>
        <p:nvPicPr>
          <p:cNvPr id="2" name="Рисунок 1"/>
          <p:cNvPicPr/>
          <p:nvPr>
            <p:extLst>
              <p:ext uri="{D42A27DB-BD31-4B8C-83A1-F6EECF244321}">
                <p14:modId xmlns:p14="http://schemas.microsoft.com/office/powerpoint/2010/main" val="1906541188"/>
              </p:ext>
            </p:extLst>
          </p:nvPr>
        </p:nvPicPr>
        <p:blipFill>
          <a:blip r:embed="rId2"/>
          <a:stretch>
            <a:fillRect/>
          </a:stretch>
        </p:blipFill>
        <p:spPr>
          <a:xfrm>
            <a:off x="898157" y="1530123"/>
            <a:ext cx="7315200" cy="492442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4" name="TextBox 13"/>
          <p:cNvSpPr txBox="1"/>
          <p:nvPr/>
        </p:nvSpPr>
        <p:spPr>
          <a:xfrm>
            <a:off x="856734" y="883216"/>
            <a:ext cx="4146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Зависимость расстояния от времени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208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07440" y="236764"/>
            <a:ext cx="4096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Результат решения</a:t>
            </a:r>
            <a:endParaRPr lang="ru-RU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56734" y="883216"/>
            <a:ext cx="3724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Зависимость высоты от времени</a:t>
            </a:r>
            <a:endParaRPr lang="ru-RU" dirty="0"/>
          </a:p>
        </p:txBody>
      </p:sp>
      <p:pic>
        <p:nvPicPr>
          <p:cNvPr id="3" name="Рисунок 2"/>
          <p:cNvPicPr/>
          <p:nvPr>
            <p:extLst>
              <p:ext uri="{D42A27DB-BD31-4B8C-83A1-F6EECF244321}">
                <p14:modId xmlns:p14="http://schemas.microsoft.com/office/powerpoint/2010/main" val="1174609843"/>
              </p:ext>
            </p:extLst>
          </p:nvPr>
        </p:nvPicPr>
        <p:blipFill>
          <a:blip r:embed="rId2"/>
          <a:stretch>
            <a:fillRect/>
          </a:stretch>
        </p:blipFill>
        <p:spPr>
          <a:xfrm>
            <a:off x="1119188" y="1500170"/>
            <a:ext cx="6905625" cy="4886325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09130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07440" y="236764"/>
            <a:ext cx="4096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Результат решения</a:t>
            </a:r>
            <a:endParaRPr lang="ru-RU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56734" y="883216"/>
            <a:ext cx="3273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Относительная погрешность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326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40438" y="236764"/>
            <a:ext cx="4230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Список литературы</a:t>
            </a:r>
            <a:endParaRPr lang="ru-RU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51064" y="883216"/>
            <a:ext cx="8468741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ru-RU" dirty="0"/>
              <a:t>Огарков М.А. </a:t>
            </a:r>
            <a:r>
              <a:rPr lang="ru-RU" dirty="0" smtClean="0"/>
              <a:t>Методы </a:t>
            </a:r>
            <a:r>
              <a:rPr lang="ru-RU" dirty="0"/>
              <a:t>статистического оценивания параметров случайных </a:t>
            </a:r>
            <a:r>
              <a:rPr lang="ru-RU" dirty="0" smtClean="0"/>
              <a:t>процессов. – М.: </a:t>
            </a:r>
            <a:r>
              <a:rPr lang="ru-RU" dirty="0" err="1" smtClean="0"/>
              <a:t>Энергоатомиздат</a:t>
            </a:r>
            <a:r>
              <a:rPr lang="ru-RU" dirty="0" smtClean="0"/>
              <a:t>, 1990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ru-RU" dirty="0" err="1" smtClean="0"/>
              <a:t>Абденов</a:t>
            </a:r>
            <a:r>
              <a:rPr lang="ru-RU" dirty="0" smtClean="0"/>
              <a:t> А.Ж., Денисов В.И., </a:t>
            </a:r>
            <a:r>
              <a:rPr lang="ru-RU" dirty="0" err="1" smtClean="0"/>
              <a:t>Чубич</a:t>
            </a:r>
            <a:r>
              <a:rPr lang="ru-RU" dirty="0" smtClean="0"/>
              <a:t> В.М. Введение в оценивание и планирование экспериментов для стохастических динамических систем. – Новосибирск: НГТУ, 1993</a:t>
            </a:r>
            <a:endParaRPr lang="ru-RU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ru-RU" dirty="0" err="1"/>
              <a:t>Каханер</a:t>
            </a:r>
            <a:r>
              <a:rPr lang="ru-RU" dirty="0"/>
              <a:t> </a:t>
            </a:r>
            <a:r>
              <a:rPr lang="ru-RU" dirty="0" smtClean="0"/>
              <a:t>Д., </a:t>
            </a:r>
            <a:r>
              <a:rPr lang="ru-RU" dirty="0" err="1"/>
              <a:t>Моулер</a:t>
            </a:r>
            <a:r>
              <a:rPr lang="ru-RU" dirty="0"/>
              <a:t> K., </a:t>
            </a:r>
            <a:r>
              <a:rPr lang="ru-RU" dirty="0" err="1"/>
              <a:t>Нэш</a:t>
            </a:r>
            <a:r>
              <a:rPr lang="ru-RU" dirty="0"/>
              <a:t> С. </a:t>
            </a:r>
            <a:r>
              <a:rPr lang="ru-RU" dirty="0" smtClean="0"/>
              <a:t>Численные </a:t>
            </a:r>
            <a:r>
              <a:rPr lang="ru-RU" dirty="0"/>
              <a:t>методы и программное </a:t>
            </a:r>
            <a:r>
              <a:rPr lang="ru-RU" dirty="0" smtClean="0"/>
              <a:t>обеспечение. – М.: Мир, 1998</a:t>
            </a:r>
            <a:endParaRPr lang="ru-RU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ru-RU" dirty="0"/>
              <a:t>Никифоров Н. Н., Туркин П. И., Жеребцов А. А., </a:t>
            </a:r>
            <a:r>
              <a:rPr lang="ru-RU" dirty="0" err="1"/>
              <a:t>Галиенко</a:t>
            </a:r>
            <a:r>
              <a:rPr lang="ru-RU" dirty="0"/>
              <a:t> С. Г. </a:t>
            </a:r>
            <a:r>
              <a:rPr lang="ru-RU" dirty="0" smtClean="0"/>
              <a:t>Артиллерия. </a:t>
            </a:r>
            <a:r>
              <a:rPr lang="ru-RU" dirty="0"/>
              <a:t>- М.: Воениздат МО СССР, </a:t>
            </a:r>
            <a:r>
              <a:rPr lang="ru-RU" dirty="0" smtClean="0"/>
              <a:t>1953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ru-RU" dirty="0" smtClean="0"/>
              <a:t>Гончаров</a:t>
            </a:r>
            <a:r>
              <a:rPr lang="ru-RU" dirty="0"/>
              <a:t> А.Д.</a:t>
            </a:r>
            <a:r>
              <a:rPr lang="ru-RU" dirty="0" smtClean="0"/>
              <a:t>, Громов</a:t>
            </a:r>
            <a:r>
              <a:rPr lang="ru-RU" dirty="0"/>
              <a:t> А.В.</a:t>
            </a:r>
            <a:r>
              <a:rPr lang="ru-RU" dirty="0" smtClean="0"/>
              <a:t>, Зиновьев</a:t>
            </a:r>
            <a:r>
              <a:rPr lang="ru-RU" dirty="0"/>
              <a:t> В.В</a:t>
            </a:r>
            <a:r>
              <a:rPr lang="ru-RU" dirty="0" smtClean="0"/>
              <a:t>. </a:t>
            </a:r>
            <a:r>
              <a:rPr lang="ru-RU" dirty="0"/>
              <a:t>Приборы </a:t>
            </a:r>
            <a:r>
              <a:rPr lang="ru-RU" dirty="0" smtClean="0"/>
              <a:t>артиллерийской разведки. </a:t>
            </a:r>
            <a:r>
              <a:rPr lang="ru-RU" dirty="0"/>
              <a:t>– СПб: НИУ ИТМО, </a:t>
            </a:r>
            <a:r>
              <a:rPr lang="ru-RU" dirty="0" smtClean="0"/>
              <a:t>2012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ru-RU" dirty="0" smtClean="0"/>
              <a:t>СНиП </a:t>
            </a:r>
            <a:r>
              <a:rPr lang="ru-RU" dirty="0"/>
              <a:t>2.01.01-82 Строительная климатология </a:t>
            </a:r>
            <a:r>
              <a:rPr lang="ru-RU" dirty="0" smtClean="0"/>
              <a:t>и </a:t>
            </a:r>
            <a:r>
              <a:rPr lang="ru-RU" dirty="0"/>
              <a:t>геофизика</a:t>
            </a:r>
          </a:p>
        </p:txBody>
      </p:sp>
    </p:spTree>
    <p:extLst>
      <p:ext uri="{BB962C8B-B14F-4D97-AF65-F5344CB8AC3E}">
        <p14:creationId xmlns:p14="http://schemas.microsoft.com/office/powerpoint/2010/main" val="398063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93222" y="236764"/>
            <a:ext cx="4525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Области применения</a:t>
            </a:r>
            <a:endParaRPr lang="ru-RU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32752" y="1472483"/>
            <a:ext cx="5794471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ru-RU" sz="2400" dirty="0" smtClean="0"/>
              <a:t>Задачи </a:t>
            </a:r>
            <a:r>
              <a:rPr lang="ru-RU" sz="2400" dirty="0"/>
              <a:t>навигации в </a:t>
            </a:r>
            <a:r>
              <a:rPr lang="ru-RU" sz="2400" dirty="0" smtClean="0"/>
              <a:t>пространстве</a:t>
            </a:r>
          </a:p>
          <a:p>
            <a:pPr marL="342900" indent="342900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ü"/>
            </a:pPr>
            <a:r>
              <a:rPr lang="ru-RU" sz="2400" dirty="0" smtClean="0"/>
              <a:t>Глобальные спутниковые системы</a:t>
            </a:r>
          </a:p>
          <a:p>
            <a:pPr marL="342900" indent="342900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smtClean="0"/>
              <a:t>Indoor </a:t>
            </a:r>
            <a:r>
              <a:rPr lang="en-US" sz="2400" dirty="0"/>
              <a:t>Positing </a:t>
            </a:r>
            <a:r>
              <a:rPr lang="en-US" sz="2400" dirty="0" smtClean="0"/>
              <a:t>Systems</a:t>
            </a:r>
            <a:endParaRPr lang="en-US" sz="2400" dirty="0"/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/>
              <a:t>Battery </a:t>
            </a:r>
            <a:r>
              <a:rPr lang="en-US" sz="2400" dirty="0" err="1"/>
              <a:t>managment</a:t>
            </a:r>
            <a:r>
              <a:rPr lang="en-US" sz="2400" dirty="0"/>
              <a:t> systems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ru-RU" sz="2400" dirty="0" smtClean="0"/>
              <a:t>Задачи </a:t>
            </a:r>
            <a:r>
              <a:rPr lang="ru-RU" sz="2400" dirty="0"/>
              <a:t>наведения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251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9823" y="236764"/>
            <a:ext cx="4071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Постановка задачи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1063" y="821539"/>
            <a:ext cx="2308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Модель состояний:</a:t>
            </a:r>
            <a:endParaRPr lang="ru-RU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351063" y="1632567"/>
            <a:ext cx="2533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Модель наблюдений:</a:t>
            </a:r>
            <a:endParaRPr lang="ru-RU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351063" y="2457160"/>
            <a:ext cx="292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Априорная информация:</a:t>
            </a:r>
            <a:endParaRPr lang="ru-RU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351063" y="4908381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Функции 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3316111" y="4919843"/>
            <a:ext cx="538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раскладываются в ряд Тейлора в окрестности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2197610" y="491984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и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1808779" y="5256519"/>
            <a:ext cx="1485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, а </a:t>
            </a:r>
            <a:r>
              <a:rPr lang="ru-RU" dirty="0"/>
              <a:t>ф</a:t>
            </a:r>
            <a:r>
              <a:rPr lang="ru-RU" dirty="0" smtClean="0"/>
              <a:t>ункция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286056" y="5258352"/>
            <a:ext cx="253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- в окрестности точек</a:t>
            </a:r>
            <a:endParaRPr lang="ru-RU" dirty="0"/>
          </a:p>
        </p:txBody>
      </p:sp>
      <p:graphicFrame>
        <p:nvGraphicFramePr>
          <p:cNvPr id="25" name="Объект 2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12775371"/>
              </p:ext>
            </p:extLst>
          </p:nvPr>
        </p:nvGraphicFramePr>
        <p:xfrm>
          <a:off x="462512" y="1190871"/>
          <a:ext cx="50228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2" name="Equation" r:id="rId3" imgW="2870200" imgH="203200" progId="Equation.DSMT4">
                  <p:embed/>
                </p:oleObj>
              </mc:Choice>
              <mc:Fallback>
                <p:oleObj name="Equation" r:id="rId3" imgW="2870200" imgH="203200" progId="Equation.DSMT4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512" y="1190871"/>
                        <a:ext cx="50228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947637"/>
              </p:ext>
            </p:extLst>
          </p:nvPr>
        </p:nvGraphicFramePr>
        <p:xfrm>
          <a:off x="473134" y="1995384"/>
          <a:ext cx="3302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3" name="Equation" r:id="rId5" imgW="1854000" imgH="203040" progId="Equation.DSMT4">
                  <p:embed/>
                </p:oleObj>
              </mc:Choice>
              <mc:Fallback>
                <p:oleObj name="Equation" r:id="rId5" imgW="185400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134" y="1995384"/>
                        <a:ext cx="3302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6932441"/>
              </p:ext>
            </p:extLst>
          </p:nvPr>
        </p:nvGraphicFramePr>
        <p:xfrm>
          <a:off x="497795" y="3229883"/>
          <a:ext cx="59531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4" name="Equation" r:id="rId7" imgW="3314520" imgH="457200" progId="Equation.DSMT4">
                  <p:embed/>
                </p:oleObj>
              </mc:Choice>
              <mc:Fallback>
                <p:oleObj name="Equation" r:id="rId7" imgW="3314520" imgH="457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795" y="3229883"/>
                        <a:ext cx="5953125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2971932"/>
              </p:ext>
            </p:extLst>
          </p:nvPr>
        </p:nvGraphicFramePr>
        <p:xfrm>
          <a:off x="489857" y="2826492"/>
          <a:ext cx="5100638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5" name="Equation" r:id="rId9" imgW="3251200" imgH="228600" progId="Equation.DSMT4">
                  <p:embed/>
                </p:oleObj>
              </mc:Choice>
              <mc:Fallback>
                <p:oleObj name="Equation" r:id="rId9" imgW="32512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857" y="2826492"/>
                        <a:ext cx="5100638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7078024"/>
              </p:ext>
            </p:extLst>
          </p:nvPr>
        </p:nvGraphicFramePr>
        <p:xfrm>
          <a:off x="536802" y="4090369"/>
          <a:ext cx="1354909" cy="367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" name="Equation" r:id="rId11" imgW="748975" imgH="203112" progId="Equation.DSMT4">
                  <p:embed/>
                </p:oleObj>
              </mc:Choice>
              <mc:Fallback>
                <p:oleObj name="Equation" r:id="rId11" imgW="748975" imgH="203112" progId="Equation.DSMT4">
                  <p:embed/>
                  <p:pic>
                    <p:nvPicPr>
                      <p:cNvPr id="0" name="Объект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802" y="4090369"/>
                        <a:ext cx="1354909" cy="3673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162973"/>
              </p:ext>
            </p:extLst>
          </p:nvPr>
        </p:nvGraphicFramePr>
        <p:xfrm>
          <a:off x="1136320" y="5281772"/>
          <a:ext cx="86677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" name="Equation" r:id="rId13" imgW="482400" imgH="203040" progId="Equation.DSMT4">
                  <p:embed/>
                </p:oleObj>
              </mc:Choice>
              <mc:Fallback>
                <p:oleObj name="Equation" r:id="rId13" imgW="482400" imgH="203040" progId="Equation.DSMT4">
                  <p:embed/>
                  <p:pic>
                    <p:nvPicPr>
                      <p:cNvPr id="0" name="Объект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320" y="5281772"/>
                        <a:ext cx="866775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792992"/>
              </p:ext>
            </p:extLst>
          </p:nvPr>
        </p:nvGraphicFramePr>
        <p:xfrm>
          <a:off x="1399835" y="4927824"/>
          <a:ext cx="91281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" name="Equation" r:id="rId15" imgW="507960" imgH="203040" progId="Equation.DSMT4">
                  <p:embed/>
                </p:oleObj>
              </mc:Choice>
              <mc:Fallback>
                <p:oleObj name="Equation" r:id="rId15" imgW="507960" imgH="203040" progId="Equation.DSMT4">
                  <p:embed/>
                  <p:pic>
                    <p:nvPicPr>
                      <p:cNvPr id="0" name="Объект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9835" y="4927824"/>
                        <a:ext cx="912812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02605"/>
              </p:ext>
            </p:extLst>
          </p:nvPr>
        </p:nvGraphicFramePr>
        <p:xfrm>
          <a:off x="2530475" y="4943018"/>
          <a:ext cx="89058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" name="Equation" r:id="rId17" imgW="495000" imgH="203040" progId="Equation.DSMT4">
                  <p:embed/>
                </p:oleObj>
              </mc:Choice>
              <mc:Fallback>
                <p:oleObj name="Equation" r:id="rId17" imgW="495000" imgH="203040" progId="Equation.DSMT4">
                  <p:embed/>
                  <p:pic>
                    <p:nvPicPr>
                      <p:cNvPr id="0" name="Объект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0475" y="4943018"/>
                        <a:ext cx="890588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8898768"/>
              </p:ext>
            </p:extLst>
          </p:nvPr>
        </p:nvGraphicFramePr>
        <p:xfrm>
          <a:off x="3228721" y="5279342"/>
          <a:ext cx="118745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" name="Equation" r:id="rId19" imgW="660240" imgH="203040" progId="Equation.DSMT4">
                  <p:embed/>
                </p:oleObj>
              </mc:Choice>
              <mc:Fallback>
                <p:oleObj name="Equation" r:id="rId19" imgW="660240" imgH="203040" progId="Equation.DSMT4">
                  <p:embed/>
                  <p:pic>
                    <p:nvPicPr>
                      <p:cNvPr id="0" name="Объект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8721" y="5279342"/>
                        <a:ext cx="118745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Объект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552909"/>
              </p:ext>
            </p:extLst>
          </p:nvPr>
        </p:nvGraphicFramePr>
        <p:xfrm>
          <a:off x="6762949" y="5272765"/>
          <a:ext cx="118586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" name="Equation" r:id="rId21" imgW="660240" imgH="203040" progId="Equation.DSMT4">
                  <p:embed/>
                </p:oleObj>
              </mc:Choice>
              <mc:Fallback>
                <p:oleObj name="Equation" r:id="rId21" imgW="660240" imgH="203040" progId="Equation.DSMT4">
                  <p:embed/>
                  <p:pic>
                    <p:nvPicPr>
                      <p:cNvPr id="0" name="Объект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949" y="5272765"/>
                        <a:ext cx="1185862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351063" y="4585314"/>
            <a:ext cx="4217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Аппроксимирующие предположения:</a:t>
            </a:r>
            <a:endParaRPr lang="ru-RU" u="sng" dirty="0"/>
          </a:p>
        </p:txBody>
      </p:sp>
      <p:sp>
        <p:nvSpPr>
          <p:cNvPr id="37" name="TextBox 36"/>
          <p:cNvSpPr txBox="1"/>
          <p:nvPr/>
        </p:nvSpPr>
        <p:spPr>
          <a:xfrm>
            <a:off x="426692" y="5270677"/>
            <a:ext cx="760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точек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348198" y="5624097"/>
            <a:ext cx="2948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Пренебречь значениями </a:t>
            </a:r>
            <a:endParaRPr lang="ru-RU" dirty="0"/>
          </a:p>
        </p:txBody>
      </p:sp>
      <p:graphicFrame>
        <p:nvGraphicFramePr>
          <p:cNvPr id="39" name="Объект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5066876"/>
              </p:ext>
            </p:extLst>
          </p:nvPr>
        </p:nvGraphicFramePr>
        <p:xfrm>
          <a:off x="3161152" y="5631771"/>
          <a:ext cx="189547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" name="Equation" r:id="rId23" imgW="1054080" imgH="203040" progId="Equation.DSMT4">
                  <p:embed/>
                </p:oleObj>
              </mc:Choice>
              <mc:Fallback>
                <p:oleObj name="Equation" r:id="rId23" imgW="1054080" imgH="203040" progId="Equation.DSMT4">
                  <p:embed/>
                  <p:pic>
                    <p:nvPicPr>
                      <p:cNvPr id="0" name="Объект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1152" y="5631771"/>
                        <a:ext cx="1895475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Объект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1416428"/>
              </p:ext>
            </p:extLst>
          </p:nvPr>
        </p:nvGraphicFramePr>
        <p:xfrm>
          <a:off x="5253934" y="5632450"/>
          <a:ext cx="255746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" name="Equation" r:id="rId25" imgW="1422360" imgH="203040" progId="Equation.DSMT4">
                  <p:embed/>
                </p:oleObj>
              </mc:Choice>
              <mc:Fallback>
                <p:oleObj name="Equation" r:id="rId25" imgW="1422360" imgH="203040" progId="Equation.DSMT4">
                  <p:embed/>
                  <p:pic>
                    <p:nvPicPr>
                      <p:cNvPr id="0" name="Объект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3934" y="5632450"/>
                        <a:ext cx="2557462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4999231" y="56198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7734516" y="5623681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,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50964" y="5959383"/>
            <a:ext cx="7289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статистическими моментами третьего и более высоких порядков.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375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32154" y="236764"/>
            <a:ext cx="2047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Доказать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1063" y="821539"/>
            <a:ext cx="300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Алгоритм экстраполяции:</a:t>
            </a:r>
            <a:endParaRPr lang="ru-RU" u="sng" dirty="0"/>
          </a:p>
        </p:txBody>
      </p:sp>
      <p:graphicFrame>
        <p:nvGraphicFramePr>
          <p:cNvPr id="25" name="Объект 2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41859197"/>
              </p:ext>
            </p:extLst>
          </p:nvPr>
        </p:nvGraphicFramePr>
        <p:xfrm>
          <a:off x="441407" y="1232651"/>
          <a:ext cx="766762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" name="Equation" r:id="rId3" imgW="4381200" imgH="482400" progId="Equation.DSMT4">
                  <p:embed/>
                </p:oleObj>
              </mc:Choice>
              <mc:Fallback>
                <p:oleObj name="Equation" r:id="rId3" imgW="4381200" imgH="4824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407" y="1232651"/>
                        <a:ext cx="7667625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351063" y="2239398"/>
            <a:ext cx="2635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Алгоритм фильтрации:</a:t>
            </a:r>
            <a:endParaRPr lang="ru-RU" u="sng" dirty="0"/>
          </a:p>
        </p:txBody>
      </p:sp>
      <p:graphicFrame>
        <p:nvGraphicFramePr>
          <p:cNvPr id="2" name="Объект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57225207"/>
              </p:ext>
            </p:extLst>
          </p:nvPr>
        </p:nvGraphicFramePr>
        <p:xfrm>
          <a:off x="476024" y="2608730"/>
          <a:ext cx="7200900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3" name="Equation" r:id="rId5" imgW="4114800" imgH="939600" progId="Equation.DSMT4">
                  <p:embed/>
                </p:oleObj>
              </mc:Choice>
              <mc:Fallback>
                <p:oleObj name="Equation" r:id="rId5" imgW="4114800" imgH="939600" progId="Equation.DSMT4">
                  <p:embed/>
                  <p:pic>
                    <p:nvPicPr>
                      <p:cNvPr id="0" name="Объект 2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024" y="2608730"/>
                        <a:ext cx="7200900" cy="164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25657324"/>
              </p:ext>
            </p:extLst>
          </p:nvPr>
        </p:nvGraphicFramePr>
        <p:xfrm>
          <a:off x="473075" y="4862296"/>
          <a:ext cx="3489325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" name="Equation" r:id="rId7" imgW="1993680" imgH="749160" progId="Equation.DSMT4">
                  <p:embed/>
                </p:oleObj>
              </mc:Choice>
              <mc:Fallback>
                <p:oleObj name="Equation" r:id="rId7" imgW="1993680" imgH="749160" progId="Equation.DSMT4">
                  <p:embed/>
                  <p:pic>
                    <p:nvPicPr>
                      <p:cNvPr id="0" name="Объект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4862296"/>
                        <a:ext cx="3489325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416374" y="4465527"/>
            <a:ext cx="52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где</a:t>
            </a:r>
            <a:endParaRPr lang="ru-RU" dirty="0"/>
          </a:p>
        </p:txBody>
      </p:sp>
      <p:graphicFrame>
        <p:nvGraphicFramePr>
          <p:cNvPr id="11" name="Объект 1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72851970"/>
              </p:ext>
            </p:extLst>
          </p:nvPr>
        </p:nvGraphicFramePr>
        <p:xfrm>
          <a:off x="977315" y="4479259"/>
          <a:ext cx="1066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5" name="Equation" r:id="rId9" imgW="609480" imgH="203040" progId="Equation.DSMT4">
                  <p:embed/>
                </p:oleObj>
              </mc:Choice>
              <mc:Fallback>
                <p:oleObj name="Equation" r:id="rId9" imgW="609480" imgH="203040" progId="Equation.DSMT4">
                  <p:embed/>
                  <p:pic>
                    <p:nvPicPr>
                      <p:cNvPr id="0" name="Объект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315" y="4479259"/>
                        <a:ext cx="10668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484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25519" y="236764"/>
            <a:ext cx="34604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Доказательство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1063" y="821539"/>
            <a:ext cx="79103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Для получения соотношений расширенного линеаризованного фильтра</a:t>
            </a:r>
          </a:p>
          <a:p>
            <a:r>
              <a:rPr lang="ru-RU" dirty="0" smtClean="0"/>
              <a:t>воспользуемся уже доказанными соотношениями для обычного </a:t>
            </a:r>
          </a:p>
          <a:p>
            <a:r>
              <a:rPr lang="ru-RU" dirty="0" smtClean="0"/>
              <a:t>линеаризованного фильтра, так как условия задач эквивалентны.</a:t>
            </a:r>
            <a:endParaRPr lang="ru-RU" dirty="0"/>
          </a:p>
        </p:txBody>
      </p:sp>
      <p:graphicFrame>
        <p:nvGraphicFramePr>
          <p:cNvPr id="3" name="Объект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10271844"/>
              </p:ext>
            </p:extLst>
          </p:nvPr>
        </p:nvGraphicFramePr>
        <p:xfrm>
          <a:off x="416374" y="2114201"/>
          <a:ext cx="7315200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Equation" r:id="rId3" imgW="4127500" imgH="749300" progId="Equation.DSMT4">
                  <p:embed/>
                </p:oleObj>
              </mc:Choice>
              <mc:Fallback>
                <p:oleObj name="Equation" r:id="rId3" imgW="4127500" imgH="749300" progId="Equation.DSMT4">
                  <p:embed/>
                  <p:pic>
                    <p:nvPicPr>
                      <p:cNvPr id="0" name="Объект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374" y="2114201"/>
                        <a:ext cx="7315200" cy="133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37445836"/>
              </p:ext>
            </p:extLst>
          </p:nvPr>
        </p:nvGraphicFramePr>
        <p:xfrm>
          <a:off x="416217" y="3926292"/>
          <a:ext cx="8213725" cy="265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Equation" r:id="rId5" imgW="4635360" imgH="1498320" progId="Equation.DSMT4">
                  <p:embed/>
                </p:oleObj>
              </mc:Choice>
              <mc:Fallback>
                <p:oleObj name="Equation" r:id="rId5" imgW="4635360" imgH="1498320" progId="Equation.DSMT4">
                  <p:embed/>
                  <p:pic>
                    <p:nvPicPr>
                      <p:cNvPr id="0" name="Объект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217" y="3926292"/>
                        <a:ext cx="8213725" cy="265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51063" y="3556960"/>
            <a:ext cx="2635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Алгоритм фильтрации:</a:t>
            </a:r>
            <a:endParaRPr lang="ru-RU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351062" y="1744869"/>
            <a:ext cx="300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Алгоритм экстраполяции: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130683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25519" y="236764"/>
            <a:ext cx="34604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Доказательство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1063" y="748063"/>
            <a:ext cx="6116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Выберем в качестве опорной траектории для функции </a:t>
            </a:r>
            <a:endParaRPr lang="ru-RU" dirty="0"/>
          </a:p>
        </p:txBody>
      </p:sp>
      <p:graphicFrame>
        <p:nvGraphicFramePr>
          <p:cNvPr id="2" name="Объект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57915452"/>
              </p:ext>
            </p:extLst>
          </p:nvPr>
        </p:nvGraphicFramePr>
        <p:xfrm>
          <a:off x="6285954" y="748063"/>
          <a:ext cx="51911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" name="Equation" r:id="rId3" imgW="291960" imgH="203040" progId="Equation.DSMT4">
                  <p:embed/>
                </p:oleObj>
              </mc:Choice>
              <mc:Fallback>
                <p:oleObj name="Equation" r:id="rId3" imgW="291960" imgH="203040" progId="Equation.DSMT4">
                  <p:embed/>
                  <p:pic>
                    <p:nvPicPr>
                      <p:cNvPr id="0" name="Объект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5954" y="748063"/>
                        <a:ext cx="519112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756482" y="748063"/>
            <a:ext cx="2347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оценки фильтрации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261956045"/>
              </p:ext>
            </p:extLst>
          </p:nvPr>
        </p:nvGraphicFramePr>
        <p:xfrm>
          <a:off x="407767" y="1117149"/>
          <a:ext cx="21621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" name="Equation" r:id="rId5" imgW="1218960" imgH="203040" progId="Equation.DSMT4">
                  <p:embed/>
                </p:oleObj>
              </mc:Choice>
              <mc:Fallback>
                <p:oleObj name="Equation" r:id="rId5" imgW="1218960" imgH="203040" progId="Equation.DSMT4">
                  <p:embed/>
                  <p:pic>
                    <p:nvPicPr>
                      <p:cNvPr id="0" name="Объект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767" y="1117149"/>
                        <a:ext cx="216217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462824" y="1102341"/>
            <a:ext cx="1947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, а для функции </a:t>
            </a:r>
            <a:endParaRPr lang="ru-RU" dirty="0"/>
          </a:p>
        </p:txBody>
      </p:sp>
      <p:graphicFrame>
        <p:nvGraphicFramePr>
          <p:cNvPr id="8" name="Объект 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509413993"/>
              </p:ext>
            </p:extLst>
          </p:nvPr>
        </p:nvGraphicFramePr>
        <p:xfrm>
          <a:off x="4272432" y="1125313"/>
          <a:ext cx="47466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5" name="Equation" r:id="rId7" imgW="266400" imgH="203040" progId="Equation.DSMT4">
                  <p:embed/>
                </p:oleObj>
              </mc:Choice>
              <mc:Fallback>
                <p:oleObj name="Equation" r:id="rId7" imgW="266400" imgH="203040" progId="Equation.DSMT4">
                  <p:embed/>
                  <p:pic>
                    <p:nvPicPr>
                      <p:cNvPr id="0" name="Объект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2432" y="1125313"/>
                        <a:ext cx="474662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680791" y="1109231"/>
            <a:ext cx="2778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- оценки экстраполяции</a:t>
            </a:r>
            <a:endParaRPr lang="ru-RU" dirty="0"/>
          </a:p>
        </p:txBody>
      </p:sp>
      <p:graphicFrame>
        <p:nvGraphicFramePr>
          <p:cNvPr id="10" name="Объект 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31941321"/>
              </p:ext>
            </p:extLst>
          </p:nvPr>
        </p:nvGraphicFramePr>
        <p:xfrm>
          <a:off x="416379" y="1496165"/>
          <a:ext cx="24987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6" name="Equation" r:id="rId9" imgW="1409400" imgH="203040" progId="Equation.DSMT4">
                  <p:embed/>
                </p:oleObj>
              </mc:Choice>
              <mc:Fallback>
                <p:oleObj name="Equation" r:id="rId9" imgW="1409400" imgH="203040" progId="Equation.DSMT4">
                  <p:embed/>
                  <p:pic>
                    <p:nvPicPr>
                      <p:cNvPr id="0" name="Объект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379" y="1496165"/>
                        <a:ext cx="249872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833657" y="1469112"/>
            <a:ext cx="6003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 подставим их в линеаризованный фильтр, учитывая</a:t>
            </a:r>
            <a:endParaRPr lang="ru-RU" dirty="0"/>
          </a:p>
        </p:txBody>
      </p:sp>
      <p:graphicFrame>
        <p:nvGraphicFramePr>
          <p:cNvPr id="16" name="Объект 1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70524461"/>
              </p:ext>
            </p:extLst>
          </p:nvPr>
        </p:nvGraphicFramePr>
        <p:xfrm>
          <a:off x="458092" y="2259867"/>
          <a:ext cx="8553450" cy="387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7" name="Equation" r:id="rId11" imgW="4825800" imgH="2184120" progId="Equation.DSMT4">
                  <p:embed/>
                </p:oleObj>
              </mc:Choice>
              <mc:Fallback>
                <p:oleObj name="Equation" r:id="rId11" imgW="4825800" imgH="218412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092" y="2259867"/>
                        <a:ext cx="8553450" cy="387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Прямая соединительная линия 20"/>
          <p:cNvCxnSpPr/>
          <p:nvPr/>
        </p:nvCxnSpPr>
        <p:spPr>
          <a:xfrm flipV="1">
            <a:off x="5070593" y="2252989"/>
            <a:ext cx="3134436" cy="3922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V="1">
            <a:off x="653792" y="4384257"/>
            <a:ext cx="4310092" cy="40005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Объект 2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196352668"/>
              </p:ext>
            </p:extLst>
          </p:nvPr>
        </p:nvGraphicFramePr>
        <p:xfrm>
          <a:off x="8199497" y="2135059"/>
          <a:ext cx="2254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8" name="Equation" r:id="rId13" imgW="126720" imgH="177480" progId="Equation.DSMT4">
                  <p:embed/>
                </p:oleObj>
              </mc:Choice>
              <mc:Fallback>
                <p:oleObj name="Equation" r:id="rId13" imgW="126720" imgH="177480" progId="Equation.DSMT4">
                  <p:embed/>
                  <p:pic>
                    <p:nvPicPr>
                      <p:cNvPr id="0" name="Объект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9497" y="2135059"/>
                        <a:ext cx="225425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668547530"/>
              </p:ext>
            </p:extLst>
          </p:nvPr>
        </p:nvGraphicFramePr>
        <p:xfrm>
          <a:off x="4963884" y="4266782"/>
          <a:ext cx="2254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9" name="Equation" r:id="rId15" imgW="126720" imgH="177480" progId="Equation.DSMT4">
                  <p:embed/>
                </p:oleObj>
              </mc:Choice>
              <mc:Fallback>
                <p:oleObj name="Equation" r:id="rId15" imgW="126720" imgH="17748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3884" y="4266782"/>
                        <a:ext cx="225425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351063" y="6160845"/>
            <a:ext cx="8109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После сокращения получаем соотношения для расширенного линейного </a:t>
            </a:r>
          </a:p>
          <a:p>
            <a:r>
              <a:rPr lang="ru-RU" dirty="0" smtClean="0"/>
              <a:t>фильтра, которые и требовалось найти.</a:t>
            </a:r>
            <a:endParaRPr lang="ru-RU" dirty="0"/>
          </a:p>
        </p:txBody>
      </p:sp>
      <p:graphicFrame>
        <p:nvGraphicFramePr>
          <p:cNvPr id="3" name="Объект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85849915"/>
              </p:ext>
            </p:extLst>
          </p:nvPr>
        </p:nvGraphicFramePr>
        <p:xfrm>
          <a:off x="4998470" y="1795791"/>
          <a:ext cx="4014787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0" name="Equation" r:id="rId16" imgW="2298700" imgH="228600" progId="Equation.DSMT4">
                  <p:embed/>
                </p:oleObj>
              </mc:Choice>
              <mc:Fallback>
                <p:oleObj name="Equation" r:id="rId16" imgW="2298700" imgH="228600" progId="Equation.DSMT4">
                  <p:embed/>
                  <p:pic>
                    <p:nvPicPr>
                      <p:cNvPr id="0" name="Объект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8470" y="1795791"/>
                        <a:ext cx="4014787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51063" y="1815429"/>
            <a:ext cx="476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его соотношения для опорной траектории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056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02347" y="236764"/>
            <a:ext cx="3506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Тестовая задача</a:t>
            </a:r>
            <a:endParaRPr lang="ru-RU" sz="3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51063" y="821539"/>
            <a:ext cx="77070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Требуется определить траекторию полета </a:t>
            </a:r>
            <a:r>
              <a:rPr lang="ru-RU" sz="2400" dirty="0" smtClean="0"/>
              <a:t>пушечного ядра в </a:t>
            </a:r>
            <a:r>
              <a:rPr lang="ru-RU" sz="2400" dirty="0"/>
              <a:t>декартовой двумерной системе координат. На </a:t>
            </a:r>
            <a:r>
              <a:rPr lang="ru-RU" sz="2400" dirty="0" smtClean="0"/>
              <a:t>ядро воздействуют </a:t>
            </a:r>
            <a:r>
              <a:rPr lang="ru-RU" sz="2400" dirty="0"/>
              <a:t>сила </a:t>
            </a:r>
            <a:r>
              <a:rPr lang="ru-RU" sz="2400" dirty="0" smtClean="0"/>
              <a:t>тяжести и </a:t>
            </a:r>
            <a:r>
              <a:rPr lang="ru-RU" sz="2400" dirty="0"/>
              <a:t>аэродинамическое сопротивление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5471436" y="2723689"/>
            <a:ext cx="34031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задаче использованы данные для пушки «</a:t>
            </a:r>
            <a:r>
              <a:rPr lang="en-US" dirty="0" smtClean="0"/>
              <a:t>Canon </a:t>
            </a:r>
            <a:r>
              <a:rPr lang="en-US" dirty="0"/>
              <a:t>de </a:t>
            </a:r>
            <a:r>
              <a:rPr lang="en-US" dirty="0" err="1" smtClean="0"/>
              <a:t>l’Empereur</a:t>
            </a:r>
            <a:r>
              <a:rPr lang="ru-RU" dirty="0" smtClean="0"/>
              <a:t>», также известной как «</a:t>
            </a:r>
            <a:r>
              <a:rPr lang="en-US" dirty="0"/>
              <a:t>12-pounder "</a:t>
            </a:r>
            <a:r>
              <a:rPr lang="en-US" dirty="0" smtClean="0"/>
              <a:t>Napoleon"</a:t>
            </a:r>
            <a:r>
              <a:rPr lang="ru-RU" dirty="0" smtClean="0"/>
              <a:t>». Это орудие было разработано во </a:t>
            </a:r>
            <a:r>
              <a:rPr lang="ru-RU" dirty="0"/>
              <a:t>Франции в 1853 году </a:t>
            </a:r>
            <a:r>
              <a:rPr lang="ru-RU" dirty="0" smtClean="0"/>
              <a:t>и было эффективным и многофункциональным – могло вести </a:t>
            </a:r>
            <a:r>
              <a:rPr lang="ru-RU" dirty="0"/>
              <a:t>огонь ядрами, снарядами и картечью</a:t>
            </a:r>
          </a:p>
        </p:txBody>
      </p:sp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63" y="2751365"/>
            <a:ext cx="4981585" cy="3736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005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14976" y="236764"/>
            <a:ext cx="3281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Модель задачи</a:t>
            </a:r>
            <a:endParaRPr lang="ru-RU" sz="3200" b="1"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039901"/>
              </p:ext>
            </p:extLst>
          </p:nvPr>
        </p:nvGraphicFramePr>
        <p:xfrm>
          <a:off x="428625" y="867473"/>
          <a:ext cx="3667125" cy="271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7" name="Equation" r:id="rId3" imgW="2298700" imgH="1701800" progId="Equation.DSMT4">
                  <p:embed/>
                </p:oleObj>
              </mc:Choice>
              <mc:Fallback>
                <p:oleObj name="Equation" r:id="rId3" imgW="2298700" imgH="1701800" progId="Equation.DSMT4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867473"/>
                        <a:ext cx="3667125" cy="271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7055692"/>
              </p:ext>
            </p:extLst>
          </p:nvPr>
        </p:nvGraphicFramePr>
        <p:xfrm>
          <a:off x="424534" y="3785961"/>
          <a:ext cx="139858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8" name="Equation" r:id="rId5" imgW="876240" imgH="228600" progId="Equation.DSMT4">
                  <p:embed/>
                </p:oleObj>
              </mc:Choice>
              <mc:Fallback>
                <p:oleObj name="Equation" r:id="rId5" imgW="876240" imgH="228600" progId="Equation.DSMT4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534" y="3785961"/>
                        <a:ext cx="1398588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16701" y="3776881"/>
            <a:ext cx="373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 </a:t>
            </a:r>
            <a:r>
              <a:rPr lang="ru-RU" dirty="0" smtClean="0"/>
              <a:t>- ускорение свободного падения</a:t>
            </a:r>
            <a:endParaRPr lang="ru-RU" dirty="0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9567516"/>
              </p:ext>
            </p:extLst>
          </p:nvPr>
        </p:nvGraphicFramePr>
        <p:xfrm>
          <a:off x="423185" y="4207785"/>
          <a:ext cx="73025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9" name="Equation" r:id="rId7" imgW="457200" imgH="177480" progId="Equation.DSMT4">
                  <p:embed/>
                </p:oleObj>
              </mc:Choice>
              <mc:Fallback>
                <p:oleObj name="Equation" r:id="rId7" imgW="4572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185" y="4207785"/>
                        <a:ext cx="730250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16701" y="4166048"/>
            <a:ext cx="3550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 </a:t>
            </a:r>
            <a:r>
              <a:rPr lang="ru-RU" dirty="0" smtClean="0"/>
              <a:t>- коэффициент сопротивления</a:t>
            </a:r>
            <a:endParaRPr lang="ru-RU" dirty="0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7490886"/>
              </p:ext>
            </p:extLst>
          </p:nvPr>
        </p:nvGraphicFramePr>
        <p:xfrm>
          <a:off x="421357" y="4545472"/>
          <a:ext cx="1419225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0" name="Equation" r:id="rId9" imgW="888840" imgH="228600" progId="Equation.DSMT4">
                  <p:embed/>
                </p:oleObj>
              </mc:Choice>
              <mc:Fallback>
                <p:oleObj name="Equation" r:id="rId9" imgW="888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357" y="4545472"/>
                        <a:ext cx="1419225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716701" y="4551710"/>
            <a:ext cx="2381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 </a:t>
            </a:r>
            <a:r>
              <a:rPr lang="ru-RU" dirty="0" smtClean="0"/>
              <a:t>- плотность воздуха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6427664"/>
              </p:ext>
            </p:extLst>
          </p:nvPr>
        </p:nvGraphicFramePr>
        <p:xfrm>
          <a:off x="427721" y="4942347"/>
          <a:ext cx="1217613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1" name="Equation" r:id="rId11" imgW="761760" imgH="203040" progId="Equation.DSMT4">
                  <p:embed/>
                </p:oleObj>
              </mc:Choice>
              <mc:Fallback>
                <p:oleObj name="Equation" r:id="rId11" imgW="761760" imgH="203040" progId="Equation.DSMT4">
                  <p:embed/>
                  <p:pic>
                    <p:nvPicPr>
                      <p:cNvPr id="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721" y="4942347"/>
                        <a:ext cx="1217613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722149" y="4940866"/>
            <a:ext cx="6126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 </a:t>
            </a:r>
            <a:r>
              <a:rPr lang="ru-RU" dirty="0" smtClean="0"/>
              <a:t>- площадь поперечного сечения ядра (калибр            )</a:t>
            </a:r>
            <a:endParaRPr lang="ru-RU" dirty="0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479783"/>
              </p:ext>
            </p:extLst>
          </p:nvPr>
        </p:nvGraphicFramePr>
        <p:xfrm>
          <a:off x="6790418" y="4985038"/>
          <a:ext cx="731838" cy="2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2" name="Equation" r:id="rId13" imgW="457200" imgH="177480" progId="Equation.DSMT4">
                  <p:embed/>
                </p:oleObj>
              </mc:Choice>
              <mc:Fallback>
                <p:oleObj name="Equation" r:id="rId13" imgW="457200" imgH="177480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0418" y="4985038"/>
                        <a:ext cx="731838" cy="280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542172"/>
              </p:ext>
            </p:extLst>
          </p:nvPr>
        </p:nvGraphicFramePr>
        <p:xfrm>
          <a:off x="427495" y="5346933"/>
          <a:ext cx="1014412" cy="2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3" name="Equation" r:id="rId15" imgW="634680" imgH="177480" progId="Equation.DSMT4">
                  <p:embed/>
                </p:oleObj>
              </mc:Choice>
              <mc:Fallback>
                <p:oleObj name="Equation" r:id="rId15" imgW="634680" imgH="177480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495" y="5346933"/>
                        <a:ext cx="1014412" cy="280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711269" y="5321858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 </a:t>
            </a:r>
            <a:r>
              <a:rPr lang="ru-RU" dirty="0" smtClean="0"/>
              <a:t>- масса ядра</a:t>
            </a:r>
            <a:endParaRPr lang="ru-RU" dirty="0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7601582"/>
              </p:ext>
            </p:extLst>
          </p:nvPr>
        </p:nvGraphicFramePr>
        <p:xfrm>
          <a:off x="433155" y="5720903"/>
          <a:ext cx="133985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4" name="Equation" r:id="rId17" imgW="838080" imgH="228600" progId="Equation.DSMT4">
                  <p:embed/>
                </p:oleObj>
              </mc:Choice>
              <mc:Fallback>
                <p:oleObj name="Equation" r:id="rId17" imgW="838080" imgH="228600" progId="Equation.DSMT4">
                  <p:embed/>
                  <p:pic>
                    <p:nvPicPr>
                      <p:cNvPr id="0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155" y="5720903"/>
                        <a:ext cx="133985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708553" y="5694686"/>
            <a:ext cx="2535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 </a:t>
            </a:r>
            <a:r>
              <a:rPr lang="ru-RU" dirty="0" smtClean="0"/>
              <a:t>- начальная скорость</a:t>
            </a:r>
            <a:endParaRPr lang="ru-RU" dirty="0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1699858"/>
              </p:ext>
            </p:extLst>
          </p:nvPr>
        </p:nvGraphicFramePr>
        <p:xfrm>
          <a:off x="428180" y="6077858"/>
          <a:ext cx="8540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5" name="Equation" r:id="rId19" imgW="533160" imgH="228600" progId="Equation.DSMT4">
                  <p:embed/>
                </p:oleObj>
              </mc:Choice>
              <mc:Fallback>
                <p:oleObj name="Equation" r:id="rId19" imgW="533160" imgH="228600" progId="Equation.DSMT4">
                  <p:embed/>
                  <p:pic>
                    <p:nvPicPr>
                      <p:cNvPr id="0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180" y="6077858"/>
                        <a:ext cx="85407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714001" y="6034858"/>
            <a:ext cx="2085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 </a:t>
            </a:r>
            <a:r>
              <a:rPr lang="ru-RU" dirty="0" smtClean="0"/>
              <a:t>- начальный угол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925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29116" y="236764"/>
            <a:ext cx="32532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Дискретизация</a:t>
            </a:r>
            <a:endParaRPr lang="ru-RU" sz="3200" b="1" dirty="0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835800"/>
              </p:ext>
            </p:extLst>
          </p:nvPr>
        </p:nvGraphicFramePr>
        <p:xfrm>
          <a:off x="448632" y="1400402"/>
          <a:ext cx="5161280" cy="2722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Equation" r:id="rId3" imgW="3225800" imgH="1701800" progId="Equation.DSMT4">
                  <p:embed/>
                </p:oleObj>
              </mc:Choice>
              <mc:Fallback>
                <p:oleObj name="Equation" r:id="rId3" imgW="3225800" imgH="1701800" progId="Equation.DSMT4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632" y="1400402"/>
                        <a:ext cx="5161280" cy="27228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854929"/>
              </p:ext>
            </p:extLst>
          </p:nvPr>
        </p:nvGraphicFramePr>
        <p:xfrm>
          <a:off x="506182" y="821539"/>
          <a:ext cx="1218670" cy="365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Equation" r:id="rId5" imgW="761669" imgH="228501" progId="Equation.DSMT4">
                  <p:embed/>
                </p:oleObj>
              </mc:Choice>
              <mc:Fallback>
                <p:oleObj name="Equation" r:id="rId5" imgW="761669" imgH="228501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182" y="821539"/>
                        <a:ext cx="1218670" cy="3656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200693"/>
              </p:ext>
            </p:extLst>
          </p:nvPr>
        </p:nvGraphicFramePr>
        <p:xfrm>
          <a:off x="438331" y="4329340"/>
          <a:ext cx="5872480" cy="2153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Equation" r:id="rId7" imgW="3670300" imgH="1346200" progId="Equation.DSMT4">
                  <p:embed/>
                </p:oleObj>
              </mc:Choice>
              <mc:Fallback>
                <p:oleObj name="Equation" r:id="rId7" imgW="3670300" imgH="1346200" progId="Equation.DSMT4">
                  <p:embed/>
                  <p:pic>
                    <p:nvPicPr>
                      <p:cNvPr id="0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331" y="4329340"/>
                        <a:ext cx="5872480" cy="2153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30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TC103457515[[fn=Вид]]</Template>
  <TotalTime>575</TotalTime>
  <Words>393</Words>
  <Application>Microsoft Office PowerPoint</Application>
  <PresentationFormat>Экран (4:3)</PresentationFormat>
  <Paragraphs>72</Paragraphs>
  <Slides>14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6" baseType="lpstr">
      <vt:lpstr>View</vt:lpstr>
      <vt:lpstr>Equation</vt:lpstr>
      <vt:lpstr>Расширенный линеаризованный фильтр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dfgdfgdfg</dc:title>
  <dc:creator>Peter</dc:creator>
  <cp:lastModifiedBy>Peter</cp:lastModifiedBy>
  <cp:revision>47</cp:revision>
  <dcterms:created xsi:type="dcterms:W3CDTF">2013-12-22T11:41:38Z</dcterms:created>
  <dcterms:modified xsi:type="dcterms:W3CDTF">2013-12-23T11:42:16Z</dcterms:modified>
</cp:coreProperties>
</file>