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5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68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10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27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14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10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5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4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61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8407" y="0"/>
            <a:ext cx="8417379" cy="3216897"/>
          </a:xfrm>
        </p:spPr>
        <p:txBody>
          <a:bodyPr>
            <a:normAutofit/>
          </a:bodyPr>
          <a:lstStyle/>
          <a:p>
            <a:pPr algn="r"/>
            <a:r>
              <a:rPr lang="ru-RU" sz="6000" b="1" dirty="0" smtClean="0"/>
              <a:t>Расширенный линеаризованный фильтр</a:t>
            </a:r>
            <a:endParaRPr lang="ru-RU" sz="6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9334" y="4034674"/>
            <a:ext cx="7063740" cy="2523555"/>
          </a:xfrm>
        </p:spPr>
        <p:txBody>
          <a:bodyPr/>
          <a:lstStyle/>
          <a:p>
            <a:r>
              <a:rPr lang="ru-RU" dirty="0" smtClean="0"/>
              <a:t>Студенты:		Александров М.Е.</a:t>
            </a:r>
          </a:p>
          <a:p>
            <a:r>
              <a:rPr lang="ru-RU" dirty="0"/>
              <a:t>	</a:t>
            </a:r>
            <a:r>
              <a:rPr lang="ru-RU" dirty="0" smtClean="0"/>
              <a:t>		Жигалов П.С.</a:t>
            </a:r>
          </a:p>
          <a:p>
            <a:r>
              <a:rPr lang="ru-RU" dirty="0" smtClean="0"/>
              <a:t>Преподаватель:	</a:t>
            </a:r>
            <a:r>
              <a:rPr lang="ru-RU" dirty="0" err="1" smtClean="0"/>
              <a:t>Чубич</a:t>
            </a:r>
            <a:r>
              <a:rPr lang="ru-RU" dirty="0" smtClean="0"/>
              <a:t> В.М.</a:t>
            </a:r>
          </a:p>
          <a:p>
            <a:endParaRPr lang="ru-RU" dirty="0"/>
          </a:p>
          <a:p>
            <a:pPr algn="ctr"/>
            <a:r>
              <a:rPr lang="ru-RU" dirty="0" smtClean="0"/>
              <a:t>Новосибирск, 2013г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7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9790" y="236764"/>
            <a:ext cx="517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Используемые матрицы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671380"/>
              </p:ext>
            </p:extLst>
          </p:nvPr>
        </p:nvGraphicFramePr>
        <p:xfrm>
          <a:off x="4320041" y="1033750"/>
          <a:ext cx="4054475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" name="Equation" r:id="rId3" imgW="2794000" imgH="939800" progId="Equation.DSMT4">
                  <p:embed/>
                </p:oleObj>
              </mc:Choice>
              <mc:Fallback>
                <p:oleObj name="Equation" r:id="rId3" imgW="2794000" imgH="939800" progId="Equation.DSMT4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041" y="1033750"/>
                        <a:ext cx="4054475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06"/>
              </p:ext>
            </p:extLst>
          </p:nvPr>
        </p:nvGraphicFramePr>
        <p:xfrm>
          <a:off x="626608" y="2575771"/>
          <a:ext cx="2751137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" name="Equation" r:id="rId5" imgW="1905000" imgH="939800" progId="Equation.DSMT4">
                  <p:embed/>
                </p:oleObj>
              </mc:Choice>
              <mc:Fallback>
                <p:oleObj name="Equation" r:id="rId5" imgW="1905000" imgH="9398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08" y="2575771"/>
                        <a:ext cx="2751137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86825"/>
              </p:ext>
            </p:extLst>
          </p:nvPr>
        </p:nvGraphicFramePr>
        <p:xfrm>
          <a:off x="652463" y="4168941"/>
          <a:ext cx="14843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Equation" r:id="rId7" imgW="1028520" imgH="482400" progId="Equation.DSMT4">
                  <p:embed/>
                </p:oleObj>
              </mc:Choice>
              <mc:Fallback>
                <p:oleObj name="Equation" r:id="rId7" imgW="1028520" imgH="48240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168941"/>
                        <a:ext cx="14843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21906"/>
              </p:ext>
            </p:extLst>
          </p:nvPr>
        </p:nvGraphicFramePr>
        <p:xfrm>
          <a:off x="629558" y="5293345"/>
          <a:ext cx="1739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Equation" r:id="rId9" imgW="1206360" imgH="457200" progId="Equation.DSMT4">
                  <p:embed/>
                </p:oleObj>
              </mc:Choice>
              <mc:Fallback>
                <p:oleObj name="Equation" r:id="rId9" imgW="1206360" imgH="457200" progId="Equation.DSMT4">
                  <p:embed/>
                  <p:pic>
                    <p:nvPicPr>
                      <p:cNvPr id="0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58" y="5293345"/>
                        <a:ext cx="1739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154900"/>
              </p:ext>
            </p:extLst>
          </p:nvPr>
        </p:nvGraphicFramePr>
        <p:xfrm>
          <a:off x="3131691" y="4657725"/>
          <a:ext cx="5246687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Equation" r:id="rId11" imgW="4216320" imgH="1320480" progId="Equation.DSMT4">
                  <p:embed/>
                </p:oleObj>
              </mc:Choice>
              <mc:Fallback>
                <p:oleObj name="Equation" r:id="rId11" imgW="4216320" imgH="132048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691" y="4657725"/>
                        <a:ext cx="5246687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93084"/>
              </p:ext>
            </p:extLst>
          </p:nvPr>
        </p:nvGraphicFramePr>
        <p:xfrm>
          <a:off x="4469508" y="2649538"/>
          <a:ext cx="3871913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Equation" r:id="rId13" imgW="3111480" imgH="1346040" progId="Equation.DSMT4">
                  <p:embed/>
                </p:oleObj>
              </mc:Choice>
              <mc:Fallback>
                <p:oleObj name="Equation" r:id="rId13" imgW="3111480" imgH="1346040" progId="Equation.DSMT4">
                  <p:embed/>
                  <p:pic>
                    <p:nvPicPr>
                      <p:cNvPr id="0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508" y="2649538"/>
                        <a:ext cx="3871913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02002"/>
              </p:ext>
            </p:extLst>
          </p:nvPr>
        </p:nvGraphicFramePr>
        <p:xfrm>
          <a:off x="632279" y="1002663"/>
          <a:ext cx="10445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Equation" r:id="rId15" imgW="723600" imgH="914400" progId="Equation.DSMT4">
                  <p:embed/>
                </p:oleObj>
              </mc:Choice>
              <mc:Fallback>
                <p:oleObj name="Equation" r:id="rId15" imgW="723600" imgH="914400" progId="Equation.DSMT4">
                  <p:embed/>
                  <p:pic>
                    <p:nvPicPr>
                      <p:cNvPr id="0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79" y="1002663"/>
                        <a:ext cx="10445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678927"/>
              </p:ext>
            </p:extLst>
          </p:nvPr>
        </p:nvGraphicFramePr>
        <p:xfrm>
          <a:off x="2193925" y="1589088"/>
          <a:ext cx="1265238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17" imgW="876240" imgH="177480" progId="Equation.DSMT4">
                  <p:embed/>
                </p:oleObj>
              </mc:Choice>
              <mc:Fallback>
                <p:oleObj name="Equation" r:id="rId17" imgW="876240" imgH="177480" progId="Equation.DSMT4">
                  <p:embed/>
                  <p:pic>
                    <p:nvPicPr>
                      <p:cNvPr id="0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1589088"/>
                        <a:ext cx="1265238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7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pic>
        <p:nvPicPr>
          <p:cNvPr id="2" name="Рисунок 1"/>
          <p:cNvPicPr/>
          <p:nvPr>
            <p:extLst>
              <p:ext uri="{D42A27DB-BD31-4B8C-83A1-F6EECF244321}">
                <p14:modId xmlns:p14="http://schemas.microsoft.com/office/powerpoint/2010/main" val="1906541188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898157" y="1530123"/>
            <a:ext cx="7315200" cy="49244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9800" y="3600450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79799" y="3886199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157" y="3575780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до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157" y="3861529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pic>
        <p:nvPicPr>
          <p:cNvPr id="3" name="Рисунок 2"/>
          <p:cNvPicPr/>
          <p:nvPr>
            <p:extLst>
              <p:ext uri="{D42A27DB-BD31-4B8C-83A1-F6EECF244321}">
                <p14:modId xmlns:p14="http://schemas.microsoft.com/office/powerpoint/2010/main" val="1174609843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19188" y="1500170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65884" y="3518807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65883" y="3804556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84240" y="3494137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до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4240" y="377988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3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2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0438" y="236764"/>
            <a:ext cx="423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Список литературы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1064" y="883216"/>
            <a:ext cx="846874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Огарков М.А. </a:t>
            </a:r>
            <a:r>
              <a:rPr lang="ru-RU" dirty="0" smtClean="0"/>
              <a:t>Методы </a:t>
            </a:r>
            <a:r>
              <a:rPr lang="ru-RU" dirty="0"/>
              <a:t>статистического оценивания параметров случайных </a:t>
            </a:r>
            <a:r>
              <a:rPr lang="ru-RU" dirty="0" smtClean="0"/>
              <a:t>процессов. – М.: </a:t>
            </a:r>
            <a:r>
              <a:rPr lang="ru-RU" dirty="0" err="1" smtClean="0"/>
              <a:t>Энергоатомиздат</a:t>
            </a:r>
            <a:r>
              <a:rPr lang="ru-RU" dirty="0" smtClean="0"/>
              <a:t>, 1990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 smtClean="0"/>
              <a:t>Абденов</a:t>
            </a:r>
            <a:r>
              <a:rPr lang="ru-RU" dirty="0" smtClean="0"/>
              <a:t> А.Ж., Денисов В.И., </a:t>
            </a:r>
            <a:r>
              <a:rPr lang="ru-RU" dirty="0" err="1" smtClean="0"/>
              <a:t>Чубич</a:t>
            </a:r>
            <a:r>
              <a:rPr lang="ru-RU" dirty="0" smtClean="0"/>
              <a:t> В.М. Введение в оценивание и планирование экспериментов для стохастических динамических систем. – Новосибирск: НГТУ, 1993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/>
              <a:t>Каханер</a:t>
            </a:r>
            <a:r>
              <a:rPr lang="ru-RU" dirty="0"/>
              <a:t> </a:t>
            </a:r>
            <a:r>
              <a:rPr lang="ru-RU" dirty="0" smtClean="0"/>
              <a:t>Д., </a:t>
            </a:r>
            <a:r>
              <a:rPr lang="ru-RU" dirty="0" err="1"/>
              <a:t>Моулер</a:t>
            </a:r>
            <a:r>
              <a:rPr lang="ru-RU" dirty="0"/>
              <a:t> K., </a:t>
            </a:r>
            <a:r>
              <a:rPr lang="ru-RU" dirty="0" err="1"/>
              <a:t>Нэш</a:t>
            </a:r>
            <a:r>
              <a:rPr lang="ru-RU" dirty="0"/>
              <a:t> С. </a:t>
            </a:r>
            <a:r>
              <a:rPr lang="ru-RU" dirty="0" smtClean="0"/>
              <a:t>Численные </a:t>
            </a:r>
            <a:r>
              <a:rPr lang="ru-RU" dirty="0"/>
              <a:t>методы и программное </a:t>
            </a:r>
            <a:r>
              <a:rPr lang="ru-RU" dirty="0" smtClean="0"/>
              <a:t>обеспечение. – М.: Мир, 1998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Никифоров Н. Н., Туркин П. И., Жеребцов А. А., </a:t>
            </a:r>
            <a:r>
              <a:rPr lang="ru-RU" dirty="0" err="1"/>
              <a:t>Галиенко</a:t>
            </a:r>
            <a:r>
              <a:rPr lang="ru-RU" dirty="0"/>
              <a:t> С. Г. </a:t>
            </a:r>
            <a:r>
              <a:rPr lang="ru-RU" dirty="0" smtClean="0"/>
              <a:t>Артиллерия. </a:t>
            </a:r>
            <a:r>
              <a:rPr lang="ru-RU" dirty="0"/>
              <a:t>- М.: Воениздат МО СССР, </a:t>
            </a:r>
            <a:r>
              <a:rPr lang="ru-RU" dirty="0" smtClean="0"/>
              <a:t>1953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Гончаров</a:t>
            </a:r>
            <a:r>
              <a:rPr lang="ru-RU" dirty="0"/>
              <a:t> А.Д.</a:t>
            </a:r>
            <a:r>
              <a:rPr lang="ru-RU" dirty="0" smtClean="0"/>
              <a:t>, Громов</a:t>
            </a:r>
            <a:r>
              <a:rPr lang="ru-RU" dirty="0"/>
              <a:t> А.В.</a:t>
            </a:r>
            <a:r>
              <a:rPr lang="ru-RU" dirty="0" smtClean="0"/>
              <a:t>, Зиновьев</a:t>
            </a:r>
            <a:r>
              <a:rPr lang="ru-RU" dirty="0"/>
              <a:t> В.В</a:t>
            </a:r>
            <a:r>
              <a:rPr lang="ru-RU" dirty="0" smtClean="0"/>
              <a:t>. </a:t>
            </a:r>
            <a:r>
              <a:rPr lang="ru-RU" dirty="0"/>
              <a:t>Приборы </a:t>
            </a:r>
            <a:r>
              <a:rPr lang="ru-RU" dirty="0" smtClean="0"/>
              <a:t>артиллерийской разведки. </a:t>
            </a:r>
            <a:r>
              <a:rPr lang="ru-RU" dirty="0"/>
              <a:t>– СПб: НИУ ИТМО, </a:t>
            </a:r>
            <a:r>
              <a:rPr lang="ru-RU" dirty="0" smtClean="0"/>
              <a:t>2012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СНиП </a:t>
            </a:r>
            <a:r>
              <a:rPr lang="ru-RU" dirty="0"/>
              <a:t>2.01.01-82 Строительная климатология </a:t>
            </a:r>
            <a:r>
              <a:rPr lang="ru-RU" dirty="0" smtClean="0"/>
              <a:t>и </a:t>
            </a:r>
            <a:r>
              <a:rPr lang="ru-RU" dirty="0"/>
              <a:t>геофизика</a:t>
            </a:r>
          </a:p>
        </p:txBody>
      </p:sp>
    </p:spTree>
    <p:extLst>
      <p:ext uri="{BB962C8B-B14F-4D97-AF65-F5344CB8AC3E}">
        <p14:creationId xmlns:p14="http://schemas.microsoft.com/office/powerpoint/2010/main" val="39806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22" y="236764"/>
            <a:ext cx="452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Области применения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2752" y="1472483"/>
            <a:ext cx="579447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навигации в </a:t>
            </a:r>
            <a:r>
              <a:rPr lang="ru-RU" sz="2400" dirty="0" smtClean="0"/>
              <a:t>пространстве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ru-RU" sz="2400" dirty="0" smtClean="0"/>
              <a:t>Глобальные спутниковые системы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Indoor </a:t>
            </a:r>
            <a:r>
              <a:rPr lang="en-US" sz="2400" dirty="0"/>
              <a:t>Positing </a:t>
            </a:r>
            <a:r>
              <a:rPr lang="en-US" sz="2400" dirty="0" smtClean="0"/>
              <a:t>Systems</a:t>
            </a:r>
            <a:endParaRPr lang="en-US" sz="24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Battery </a:t>
            </a:r>
            <a:r>
              <a:rPr lang="en-US" sz="2400" dirty="0" smtClean="0"/>
              <a:t>management </a:t>
            </a:r>
            <a:r>
              <a:rPr lang="en-US" sz="2400" dirty="0"/>
              <a:t>systems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наведения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5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9823" y="236764"/>
            <a:ext cx="4071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Постановка задачи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23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состояний:</a:t>
            </a:r>
            <a:endParaRPr lang="ru-RU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51063" y="163256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наблюдений:</a:t>
            </a:r>
            <a:endParaRPr lang="ru-RU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51063" y="245716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Априорная информация: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51063" y="490838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Функции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316111" y="4919843"/>
            <a:ext cx="538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раскладываются в ряд Тейлора в окрестности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197610" y="49198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808779" y="5256519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, а </a:t>
            </a:r>
            <a:r>
              <a:rPr lang="ru-RU" dirty="0"/>
              <a:t>ф</a:t>
            </a:r>
            <a:r>
              <a:rPr lang="ru-RU" dirty="0" smtClean="0"/>
              <a:t>ункция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86056" y="5258352"/>
            <a:ext cx="253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- в окрестности точек</a:t>
            </a:r>
            <a:endParaRPr lang="ru-RU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2775371"/>
              </p:ext>
            </p:extLst>
          </p:nvPr>
        </p:nvGraphicFramePr>
        <p:xfrm>
          <a:off x="462512" y="1190871"/>
          <a:ext cx="50228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" name="Equation" r:id="rId3" imgW="2870200" imgH="203200" progId="Equation.DSMT4">
                  <p:embed/>
                </p:oleObj>
              </mc:Choice>
              <mc:Fallback>
                <p:oleObj name="Equation" r:id="rId3" imgW="2870200" imgH="2032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12" y="1190871"/>
                        <a:ext cx="50228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47637"/>
              </p:ext>
            </p:extLst>
          </p:nvPr>
        </p:nvGraphicFramePr>
        <p:xfrm>
          <a:off x="473134" y="1995384"/>
          <a:ext cx="330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" name="Equation" r:id="rId5" imgW="1854000" imgH="203040" progId="Equation.DSMT4">
                  <p:embed/>
                </p:oleObj>
              </mc:Choice>
              <mc:Fallback>
                <p:oleObj name="Equation" r:id="rId5" imgW="18540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34" y="1995384"/>
                        <a:ext cx="3302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932441"/>
              </p:ext>
            </p:extLst>
          </p:nvPr>
        </p:nvGraphicFramePr>
        <p:xfrm>
          <a:off x="497795" y="3229883"/>
          <a:ext cx="59531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" name="Equation" r:id="rId7" imgW="3314520" imgH="457200" progId="Equation.DSMT4">
                  <p:embed/>
                </p:oleObj>
              </mc:Choice>
              <mc:Fallback>
                <p:oleObj name="Equation" r:id="rId7" imgW="331452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795" y="3229883"/>
                        <a:ext cx="59531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971932"/>
              </p:ext>
            </p:extLst>
          </p:nvPr>
        </p:nvGraphicFramePr>
        <p:xfrm>
          <a:off x="489857" y="2826492"/>
          <a:ext cx="51006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" name="Equation" r:id="rId9" imgW="3251200" imgH="228600" progId="Equation.DSMT4">
                  <p:embed/>
                </p:oleObj>
              </mc:Choice>
              <mc:Fallback>
                <p:oleObj name="Equation" r:id="rId9" imgW="3251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57" y="2826492"/>
                        <a:ext cx="510063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078024"/>
              </p:ext>
            </p:extLst>
          </p:nvPr>
        </p:nvGraphicFramePr>
        <p:xfrm>
          <a:off x="536802" y="4090369"/>
          <a:ext cx="1354909" cy="36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" name="Equation" r:id="rId11" imgW="748975" imgH="203112" progId="Equation.DSMT4">
                  <p:embed/>
                </p:oleObj>
              </mc:Choice>
              <mc:Fallback>
                <p:oleObj name="Equation" r:id="rId11" imgW="748975" imgH="203112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02" y="4090369"/>
                        <a:ext cx="1354909" cy="367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62973"/>
              </p:ext>
            </p:extLst>
          </p:nvPr>
        </p:nvGraphicFramePr>
        <p:xfrm>
          <a:off x="1136320" y="5281772"/>
          <a:ext cx="8667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" name="Equation" r:id="rId13" imgW="482400" imgH="203040" progId="Equation.DSMT4">
                  <p:embed/>
                </p:oleObj>
              </mc:Choice>
              <mc:Fallback>
                <p:oleObj name="Equation" r:id="rId13" imgW="482400" imgH="203040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320" y="5281772"/>
                        <a:ext cx="8667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92992"/>
              </p:ext>
            </p:extLst>
          </p:nvPr>
        </p:nvGraphicFramePr>
        <p:xfrm>
          <a:off x="1399835" y="4927824"/>
          <a:ext cx="9128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" name="Equation" r:id="rId15" imgW="507960" imgH="203040" progId="Equation.DSMT4">
                  <p:embed/>
                </p:oleObj>
              </mc:Choice>
              <mc:Fallback>
                <p:oleObj name="Equation" r:id="rId15" imgW="507960" imgH="203040" progId="Equation.DSMT4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835" y="4927824"/>
                        <a:ext cx="9128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2605"/>
              </p:ext>
            </p:extLst>
          </p:nvPr>
        </p:nvGraphicFramePr>
        <p:xfrm>
          <a:off x="2530475" y="4943018"/>
          <a:ext cx="890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" name="Equation" r:id="rId17" imgW="495000" imgH="203040" progId="Equation.DSMT4">
                  <p:embed/>
                </p:oleObj>
              </mc:Choice>
              <mc:Fallback>
                <p:oleObj name="Equation" r:id="rId17" imgW="495000" imgH="20304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4943018"/>
                        <a:ext cx="890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898768"/>
              </p:ext>
            </p:extLst>
          </p:nvPr>
        </p:nvGraphicFramePr>
        <p:xfrm>
          <a:off x="3228721" y="5279342"/>
          <a:ext cx="11874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" name="Equation" r:id="rId19" imgW="660240" imgH="203040" progId="Equation.DSMT4">
                  <p:embed/>
                </p:oleObj>
              </mc:Choice>
              <mc:Fallback>
                <p:oleObj name="Equation" r:id="rId19" imgW="660240" imgH="20304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721" y="5279342"/>
                        <a:ext cx="11874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52909"/>
              </p:ext>
            </p:extLst>
          </p:nvPr>
        </p:nvGraphicFramePr>
        <p:xfrm>
          <a:off x="6762949" y="5272765"/>
          <a:ext cx="11858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" name="Equation" r:id="rId21" imgW="660240" imgH="203040" progId="Equation.DSMT4">
                  <p:embed/>
                </p:oleObj>
              </mc:Choice>
              <mc:Fallback>
                <p:oleObj name="Equation" r:id="rId21" imgW="660240" imgH="203040" progId="Equation.DSMT4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949" y="5272765"/>
                        <a:ext cx="11858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1063" y="4585314"/>
            <a:ext cx="421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Аппроксимирующие предположения:</a:t>
            </a:r>
            <a:endParaRPr lang="ru-RU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426692" y="5270677"/>
            <a:ext cx="76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точек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48198" y="5624097"/>
            <a:ext cx="294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Пренебречь значениями </a:t>
            </a:r>
            <a:endParaRPr lang="ru-RU" dirty="0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066876"/>
              </p:ext>
            </p:extLst>
          </p:nvPr>
        </p:nvGraphicFramePr>
        <p:xfrm>
          <a:off x="3161152" y="5631771"/>
          <a:ext cx="18954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" name="Equation" r:id="rId23" imgW="1054080" imgH="203040" progId="Equation.DSMT4">
                  <p:embed/>
                </p:oleObj>
              </mc:Choice>
              <mc:Fallback>
                <p:oleObj name="Equation" r:id="rId23" imgW="1054080" imgH="203040" progId="Equation.DSMT4">
                  <p:embed/>
                  <p:pic>
                    <p:nvPicPr>
                      <p:cNvPr id="0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152" y="5631771"/>
                        <a:ext cx="18954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416428"/>
              </p:ext>
            </p:extLst>
          </p:nvPr>
        </p:nvGraphicFramePr>
        <p:xfrm>
          <a:off x="5253934" y="5632450"/>
          <a:ext cx="25574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" name="Equation" r:id="rId25" imgW="1422360" imgH="203040" progId="Equation.DSMT4">
                  <p:embed/>
                </p:oleObj>
              </mc:Choice>
              <mc:Fallback>
                <p:oleObj name="Equation" r:id="rId25" imgW="1422360" imgH="203040" progId="Equation.DSMT4">
                  <p:embed/>
                  <p:pic>
                    <p:nvPicPr>
                      <p:cNvPr id="0" name="Объект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934" y="5632450"/>
                        <a:ext cx="25574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999231" y="5619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734516" y="56236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0964" y="5959383"/>
            <a:ext cx="728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статистическими моментами третьего и более высоких порядков.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7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2154" y="236764"/>
            <a:ext cx="204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Доказать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41859197"/>
              </p:ext>
            </p:extLst>
          </p:nvPr>
        </p:nvGraphicFramePr>
        <p:xfrm>
          <a:off x="441407" y="1232651"/>
          <a:ext cx="76676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Equation" r:id="rId3" imgW="4381200" imgH="482400" progId="Equation.DSMT4">
                  <p:embed/>
                </p:oleObj>
              </mc:Choice>
              <mc:Fallback>
                <p:oleObj name="Equation" r:id="rId3" imgW="4381200" imgH="482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07" y="1232651"/>
                        <a:ext cx="76676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1063" y="2239398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7225207"/>
              </p:ext>
            </p:extLst>
          </p:nvPr>
        </p:nvGraphicFramePr>
        <p:xfrm>
          <a:off x="476024" y="2608730"/>
          <a:ext cx="72009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5" imgW="4114800" imgH="939600" progId="Equation.DSMT4">
                  <p:embed/>
                </p:oleObj>
              </mc:Choice>
              <mc:Fallback>
                <p:oleObj name="Equation" r:id="rId5" imgW="4114800" imgH="939600" progId="Equation.DSMT4">
                  <p:embed/>
                  <p:pic>
                    <p:nvPicPr>
                      <p:cNvPr id="0" name="Объект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24" y="2608730"/>
                        <a:ext cx="72009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25657324"/>
              </p:ext>
            </p:extLst>
          </p:nvPr>
        </p:nvGraphicFramePr>
        <p:xfrm>
          <a:off x="473075" y="4862296"/>
          <a:ext cx="34893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7" imgW="1993680" imgH="749160" progId="Equation.DSMT4">
                  <p:embed/>
                </p:oleObj>
              </mc:Choice>
              <mc:Fallback>
                <p:oleObj name="Equation" r:id="rId7" imgW="1993680" imgH="74916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862296"/>
                        <a:ext cx="34893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16374" y="4465527"/>
            <a:ext cx="52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72851970"/>
              </p:ext>
            </p:extLst>
          </p:nvPr>
        </p:nvGraphicFramePr>
        <p:xfrm>
          <a:off x="977315" y="4479259"/>
          <a:ext cx="106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Equation" r:id="rId9" imgW="609480" imgH="203040" progId="Equation.DSMT4">
                  <p:embed/>
                </p:oleObj>
              </mc:Choice>
              <mc:Fallback>
                <p:oleObj name="Equation" r:id="rId9" imgW="609480" imgH="203040" progId="Equation.DSMT4">
                  <p:embed/>
                  <p:pic>
                    <p:nvPicPr>
                      <p:cNvPr id="0" name="Объект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315" y="4479259"/>
                        <a:ext cx="1066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8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7910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получения соотношений расширенного линеаризованного фильтра</a:t>
            </a:r>
          </a:p>
          <a:p>
            <a:r>
              <a:rPr lang="ru-RU" dirty="0" smtClean="0"/>
              <a:t>воспользуемся уже доказанными соотношениями для обычного </a:t>
            </a:r>
          </a:p>
          <a:p>
            <a:r>
              <a:rPr lang="ru-RU" dirty="0" smtClean="0"/>
              <a:t>линеаризованного фильтра, так как условия задач эквивалентны.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0271844"/>
              </p:ext>
            </p:extLst>
          </p:nvPr>
        </p:nvGraphicFramePr>
        <p:xfrm>
          <a:off x="416374" y="2114201"/>
          <a:ext cx="73152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3" imgW="4127500" imgH="749300" progId="Equation.DSMT4">
                  <p:embed/>
                </p:oleObj>
              </mc:Choice>
              <mc:Fallback>
                <p:oleObj name="Equation" r:id="rId3" imgW="4127500" imgH="749300" progId="Equation.DSMT4">
                  <p:embed/>
                  <p:pic>
                    <p:nvPicPr>
                      <p:cNvPr id="0" name="Объект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4" y="2114201"/>
                        <a:ext cx="73152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37445836"/>
              </p:ext>
            </p:extLst>
          </p:nvPr>
        </p:nvGraphicFramePr>
        <p:xfrm>
          <a:off x="416217" y="3926292"/>
          <a:ext cx="821372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5" imgW="4635360" imgH="1498320" progId="Equation.DSMT4">
                  <p:embed/>
                </p:oleObj>
              </mc:Choice>
              <mc:Fallback>
                <p:oleObj name="Equation" r:id="rId5" imgW="4635360" imgH="1498320" progId="Equation.DSMT4">
                  <p:embed/>
                  <p:pic>
                    <p:nvPicPr>
                      <p:cNvPr id="0" name="Объект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17" y="3926292"/>
                        <a:ext cx="8213725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1063" y="3556960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51062" y="174486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3068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748063"/>
            <a:ext cx="611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Выберем в качестве опорной траектории для функции 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7915452"/>
              </p:ext>
            </p:extLst>
          </p:nvPr>
        </p:nvGraphicFramePr>
        <p:xfrm>
          <a:off x="6285954" y="748063"/>
          <a:ext cx="5191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0" name="Объект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954" y="748063"/>
                        <a:ext cx="51911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56482" y="748063"/>
            <a:ext cx="23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оценки фильтрации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61956045"/>
              </p:ext>
            </p:extLst>
          </p:nvPr>
        </p:nvGraphicFramePr>
        <p:xfrm>
          <a:off x="407767" y="1117149"/>
          <a:ext cx="2162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" name="Equation" r:id="rId5" imgW="1218960" imgH="203040" progId="Equation.DSMT4">
                  <p:embed/>
                </p:oleObj>
              </mc:Choice>
              <mc:Fallback>
                <p:oleObj name="Equation" r:id="rId5" imgW="1218960" imgH="203040" progId="Equation.DSMT4">
                  <p:embed/>
                  <p:pic>
                    <p:nvPicPr>
                      <p:cNvPr id="0" name="Объект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67" y="1117149"/>
                        <a:ext cx="2162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2824" y="1102341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, а для функции 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9413993"/>
              </p:ext>
            </p:extLst>
          </p:nvPr>
        </p:nvGraphicFramePr>
        <p:xfrm>
          <a:off x="4272432" y="1125313"/>
          <a:ext cx="4746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" name="Equation" r:id="rId7" imgW="266400" imgH="203040" progId="Equation.DSMT4">
                  <p:embed/>
                </p:oleObj>
              </mc:Choice>
              <mc:Fallback>
                <p:oleObj name="Equation" r:id="rId7" imgW="266400" imgH="20304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432" y="1125313"/>
                        <a:ext cx="4746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80791" y="1109231"/>
            <a:ext cx="277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оценки экстраполяции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31941321"/>
              </p:ext>
            </p:extLst>
          </p:nvPr>
        </p:nvGraphicFramePr>
        <p:xfrm>
          <a:off x="416379" y="1496165"/>
          <a:ext cx="2498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" name="Equation" r:id="rId9" imgW="1409400" imgH="203040" progId="Equation.DSMT4">
                  <p:embed/>
                </p:oleObj>
              </mc:Choice>
              <mc:Fallback>
                <p:oleObj name="Equation" r:id="rId9" imgW="1409400" imgH="203040" progId="Equation.DSMT4">
                  <p:embed/>
                  <p:pic>
                    <p:nvPicPr>
                      <p:cNvPr id="0" name="Объект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9" y="1496165"/>
                        <a:ext cx="24987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33657" y="1469112"/>
            <a:ext cx="600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 подставим их в линеаризованный фильтр, учитывая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0524461"/>
              </p:ext>
            </p:extLst>
          </p:nvPr>
        </p:nvGraphicFramePr>
        <p:xfrm>
          <a:off x="458092" y="2259867"/>
          <a:ext cx="8553450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" name="Equation" r:id="rId11" imgW="4825800" imgH="2184120" progId="Equation.DSMT4">
                  <p:embed/>
                </p:oleObj>
              </mc:Choice>
              <mc:Fallback>
                <p:oleObj name="Equation" r:id="rId11" imgW="4825800" imgH="2184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92" y="2259867"/>
                        <a:ext cx="8553450" cy="387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Прямая соединительная линия 20"/>
          <p:cNvCxnSpPr/>
          <p:nvPr/>
        </p:nvCxnSpPr>
        <p:spPr>
          <a:xfrm flipV="1">
            <a:off x="5070593" y="2252989"/>
            <a:ext cx="3134436" cy="392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53792" y="4384257"/>
            <a:ext cx="4310092" cy="400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Объект 2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96352668"/>
              </p:ext>
            </p:extLst>
          </p:nvPr>
        </p:nvGraphicFramePr>
        <p:xfrm>
          <a:off x="8199497" y="2135059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97" y="2135059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8547530"/>
              </p:ext>
            </p:extLst>
          </p:nvPr>
        </p:nvGraphicFramePr>
        <p:xfrm>
          <a:off x="4963884" y="4266782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"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884" y="4266782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51063" y="6160845"/>
            <a:ext cx="810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сокращения получаем соотношения для расширенного линейного </a:t>
            </a:r>
          </a:p>
          <a:p>
            <a:r>
              <a:rPr lang="ru-RU" dirty="0" smtClean="0"/>
              <a:t>фильтра, которые и требовалось найти.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5849915"/>
              </p:ext>
            </p:extLst>
          </p:nvPr>
        </p:nvGraphicFramePr>
        <p:xfrm>
          <a:off x="4998470" y="1795791"/>
          <a:ext cx="40147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name="Equation" r:id="rId16" imgW="2298700" imgH="228600" progId="Equation.DSMT4">
                  <p:embed/>
                </p:oleObj>
              </mc:Choice>
              <mc:Fallback>
                <p:oleObj name="Equation" r:id="rId16" imgW="2298700" imgH="228600" progId="Equation.DSMT4">
                  <p:embed/>
                  <p:pic>
                    <p:nvPicPr>
                      <p:cNvPr id="0" name="Объект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470" y="1795791"/>
                        <a:ext cx="40147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1063" y="1815429"/>
            <a:ext cx="476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его соотношения для опорной траектории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5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02347" y="236764"/>
            <a:ext cx="350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Тестовая задача</a:t>
            </a:r>
            <a:endParaRPr lang="ru-RU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1063" y="821539"/>
            <a:ext cx="770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Требуется определить траекторию полета </a:t>
            </a:r>
            <a:r>
              <a:rPr lang="ru-RU" sz="2400" dirty="0" smtClean="0"/>
              <a:t>пушечного ядра в </a:t>
            </a:r>
            <a:r>
              <a:rPr lang="ru-RU" sz="2400" dirty="0"/>
              <a:t>декартовой двумерной системе координат. На </a:t>
            </a:r>
            <a:r>
              <a:rPr lang="ru-RU" sz="2400" dirty="0" smtClean="0"/>
              <a:t>ядро воздействуют </a:t>
            </a:r>
            <a:r>
              <a:rPr lang="ru-RU" sz="2400" dirty="0"/>
              <a:t>сила </a:t>
            </a:r>
            <a:r>
              <a:rPr lang="ru-RU" sz="2400" dirty="0" smtClean="0"/>
              <a:t>тяжести и </a:t>
            </a:r>
            <a:r>
              <a:rPr lang="ru-RU" sz="2400" dirty="0"/>
              <a:t>аэродинамическое сопротивление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71436" y="2723689"/>
            <a:ext cx="3403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задаче использованы данные для пушки «</a:t>
            </a:r>
            <a:r>
              <a:rPr lang="en-US" dirty="0" smtClean="0"/>
              <a:t>Canon </a:t>
            </a:r>
            <a:r>
              <a:rPr lang="en-US" dirty="0"/>
              <a:t>de </a:t>
            </a:r>
            <a:r>
              <a:rPr lang="en-US" dirty="0" err="1" smtClean="0"/>
              <a:t>l’Empereur</a:t>
            </a:r>
            <a:r>
              <a:rPr lang="ru-RU" dirty="0" smtClean="0"/>
              <a:t>», также известной как «</a:t>
            </a:r>
            <a:r>
              <a:rPr lang="en-US" dirty="0"/>
              <a:t>12-pounder "</a:t>
            </a:r>
            <a:r>
              <a:rPr lang="en-US" dirty="0" smtClean="0"/>
              <a:t>Napoleon"</a:t>
            </a:r>
            <a:r>
              <a:rPr lang="ru-RU" dirty="0" smtClean="0"/>
              <a:t>». Это орудие было разработано во </a:t>
            </a:r>
            <a:r>
              <a:rPr lang="ru-RU" dirty="0"/>
              <a:t>Франции в 1853 году </a:t>
            </a:r>
            <a:r>
              <a:rPr lang="ru-RU" dirty="0" smtClean="0"/>
              <a:t>и было эффективным и многофункциональным – могло вести </a:t>
            </a:r>
            <a:r>
              <a:rPr lang="ru-RU" dirty="0"/>
              <a:t>огонь ядрами, снарядами и картечью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3" y="2751365"/>
            <a:ext cx="4981585" cy="373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4976" y="236764"/>
            <a:ext cx="3281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Модель задачи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039901"/>
              </p:ext>
            </p:extLst>
          </p:nvPr>
        </p:nvGraphicFramePr>
        <p:xfrm>
          <a:off x="428625" y="867473"/>
          <a:ext cx="366712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" name="Equation" r:id="rId3" imgW="2298700" imgH="1701800" progId="Equation.DSMT4">
                  <p:embed/>
                </p:oleObj>
              </mc:Choice>
              <mc:Fallback>
                <p:oleObj name="Equation" r:id="rId3" imgW="2298700" imgH="1701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867473"/>
                        <a:ext cx="3667125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055692"/>
              </p:ext>
            </p:extLst>
          </p:nvPr>
        </p:nvGraphicFramePr>
        <p:xfrm>
          <a:off x="424534" y="3785961"/>
          <a:ext cx="1398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34" y="3785961"/>
                        <a:ext cx="1398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16701" y="3776881"/>
            <a:ext cx="373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ускорение свободного падения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567516"/>
              </p:ext>
            </p:extLst>
          </p:nvPr>
        </p:nvGraphicFramePr>
        <p:xfrm>
          <a:off x="423185" y="4207785"/>
          <a:ext cx="7302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" name="Equation" r:id="rId7" imgW="457200" imgH="177480" progId="Equation.DSMT4">
                  <p:embed/>
                </p:oleObj>
              </mc:Choice>
              <mc:Fallback>
                <p:oleObj name="Equation" r:id="rId7" imgW="457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85" y="4207785"/>
                        <a:ext cx="7302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16701" y="4166048"/>
            <a:ext cx="35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коэффициент сопротивления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490886"/>
              </p:ext>
            </p:extLst>
          </p:nvPr>
        </p:nvGraphicFramePr>
        <p:xfrm>
          <a:off x="421357" y="4545472"/>
          <a:ext cx="14192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" name="Equation" r:id="rId9" imgW="888840" imgH="228600" progId="Equation.DSMT4">
                  <p:embed/>
                </p:oleObj>
              </mc:Choice>
              <mc:Fallback>
                <p:oleObj name="Equation" r:id="rId9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57" y="4545472"/>
                        <a:ext cx="14192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16701" y="4551710"/>
            <a:ext cx="238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плотность воздуха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27664"/>
              </p:ext>
            </p:extLst>
          </p:nvPr>
        </p:nvGraphicFramePr>
        <p:xfrm>
          <a:off x="427721" y="4942347"/>
          <a:ext cx="12176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8" name="Equation" r:id="rId11" imgW="761760" imgH="203040" progId="Equation.DSMT4">
                  <p:embed/>
                </p:oleObj>
              </mc:Choice>
              <mc:Fallback>
                <p:oleObj name="Equation" r:id="rId11" imgW="761760" imgH="20304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21" y="4942347"/>
                        <a:ext cx="121761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22149" y="4940866"/>
            <a:ext cx="61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площадь поперечного сечения ядра (калибр            )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79783"/>
              </p:ext>
            </p:extLst>
          </p:nvPr>
        </p:nvGraphicFramePr>
        <p:xfrm>
          <a:off x="6790418" y="4985038"/>
          <a:ext cx="731838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Equation" r:id="rId13" imgW="457200" imgH="177480" progId="Equation.DSMT4">
                  <p:embed/>
                </p:oleObj>
              </mc:Choice>
              <mc:Fallback>
                <p:oleObj name="Equation" r:id="rId13" imgW="45720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418" y="4985038"/>
                        <a:ext cx="731838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42172"/>
              </p:ext>
            </p:extLst>
          </p:nvPr>
        </p:nvGraphicFramePr>
        <p:xfrm>
          <a:off x="427495" y="5346933"/>
          <a:ext cx="1014412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Equation" r:id="rId15" imgW="634680" imgH="177480" progId="Equation.DSMT4">
                  <p:embed/>
                </p:oleObj>
              </mc:Choice>
              <mc:Fallback>
                <p:oleObj name="Equation" r:id="rId15" imgW="6346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95" y="5346933"/>
                        <a:ext cx="1014412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11269" y="532185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масса ядра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01582"/>
              </p:ext>
            </p:extLst>
          </p:nvPr>
        </p:nvGraphicFramePr>
        <p:xfrm>
          <a:off x="433155" y="5720903"/>
          <a:ext cx="13398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1" name="Equation" r:id="rId17" imgW="838080" imgH="228600" progId="Equation.DSMT4">
                  <p:embed/>
                </p:oleObj>
              </mc:Choice>
              <mc:Fallback>
                <p:oleObj name="Equation" r:id="rId17" imgW="838080" imgH="2286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55" y="5720903"/>
                        <a:ext cx="13398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08553" y="5694686"/>
            <a:ext cx="253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начальная скорость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699858"/>
              </p:ext>
            </p:extLst>
          </p:nvPr>
        </p:nvGraphicFramePr>
        <p:xfrm>
          <a:off x="428180" y="6077858"/>
          <a:ext cx="8540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Equation" r:id="rId19" imgW="533160" imgH="228600" progId="Equation.DSMT4">
                  <p:embed/>
                </p:oleObj>
              </mc:Choice>
              <mc:Fallback>
                <p:oleObj name="Equation" r:id="rId19" imgW="533160" imgH="228600" progId="Equation.DSMT4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80" y="6077858"/>
                        <a:ext cx="8540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14001" y="6034858"/>
            <a:ext cx="20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начальный угол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2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29116" y="236764"/>
            <a:ext cx="3253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Дискретизация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835800"/>
              </p:ext>
            </p:extLst>
          </p:nvPr>
        </p:nvGraphicFramePr>
        <p:xfrm>
          <a:off x="448632" y="1400402"/>
          <a:ext cx="5161280" cy="272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3" imgW="3225800" imgH="1701800" progId="Equation.DSMT4">
                  <p:embed/>
                </p:oleObj>
              </mc:Choice>
              <mc:Fallback>
                <p:oleObj name="Equation" r:id="rId3" imgW="3225800" imgH="1701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32" y="1400402"/>
                        <a:ext cx="5161280" cy="2722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54929"/>
              </p:ext>
            </p:extLst>
          </p:nvPr>
        </p:nvGraphicFramePr>
        <p:xfrm>
          <a:off x="506182" y="821539"/>
          <a:ext cx="1218670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82" y="821539"/>
                        <a:ext cx="1218670" cy="36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00693"/>
              </p:ext>
            </p:extLst>
          </p:nvPr>
        </p:nvGraphicFramePr>
        <p:xfrm>
          <a:off x="438331" y="4329340"/>
          <a:ext cx="5872480" cy="215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7" imgW="3670300" imgH="1346200" progId="Equation.DSMT4">
                  <p:embed/>
                </p:oleObj>
              </mc:Choice>
              <mc:Fallback>
                <p:oleObj name="Equation" r:id="rId7" imgW="3670300" imgH="134620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31" y="4329340"/>
                        <a:ext cx="5872480" cy="2153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TC103457515[[fn=Вид]]</Template>
  <TotalTime>634</TotalTime>
  <Words>413</Words>
  <Application>Microsoft Office PowerPoint</Application>
  <PresentationFormat>Экран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View</vt:lpstr>
      <vt:lpstr>Equation</vt:lpstr>
      <vt:lpstr>Расширенный линеаризованный фильтр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dfgdfgdfg</dc:title>
  <dc:creator>Peter</dc:creator>
  <cp:lastModifiedBy>Peter</cp:lastModifiedBy>
  <cp:revision>50</cp:revision>
  <dcterms:created xsi:type="dcterms:W3CDTF">2013-12-22T11:41:38Z</dcterms:created>
  <dcterms:modified xsi:type="dcterms:W3CDTF">2013-12-23T13:19:33Z</dcterms:modified>
</cp:coreProperties>
</file>