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736" y="636814"/>
            <a:ext cx="8417379" cy="2628900"/>
          </a:xfrm>
        </p:spPr>
        <p:txBody>
          <a:bodyPr>
            <a:normAutofit/>
          </a:bodyPr>
          <a:lstStyle/>
          <a:p>
            <a:pPr algn="r"/>
            <a:r>
              <a:rPr lang="ru-RU" sz="5400" b="1" dirty="0" smtClean="0">
                <a:ln w="5000" cmpd="sng">
                  <a:solidFill>
                    <a:schemeClr val="tx1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</a:rPr>
              <a:t>Расширенный линеаризованный фильтр</a:t>
            </a:r>
            <a:endParaRPr lang="ru-RU" sz="5400" b="1" dirty="0">
              <a:ln w="5000" cmpd="sng">
                <a:solidFill>
                  <a:schemeClr val="tx1">
                    <a:lumMod val="75000"/>
                  </a:schemeClr>
                </a:solidFill>
                <a:prstDash val="solid"/>
              </a:ln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9857" y="3985690"/>
            <a:ext cx="8082643" cy="2523555"/>
          </a:xfrm>
        </p:spPr>
        <p:txBody>
          <a:bodyPr>
            <a:normAutofit/>
          </a:bodyPr>
          <a:lstStyle/>
          <a:p>
            <a:pPr algn="l">
              <a:spcBef>
                <a:spcPts val="800"/>
              </a:spcBef>
            </a:pPr>
            <a:r>
              <a:rPr lang="ru-RU" sz="2200" dirty="0" smtClean="0"/>
              <a:t>Студенты:		Александров М.Е.</a:t>
            </a:r>
          </a:p>
          <a:p>
            <a:pPr algn="l">
              <a:spcBef>
                <a:spcPts val="800"/>
              </a:spcBef>
            </a:pPr>
            <a:r>
              <a:rPr lang="ru-RU" sz="2200" dirty="0"/>
              <a:t>	</a:t>
            </a:r>
            <a:r>
              <a:rPr lang="ru-RU" sz="2200" dirty="0" smtClean="0"/>
              <a:t>		Жигалов П.С.</a:t>
            </a:r>
          </a:p>
          <a:p>
            <a:pPr algn="l">
              <a:spcBef>
                <a:spcPts val="800"/>
              </a:spcBef>
            </a:pPr>
            <a:r>
              <a:rPr lang="ru-RU" sz="2200" dirty="0" smtClean="0"/>
              <a:t>Преподаватель:	</a:t>
            </a:r>
            <a:r>
              <a:rPr lang="ru-RU" sz="2200" dirty="0" err="1" smtClean="0"/>
              <a:t>Чубич</a:t>
            </a:r>
            <a:r>
              <a:rPr lang="ru-RU" sz="2200" dirty="0" smtClean="0"/>
              <a:t> В.М.</a:t>
            </a:r>
          </a:p>
          <a:p>
            <a:pPr>
              <a:spcBef>
                <a:spcPts val="800"/>
              </a:spcBef>
            </a:pPr>
            <a:endParaRPr lang="ru-RU" sz="2200" dirty="0"/>
          </a:p>
          <a:p>
            <a:pPr algn="ctr">
              <a:spcBef>
                <a:spcPts val="800"/>
              </a:spcBef>
            </a:pPr>
            <a:r>
              <a:rPr lang="ru-RU" sz="2200" dirty="0" smtClean="0"/>
              <a:t>Новосибирск, 2013г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15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9790" y="236764"/>
            <a:ext cx="517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Используемые матрицы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71380"/>
              </p:ext>
            </p:extLst>
          </p:nvPr>
        </p:nvGraphicFramePr>
        <p:xfrm>
          <a:off x="4320041" y="1033750"/>
          <a:ext cx="40544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041" y="1033750"/>
                        <a:ext cx="40544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06"/>
              </p:ext>
            </p:extLst>
          </p:nvPr>
        </p:nvGraphicFramePr>
        <p:xfrm>
          <a:off x="626608" y="2575771"/>
          <a:ext cx="2751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" name="Equation" r:id="rId5" imgW="1905000" imgH="939800" progId="Equation.DSMT4">
                  <p:embed/>
                </p:oleObj>
              </mc:Choice>
              <mc:Fallback>
                <p:oleObj name="Equation" r:id="rId5" imgW="1905000" imgH="9398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8" y="2575771"/>
                        <a:ext cx="27511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86825"/>
              </p:ext>
            </p:extLst>
          </p:nvPr>
        </p:nvGraphicFramePr>
        <p:xfrm>
          <a:off x="652463" y="4168941"/>
          <a:ext cx="14843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168941"/>
                        <a:ext cx="14843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21906"/>
              </p:ext>
            </p:extLst>
          </p:nvPr>
        </p:nvGraphicFramePr>
        <p:xfrm>
          <a:off x="629558" y="5293345"/>
          <a:ext cx="173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8" y="5293345"/>
                        <a:ext cx="1739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54900"/>
              </p:ext>
            </p:extLst>
          </p:nvPr>
        </p:nvGraphicFramePr>
        <p:xfrm>
          <a:off x="3131691" y="4657725"/>
          <a:ext cx="52466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" name="Equation" r:id="rId11" imgW="4216320" imgH="1320480" progId="Equation.DSMT4">
                  <p:embed/>
                </p:oleObj>
              </mc:Choice>
              <mc:Fallback>
                <p:oleObj name="Equation" r:id="rId11" imgW="4216320" imgH="132048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91" y="4657725"/>
                        <a:ext cx="5246687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93084"/>
              </p:ext>
            </p:extLst>
          </p:nvPr>
        </p:nvGraphicFramePr>
        <p:xfrm>
          <a:off x="4469508" y="2649538"/>
          <a:ext cx="387191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Equation" r:id="rId13" imgW="3111480" imgH="1346040" progId="Equation.DSMT4">
                  <p:embed/>
                </p:oleObj>
              </mc:Choice>
              <mc:Fallback>
                <p:oleObj name="Equation" r:id="rId13" imgW="3111480" imgH="1346040" progId="Equation.DSMT4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508" y="2649538"/>
                        <a:ext cx="387191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02002"/>
              </p:ext>
            </p:extLst>
          </p:nvPr>
        </p:nvGraphicFramePr>
        <p:xfrm>
          <a:off x="632279" y="1002663"/>
          <a:ext cx="1044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Equation" r:id="rId15" imgW="723600" imgH="914400" progId="Equation.DSMT4">
                  <p:embed/>
                </p:oleObj>
              </mc:Choice>
              <mc:Fallback>
                <p:oleObj name="Equation" r:id="rId15" imgW="723600" imgH="914400" progId="Equation.DSMT4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79" y="1002663"/>
                        <a:ext cx="10445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pic>
        <p:nvPicPr>
          <p:cNvPr id="2" name="Рисунок 1"/>
          <p:cNvPicPr/>
          <p:nvPr>
            <p:extLst>
              <p:ext uri="{D42A27DB-BD31-4B8C-83A1-F6EECF244321}">
                <p14:modId xmlns:p14="http://schemas.microsoft.com/office/powerpoint/2010/main" val="1906541188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98157" y="1530123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79920" y="925801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920" y="925801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1174609843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326391167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99217" y="138878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/>
          <p:nvPr>
            <p:extLst>
              <p:ext uri="{D42A27DB-BD31-4B8C-83A1-F6EECF244321}">
                <p14:modId xmlns:p14="http://schemas.microsoft.com/office/powerpoint/2010/main" val="325729562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14400" y="1530104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>
            <p:extLst>
              <p:ext uri="{D42A27DB-BD31-4B8C-83A1-F6EECF244321}">
                <p14:modId xmlns:p14="http://schemas.microsoft.com/office/powerpoint/2010/main" val="4137596171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0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93150338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82472" y="137227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1636" y="236764"/>
            <a:ext cx="6748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smtClean="0"/>
              <a:t>Запуск ядра в </a:t>
            </a:r>
            <a:r>
              <a:rPr lang="ru-RU" sz="3200" b="1" dirty="0" smtClean="0"/>
              <a:t>условиях урагана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36707"/>
              </p:ext>
            </p:extLst>
          </p:nvPr>
        </p:nvGraphicFramePr>
        <p:xfrm>
          <a:off x="5659664" y="1172249"/>
          <a:ext cx="25320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3" imgW="1752480" imgH="939600" progId="Equation.DSMT4">
                  <p:embed/>
                </p:oleObj>
              </mc:Choice>
              <mc:Fallback>
                <p:oleObj name="Equation" r:id="rId3" imgW="1752480" imgH="9396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664" y="1172249"/>
                        <a:ext cx="253206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29131"/>
              </p:ext>
            </p:extLst>
          </p:nvPr>
        </p:nvGraphicFramePr>
        <p:xfrm>
          <a:off x="595321" y="1236883"/>
          <a:ext cx="340836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5" imgW="2349360" imgH="939600" progId="Equation.DSMT4">
                  <p:embed/>
                </p:oleObj>
              </mc:Choice>
              <mc:Fallback>
                <p:oleObj name="Equation" r:id="rId5" imgW="2349360" imgH="9396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21" y="1236883"/>
                        <a:ext cx="3408362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53757"/>
              </p:ext>
            </p:extLst>
          </p:nvPr>
        </p:nvGraphicFramePr>
        <p:xfrm>
          <a:off x="630849" y="2923152"/>
          <a:ext cx="9556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7" imgW="596880" imgH="177480" progId="Equation.DSMT4">
                  <p:embed/>
                </p:oleObj>
              </mc:Choice>
              <mc:Fallback>
                <p:oleObj name="Equation" r:id="rId7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49" y="2923152"/>
                        <a:ext cx="9556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151000"/>
              </p:ext>
            </p:extLst>
          </p:nvPr>
        </p:nvGraphicFramePr>
        <p:xfrm>
          <a:off x="869950" y="4392613"/>
          <a:ext cx="20812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9" imgW="1434960" imgH="507960" progId="Equation.DSMT4">
                  <p:embed/>
                </p:oleObj>
              </mc:Choice>
              <mc:Fallback>
                <p:oleObj name="Equation" r:id="rId9" imgW="1434960" imgH="5079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392613"/>
                        <a:ext cx="20812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849" y="4005448"/>
            <a:ext cx="318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расширенного фильтра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716317" y="4010892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линеаризованного фильтра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754803"/>
              </p:ext>
            </p:extLst>
          </p:nvPr>
        </p:nvGraphicFramePr>
        <p:xfrm>
          <a:off x="4965700" y="4400550"/>
          <a:ext cx="20637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11" imgW="1422360" imgH="507960" progId="Equation.DSMT4">
                  <p:embed/>
                </p:oleObj>
              </mc:Choice>
              <mc:Fallback>
                <p:oleObj name="Equation" r:id="rId11" imgW="1422360" imgH="507960" progId="Equation.DSMT4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400550"/>
                        <a:ext cx="20637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2762854230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50481" y="1589974"/>
            <a:ext cx="703897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70" y="3486150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76669" y="3747407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52175" y="3485972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2175" y="3739065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83870" y="162486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73953" y="4005939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149459" y="39975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4240216967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19188" y="1516498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76670" y="3412674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76669" y="3673931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19519" y="341249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9519" y="3665589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73953" y="3932463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16803" y="3924121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22" y="236764"/>
            <a:ext cx="452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Области применения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52" y="1472483"/>
            <a:ext cx="57944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навигации в </a:t>
            </a:r>
            <a:r>
              <a:rPr lang="ru-RU" sz="2400" dirty="0" smtClean="0"/>
              <a:t>пространстве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ru-RU" sz="2400" dirty="0" smtClean="0"/>
              <a:t>Глобальные спутниковые системы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Indoor </a:t>
            </a:r>
            <a:r>
              <a:rPr lang="en-US" sz="2400" dirty="0"/>
              <a:t>Positing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Battery </a:t>
            </a:r>
            <a:r>
              <a:rPr lang="en-US" sz="2400" dirty="0" smtClean="0"/>
              <a:t>management </a:t>
            </a:r>
            <a:r>
              <a:rPr lang="en-US" sz="2400" dirty="0"/>
              <a:t>systems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560436521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71575" y="1380434"/>
            <a:ext cx="6800850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69" y="3355535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73953" y="3614067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388412" y="5719253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9385" y="35893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1221" y="3322174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0438" y="236764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Список литературы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064" y="883216"/>
            <a:ext cx="84687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Огарков М.А. </a:t>
            </a:r>
            <a:r>
              <a:rPr lang="ru-RU" dirty="0" smtClean="0"/>
              <a:t>Методы </a:t>
            </a:r>
            <a:r>
              <a:rPr lang="ru-RU" dirty="0"/>
              <a:t>статистического оценивания параметров случайных </a:t>
            </a:r>
            <a:r>
              <a:rPr lang="ru-RU" dirty="0" smtClean="0"/>
              <a:t>процессов. – М.: </a:t>
            </a:r>
            <a:r>
              <a:rPr lang="ru-RU" dirty="0" err="1" smtClean="0"/>
              <a:t>Энергоатомиздат</a:t>
            </a:r>
            <a:r>
              <a:rPr lang="ru-RU" dirty="0" smtClean="0"/>
              <a:t>, 1990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 smtClean="0"/>
              <a:t>Абденов</a:t>
            </a:r>
            <a:r>
              <a:rPr lang="ru-RU" dirty="0" smtClean="0"/>
              <a:t> А.Ж., Денисов В.И., </a:t>
            </a:r>
            <a:r>
              <a:rPr lang="ru-RU" dirty="0" err="1" smtClean="0"/>
              <a:t>Чубич</a:t>
            </a:r>
            <a:r>
              <a:rPr lang="ru-RU" dirty="0" smtClean="0"/>
              <a:t> В.М. Введение в оценивание и планирование экспериментов для стохастических динамических систем. – Новосибирск: НГТУ, 1993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/>
              <a:t>Каханер</a:t>
            </a:r>
            <a:r>
              <a:rPr lang="ru-RU" dirty="0"/>
              <a:t> </a:t>
            </a:r>
            <a:r>
              <a:rPr lang="ru-RU" dirty="0" smtClean="0"/>
              <a:t>Д., </a:t>
            </a:r>
            <a:r>
              <a:rPr lang="ru-RU" dirty="0" err="1"/>
              <a:t>Моулер</a:t>
            </a:r>
            <a:r>
              <a:rPr lang="ru-RU" dirty="0"/>
              <a:t> K., </a:t>
            </a:r>
            <a:r>
              <a:rPr lang="ru-RU" dirty="0" err="1"/>
              <a:t>Нэш</a:t>
            </a:r>
            <a:r>
              <a:rPr lang="ru-RU" dirty="0"/>
              <a:t> С. </a:t>
            </a:r>
            <a:r>
              <a:rPr lang="ru-RU" dirty="0" smtClean="0"/>
              <a:t>Численные </a:t>
            </a:r>
            <a:r>
              <a:rPr lang="ru-RU" dirty="0"/>
              <a:t>методы и программное </a:t>
            </a:r>
            <a:r>
              <a:rPr lang="ru-RU" dirty="0" smtClean="0"/>
              <a:t>обеспечение. – М.: Мир, 1998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Никифоров Н. Н., Туркин П. И., Жеребцов А. А., </a:t>
            </a:r>
            <a:r>
              <a:rPr lang="ru-RU" dirty="0" err="1"/>
              <a:t>Галиенко</a:t>
            </a:r>
            <a:r>
              <a:rPr lang="ru-RU" dirty="0"/>
              <a:t> С. Г. </a:t>
            </a:r>
            <a:r>
              <a:rPr lang="ru-RU" dirty="0" smtClean="0"/>
              <a:t>Артиллерия. </a:t>
            </a:r>
            <a:r>
              <a:rPr lang="ru-RU" dirty="0"/>
              <a:t>- М.: Воениздат МО СССР, </a:t>
            </a:r>
            <a:r>
              <a:rPr lang="ru-RU" dirty="0" smtClean="0"/>
              <a:t>1953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Гончаров</a:t>
            </a:r>
            <a:r>
              <a:rPr lang="ru-RU" dirty="0"/>
              <a:t> А.Д.</a:t>
            </a:r>
            <a:r>
              <a:rPr lang="ru-RU" dirty="0" smtClean="0"/>
              <a:t>, Громов</a:t>
            </a:r>
            <a:r>
              <a:rPr lang="ru-RU" dirty="0"/>
              <a:t> А.В.</a:t>
            </a:r>
            <a:r>
              <a:rPr lang="ru-RU" dirty="0" smtClean="0"/>
              <a:t>, Зиновьев</a:t>
            </a:r>
            <a:r>
              <a:rPr lang="ru-RU" dirty="0"/>
              <a:t> В.В</a:t>
            </a:r>
            <a:r>
              <a:rPr lang="ru-RU" dirty="0" smtClean="0"/>
              <a:t>. </a:t>
            </a:r>
            <a:r>
              <a:rPr lang="ru-RU" dirty="0"/>
              <a:t>Приборы </a:t>
            </a:r>
            <a:r>
              <a:rPr lang="ru-RU" dirty="0" smtClean="0"/>
              <a:t>артиллерийской разведки. </a:t>
            </a:r>
            <a:r>
              <a:rPr lang="ru-RU" dirty="0"/>
              <a:t>– СПб: НИУ ИТМО, </a:t>
            </a:r>
            <a:r>
              <a:rPr lang="ru-RU" dirty="0" smtClean="0"/>
              <a:t>2012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СНиП </a:t>
            </a:r>
            <a:r>
              <a:rPr lang="ru-RU" dirty="0"/>
              <a:t>2.01.01-82 Строительная климатология </a:t>
            </a:r>
            <a:r>
              <a:rPr lang="ru-RU" dirty="0" smtClean="0"/>
              <a:t>и </a:t>
            </a:r>
            <a:r>
              <a:rPr lang="ru-RU" dirty="0"/>
              <a:t>геофизика</a:t>
            </a:r>
          </a:p>
        </p:txBody>
      </p:sp>
    </p:spTree>
    <p:extLst>
      <p:ext uri="{BB962C8B-B14F-4D97-AF65-F5344CB8AC3E}">
        <p14:creationId xmlns:p14="http://schemas.microsoft.com/office/powerpoint/2010/main" val="3980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823" y="236764"/>
            <a:ext cx="407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состояний: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1063" y="16325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наблюдений: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1063" y="245716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Априорная информация: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1063" y="49083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Функции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16111" y="4919843"/>
            <a:ext cx="538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раскладываются в ряд Тейлора в окрестности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197610" y="49198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779" y="525651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, а </a:t>
            </a:r>
            <a:r>
              <a:rPr lang="ru-RU" dirty="0"/>
              <a:t>ф</a:t>
            </a:r>
            <a:r>
              <a:rPr lang="ru-RU" dirty="0" smtClean="0"/>
              <a:t>ункция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86056" y="5258352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в окрестности точек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2775371"/>
              </p:ext>
            </p:extLst>
          </p:nvPr>
        </p:nvGraphicFramePr>
        <p:xfrm>
          <a:off x="462512" y="1190871"/>
          <a:ext cx="5022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" name="Equation" r:id="rId3" imgW="2870200" imgH="203200" progId="Equation.DSMT4">
                  <p:embed/>
                </p:oleObj>
              </mc:Choice>
              <mc:Fallback>
                <p:oleObj name="Equation" r:id="rId3" imgW="2870200" imgH="2032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2" y="1190871"/>
                        <a:ext cx="5022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47637"/>
              </p:ext>
            </p:extLst>
          </p:nvPr>
        </p:nvGraphicFramePr>
        <p:xfrm>
          <a:off x="473134" y="1995384"/>
          <a:ext cx="330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"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4" y="1995384"/>
                        <a:ext cx="330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48059"/>
              </p:ext>
            </p:extLst>
          </p:nvPr>
        </p:nvGraphicFramePr>
        <p:xfrm>
          <a:off x="489614" y="3230563"/>
          <a:ext cx="6934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" name="Equation" r:id="rId7" imgW="3860640" imgH="457200" progId="Equation.DSMT4">
                  <p:embed/>
                </p:oleObj>
              </mc:Choice>
              <mc:Fallback>
                <p:oleObj name="Equation" r:id="rId7" imgW="386064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14" y="3230563"/>
                        <a:ext cx="6934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71932"/>
              </p:ext>
            </p:extLst>
          </p:nvPr>
        </p:nvGraphicFramePr>
        <p:xfrm>
          <a:off x="489857" y="2826492"/>
          <a:ext cx="51006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" name="Equation" r:id="rId9" imgW="3251200" imgH="228600" progId="Equation.DSMT4">
                  <p:embed/>
                </p:oleObj>
              </mc:Choice>
              <mc:Fallback>
                <p:oleObj name="Equation" r:id="rId9" imgW="325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" y="2826492"/>
                        <a:ext cx="51006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78024"/>
              </p:ext>
            </p:extLst>
          </p:nvPr>
        </p:nvGraphicFramePr>
        <p:xfrm>
          <a:off x="536802" y="4090369"/>
          <a:ext cx="1354909" cy="3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02" y="4090369"/>
                        <a:ext cx="1354909" cy="36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2973"/>
              </p:ext>
            </p:extLst>
          </p:nvPr>
        </p:nvGraphicFramePr>
        <p:xfrm>
          <a:off x="1136320" y="5281772"/>
          <a:ext cx="866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20" y="5281772"/>
                        <a:ext cx="866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2992"/>
              </p:ext>
            </p:extLst>
          </p:nvPr>
        </p:nvGraphicFramePr>
        <p:xfrm>
          <a:off x="1399835" y="4927824"/>
          <a:ext cx="912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35" y="4927824"/>
                        <a:ext cx="9128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605"/>
              </p:ext>
            </p:extLst>
          </p:nvPr>
        </p:nvGraphicFramePr>
        <p:xfrm>
          <a:off x="2530475" y="4943018"/>
          <a:ext cx="890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943018"/>
                        <a:ext cx="890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98768"/>
              </p:ext>
            </p:extLst>
          </p:nvPr>
        </p:nvGraphicFramePr>
        <p:xfrm>
          <a:off x="3228721" y="5279342"/>
          <a:ext cx="1187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21" y="5279342"/>
                        <a:ext cx="1187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2909"/>
              </p:ext>
            </p:extLst>
          </p:nvPr>
        </p:nvGraphicFramePr>
        <p:xfrm>
          <a:off x="6762949" y="5272765"/>
          <a:ext cx="1185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949" y="5272765"/>
                        <a:ext cx="11858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1063" y="4585314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Аппроксимирующие предположения: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26692" y="5270677"/>
            <a:ext cx="7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точек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8198" y="5624097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Пренебречь значениями </a:t>
            </a:r>
            <a:endParaRPr lang="ru-RU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66876"/>
              </p:ext>
            </p:extLst>
          </p:nvPr>
        </p:nvGraphicFramePr>
        <p:xfrm>
          <a:off x="3161152" y="5631771"/>
          <a:ext cx="1895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" name="Equation" r:id="rId23" imgW="1054080" imgH="203040" progId="Equation.DSMT4">
                  <p:embed/>
                </p:oleObj>
              </mc:Choice>
              <mc:Fallback>
                <p:oleObj name="Equation" r:id="rId23" imgW="1054080" imgH="203040" progId="Equation.DSMT4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52" y="5631771"/>
                        <a:ext cx="18954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16428"/>
              </p:ext>
            </p:extLst>
          </p:nvPr>
        </p:nvGraphicFramePr>
        <p:xfrm>
          <a:off x="5253934" y="5632450"/>
          <a:ext cx="25574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" name="Equation" r:id="rId25" imgW="1422360" imgH="203040" progId="Equation.DSMT4">
                  <p:embed/>
                </p:oleObj>
              </mc:Choice>
              <mc:Fallback>
                <p:oleObj name="Equation" r:id="rId25" imgW="1422360" imgH="203040" progId="Equation.DSMT4">
                  <p:embed/>
                  <p:pic>
                    <p:nvPicPr>
                      <p:cNvPr id="0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34" y="5632450"/>
                        <a:ext cx="25574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99231" y="561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734516" y="56236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964" y="5959383"/>
            <a:ext cx="72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статистическими моментами третьего и более высоких порядков.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2154" y="236764"/>
            <a:ext cx="204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Доказать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5585815"/>
              </p:ext>
            </p:extLst>
          </p:nvPr>
        </p:nvGraphicFramePr>
        <p:xfrm>
          <a:off x="441325" y="1254125"/>
          <a:ext cx="76676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3" imgW="4381200" imgH="457200" progId="Equation.DSMT4">
                  <p:embed/>
                </p:oleObj>
              </mc:Choice>
              <mc:Fallback>
                <p:oleObj name="Equation" r:id="rId3" imgW="438120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254125"/>
                        <a:ext cx="76676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1063" y="2239398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225207"/>
              </p:ext>
            </p:extLst>
          </p:nvPr>
        </p:nvGraphicFramePr>
        <p:xfrm>
          <a:off x="476024" y="2608730"/>
          <a:ext cx="72009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5" imgW="4114800" imgH="939600" progId="Equation.DSMT4">
                  <p:embed/>
                </p:oleObj>
              </mc:Choice>
              <mc:Fallback>
                <p:oleObj name="Equation" r:id="rId5" imgW="4114800" imgH="939600" progId="Equation.DSMT4">
                  <p:embed/>
                  <p:pic>
                    <p:nvPicPr>
                      <p:cNvPr id="0" name="Объект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24" y="2608730"/>
                        <a:ext cx="72009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5657324"/>
              </p:ext>
            </p:extLst>
          </p:nvPr>
        </p:nvGraphicFramePr>
        <p:xfrm>
          <a:off x="473075" y="4862296"/>
          <a:ext cx="34893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Equation" r:id="rId7" imgW="1993680" imgH="749160" progId="Equation.DSMT4">
                  <p:embed/>
                </p:oleObj>
              </mc:Choice>
              <mc:Fallback>
                <p:oleObj name="Equation" r:id="rId7" imgW="1993680" imgH="74916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62296"/>
                        <a:ext cx="34893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16374" y="4465527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2851970"/>
              </p:ext>
            </p:extLst>
          </p:nvPr>
        </p:nvGraphicFramePr>
        <p:xfrm>
          <a:off x="977315" y="4479259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15" y="4479259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7910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получения соотношений расширенного линеаризованного фильтра</a:t>
            </a:r>
          </a:p>
          <a:p>
            <a:r>
              <a:rPr lang="ru-RU" dirty="0" smtClean="0"/>
              <a:t>воспользуемся уже доказанными соотношениями для обычного </a:t>
            </a:r>
          </a:p>
          <a:p>
            <a:r>
              <a:rPr lang="ru-RU" dirty="0" smtClean="0"/>
              <a:t>линеаризованного фильтра, так как условия задач эквивалентны.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49231416"/>
              </p:ext>
            </p:extLst>
          </p:nvPr>
        </p:nvGraphicFramePr>
        <p:xfrm>
          <a:off x="449263" y="2114550"/>
          <a:ext cx="724693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3" imgW="4089240" imgH="749160" progId="Equation.DSMT4">
                  <p:embed/>
                </p:oleObj>
              </mc:Choice>
              <mc:Fallback>
                <p:oleObj name="Equation" r:id="rId3" imgW="4089240" imgH="749160" progId="Equation.DSMT4">
                  <p:embed/>
                  <p:pic>
                    <p:nvPicPr>
                      <p:cNvPr id="0" name="Объект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114550"/>
                        <a:ext cx="7246937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675677"/>
              </p:ext>
            </p:extLst>
          </p:nvPr>
        </p:nvGraphicFramePr>
        <p:xfrm>
          <a:off x="438150" y="3925888"/>
          <a:ext cx="8167688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5" imgW="4609800" imgH="1498320" progId="Equation.DSMT4">
                  <p:embed/>
                </p:oleObj>
              </mc:Choice>
              <mc:Fallback>
                <p:oleObj name="Equation" r:id="rId5" imgW="4609800" imgH="149832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925888"/>
                        <a:ext cx="8167688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063" y="3556960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062" y="174486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306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748063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Выберем в качестве опорной траектории для функции 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915452"/>
              </p:ext>
            </p:extLst>
          </p:nvPr>
        </p:nvGraphicFramePr>
        <p:xfrm>
          <a:off x="6285954" y="748063"/>
          <a:ext cx="5191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954" y="748063"/>
                        <a:ext cx="5191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56482" y="748063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оценки фильтрации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1956045"/>
              </p:ext>
            </p:extLst>
          </p:nvPr>
        </p:nvGraphicFramePr>
        <p:xfrm>
          <a:off x="407767" y="1117149"/>
          <a:ext cx="2162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" name="Equation" r:id="rId5" imgW="1218960" imgH="203040" progId="Equation.DSMT4">
                  <p:embed/>
                </p:oleObj>
              </mc:Choice>
              <mc:Fallback>
                <p:oleObj name="Equation" r:id="rId5" imgW="1218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7" y="1117149"/>
                        <a:ext cx="2162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2824" y="1102341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а для функции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9413993"/>
              </p:ext>
            </p:extLst>
          </p:nvPr>
        </p:nvGraphicFramePr>
        <p:xfrm>
          <a:off x="4272432" y="1125313"/>
          <a:ext cx="474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" name="Equation" r:id="rId7" imgW="266400" imgH="203040" progId="Equation.DSMT4">
                  <p:embed/>
                </p:oleObj>
              </mc:Choice>
              <mc:Fallback>
                <p:oleObj name="Equation" r:id="rId7" imgW="266400" imgH="20304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432" y="1125313"/>
                        <a:ext cx="4746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791" y="1109231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оценки экстраполяции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1941321"/>
              </p:ext>
            </p:extLst>
          </p:nvPr>
        </p:nvGraphicFramePr>
        <p:xfrm>
          <a:off x="416379" y="1496165"/>
          <a:ext cx="2498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" name="Equation" r:id="rId9" imgW="1409400" imgH="203040" progId="Equation.DSMT4">
                  <p:embed/>
                </p:oleObj>
              </mc:Choice>
              <mc:Fallback>
                <p:oleObj name="Equation" r:id="rId9" imgW="140940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9" y="1496165"/>
                        <a:ext cx="2498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657" y="1469112"/>
            <a:ext cx="60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подставим их в линеаризованный фильтр, учитывая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0524461"/>
              </p:ext>
            </p:extLst>
          </p:nvPr>
        </p:nvGraphicFramePr>
        <p:xfrm>
          <a:off x="458092" y="2259867"/>
          <a:ext cx="855345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" name="Equation" r:id="rId11" imgW="4825800" imgH="2184120" progId="Equation.DSMT4">
                  <p:embed/>
                </p:oleObj>
              </mc:Choice>
              <mc:Fallback>
                <p:oleObj name="Equation" r:id="rId11" imgW="4825800" imgH="2184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2" y="2259867"/>
                        <a:ext cx="855345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5070593" y="2252989"/>
            <a:ext cx="3134436" cy="392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3792" y="4384257"/>
            <a:ext cx="4310092" cy="400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Объект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6352668"/>
              </p:ext>
            </p:extLst>
          </p:nvPr>
        </p:nvGraphicFramePr>
        <p:xfrm>
          <a:off x="8199497" y="2135059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97" y="2135059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8547530"/>
              </p:ext>
            </p:extLst>
          </p:nvPr>
        </p:nvGraphicFramePr>
        <p:xfrm>
          <a:off x="4963884" y="4266782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84" y="4266782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1063" y="6160845"/>
            <a:ext cx="810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сокращения получаем соотношения для расширенного линейного </a:t>
            </a:r>
          </a:p>
          <a:p>
            <a:r>
              <a:rPr lang="ru-RU" dirty="0" smtClean="0"/>
              <a:t>фильтра, которые и требовалось найти.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80269106"/>
              </p:ext>
            </p:extLst>
          </p:nvPr>
        </p:nvGraphicFramePr>
        <p:xfrm>
          <a:off x="5021263" y="1795463"/>
          <a:ext cx="39703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Equation" r:id="rId16" imgW="2273040" imgH="228600" progId="Equation.DSMT4">
                  <p:embed/>
                </p:oleObj>
              </mc:Choice>
              <mc:Fallback>
                <p:oleObj name="Equation" r:id="rId16" imgW="2273040" imgH="22860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1795463"/>
                        <a:ext cx="39703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1063" y="1815429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 соотношения для опорной траектории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2347" y="236764"/>
            <a:ext cx="350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Тестовая задача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063" y="821539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определить траекторию полета </a:t>
            </a:r>
            <a:r>
              <a:rPr lang="ru-RU" sz="2400" dirty="0" smtClean="0"/>
              <a:t>пушечного ядра в </a:t>
            </a:r>
            <a:r>
              <a:rPr lang="ru-RU" sz="2400" dirty="0"/>
              <a:t>декартовой двумерной системе координат. На </a:t>
            </a:r>
            <a:r>
              <a:rPr lang="ru-RU" sz="2400" dirty="0" smtClean="0"/>
              <a:t>ядро воздействуют </a:t>
            </a:r>
            <a:r>
              <a:rPr lang="ru-RU" sz="2400" dirty="0"/>
              <a:t>сила </a:t>
            </a:r>
            <a:r>
              <a:rPr lang="ru-RU" sz="2400" dirty="0" smtClean="0"/>
              <a:t>тяжести и </a:t>
            </a:r>
            <a:r>
              <a:rPr lang="ru-RU" sz="2400" dirty="0"/>
              <a:t>аэродинамическое сопротивление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1436" y="2723689"/>
            <a:ext cx="340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задаче использованы данные для пушки «</a:t>
            </a:r>
            <a:r>
              <a:rPr lang="en-US" dirty="0" smtClean="0"/>
              <a:t>Canon </a:t>
            </a:r>
            <a:r>
              <a:rPr lang="en-US" dirty="0"/>
              <a:t>de </a:t>
            </a:r>
            <a:r>
              <a:rPr lang="en-US" dirty="0" err="1" smtClean="0"/>
              <a:t>l’Empereur</a:t>
            </a:r>
            <a:r>
              <a:rPr lang="ru-RU" dirty="0" smtClean="0"/>
              <a:t>», также известной как «</a:t>
            </a:r>
            <a:r>
              <a:rPr lang="en-US" dirty="0"/>
              <a:t>12-pounder "</a:t>
            </a:r>
            <a:r>
              <a:rPr lang="en-US" dirty="0" smtClean="0"/>
              <a:t>Napoleon"</a:t>
            </a:r>
            <a:r>
              <a:rPr lang="ru-RU" dirty="0" smtClean="0"/>
              <a:t>». Это орудие было разработано во </a:t>
            </a:r>
            <a:r>
              <a:rPr lang="ru-RU" dirty="0"/>
              <a:t>Франции в 1853 году </a:t>
            </a:r>
            <a:r>
              <a:rPr lang="ru-RU" dirty="0" smtClean="0"/>
              <a:t>и было эффективным и многофункциональным – могло вести </a:t>
            </a:r>
            <a:r>
              <a:rPr lang="ru-RU" dirty="0"/>
              <a:t>огонь ядрами, снарядами и картечью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" y="2751365"/>
            <a:ext cx="4981585" cy="37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976" y="236764"/>
            <a:ext cx="328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Модель задачи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39901"/>
              </p:ext>
            </p:extLst>
          </p:nvPr>
        </p:nvGraphicFramePr>
        <p:xfrm>
          <a:off x="428625" y="867473"/>
          <a:ext cx="36671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name="Equation" r:id="rId3" imgW="2298700" imgH="1701800" progId="Equation.DSMT4">
                  <p:embed/>
                </p:oleObj>
              </mc:Choice>
              <mc:Fallback>
                <p:oleObj name="Equation" r:id="rId3" imgW="22987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867473"/>
                        <a:ext cx="366712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5692"/>
              </p:ext>
            </p:extLst>
          </p:nvPr>
        </p:nvGraphicFramePr>
        <p:xfrm>
          <a:off x="424534" y="3785961"/>
          <a:ext cx="1398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34" y="3785961"/>
                        <a:ext cx="1398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701" y="3776881"/>
            <a:ext cx="373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ускорение свободного падения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67516"/>
              </p:ext>
            </p:extLst>
          </p:nvPr>
        </p:nvGraphicFramePr>
        <p:xfrm>
          <a:off x="423185" y="4207785"/>
          <a:ext cx="730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" name="Equation" r:id="rId7" imgW="457200" imgH="177480" progId="Equation.DSMT4">
                  <p:embed/>
                </p:oleObj>
              </mc:Choice>
              <mc:Fallback>
                <p:oleObj name="Equation" r:id="rId7" imgW="457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5" y="4207785"/>
                        <a:ext cx="7302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701" y="416604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коэффициент сопротивления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90886"/>
              </p:ext>
            </p:extLst>
          </p:nvPr>
        </p:nvGraphicFramePr>
        <p:xfrm>
          <a:off x="421357" y="4545472"/>
          <a:ext cx="1419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57" y="4545472"/>
                        <a:ext cx="14192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6701" y="4551710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плотность воздуха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27664"/>
              </p:ext>
            </p:extLst>
          </p:nvPr>
        </p:nvGraphicFramePr>
        <p:xfrm>
          <a:off x="427721" y="4942347"/>
          <a:ext cx="1217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1" y="4942347"/>
                        <a:ext cx="1217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149" y="494086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площадь поперечного сечения ядра (калибр            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9783"/>
              </p:ext>
            </p:extLst>
          </p:nvPr>
        </p:nvGraphicFramePr>
        <p:xfrm>
          <a:off x="6790418" y="4985038"/>
          <a:ext cx="73183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" name="Equation" r:id="rId13" imgW="457200" imgH="177480" progId="Equation.DSMT4">
                  <p:embed/>
                </p:oleObj>
              </mc:Choice>
              <mc:Fallback>
                <p:oleObj name="Equation" r:id="rId13" imgW="45720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418" y="4985038"/>
                        <a:ext cx="731838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42172"/>
              </p:ext>
            </p:extLst>
          </p:nvPr>
        </p:nvGraphicFramePr>
        <p:xfrm>
          <a:off x="427495" y="5346933"/>
          <a:ext cx="10144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" name="Equation" r:id="rId15" imgW="634680" imgH="177480" progId="Equation.DSMT4">
                  <p:embed/>
                </p:oleObj>
              </mc:Choice>
              <mc:Fallback>
                <p:oleObj name="Equation" r:id="rId15" imgW="6346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95" y="5346933"/>
                        <a:ext cx="101441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1269" y="5321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масса ядра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01582"/>
              </p:ext>
            </p:extLst>
          </p:nvPr>
        </p:nvGraphicFramePr>
        <p:xfrm>
          <a:off x="433155" y="5720903"/>
          <a:ext cx="1339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5" y="5720903"/>
                        <a:ext cx="1339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8553" y="5694686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начальная скорость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858"/>
              </p:ext>
            </p:extLst>
          </p:nvPr>
        </p:nvGraphicFramePr>
        <p:xfrm>
          <a:off x="428180" y="6077858"/>
          <a:ext cx="854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80" y="6077858"/>
                        <a:ext cx="854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14001" y="603485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9116" y="236764"/>
            <a:ext cx="325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Дискретизация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35800"/>
              </p:ext>
            </p:extLst>
          </p:nvPr>
        </p:nvGraphicFramePr>
        <p:xfrm>
          <a:off x="448632" y="1400402"/>
          <a:ext cx="5161280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3" imgW="3225800" imgH="1701800" progId="Equation.DSMT4">
                  <p:embed/>
                </p:oleObj>
              </mc:Choice>
              <mc:Fallback>
                <p:oleObj name="Equation" r:id="rId3" imgW="32258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2" y="1400402"/>
                        <a:ext cx="5161280" cy="272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4929"/>
              </p:ext>
            </p:extLst>
          </p:nvPr>
        </p:nvGraphicFramePr>
        <p:xfrm>
          <a:off x="506182" y="821539"/>
          <a:ext cx="1218670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2" y="821539"/>
                        <a:ext cx="1218670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0693"/>
              </p:ext>
            </p:extLst>
          </p:nvPr>
        </p:nvGraphicFramePr>
        <p:xfrm>
          <a:off x="438331" y="4329340"/>
          <a:ext cx="587248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7" imgW="3670300" imgH="1346200" progId="Equation.DSMT4">
                  <p:embed/>
                </p:oleObj>
              </mc:Choice>
              <mc:Fallback>
                <p:oleObj name="Equation" r:id="rId7" imgW="3670300" imgH="13462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31" y="4329340"/>
                        <a:ext cx="5872480" cy="215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1079</TotalTime>
  <Words>523</Words>
  <Application>Microsoft Office PowerPoint</Application>
  <PresentationFormat>Экран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Техническая</vt:lpstr>
      <vt:lpstr>Equation</vt:lpstr>
      <vt:lpstr>MathType 6.0 Equation</vt:lpstr>
      <vt:lpstr>Расширенный линеаризованный фильтр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dfgdfgdfg</dc:title>
  <dc:creator>Peter</dc:creator>
  <cp:lastModifiedBy>Peter</cp:lastModifiedBy>
  <cp:revision>67</cp:revision>
  <dcterms:created xsi:type="dcterms:W3CDTF">2013-12-22T11:41:38Z</dcterms:created>
  <dcterms:modified xsi:type="dcterms:W3CDTF">2013-12-26T17:36:11Z</dcterms:modified>
</cp:coreProperties>
</file>