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0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-5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pPr/>
              <a:t>27.12.2013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pPr/>
              <a:t>27.12.2013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pPr/>
              <a:t>27.12.2013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pPr/>
              <a:t>27.12.2013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pPr/>
              <a:t>27.12.2013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9F93168-8705-47E1-8D4C-CD6D5FF1A0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pPr/>
              <a:t>27.12.2013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pPr/>
              <a:t>27.12.2013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pPr/>
              <a:t>27.12.2013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pPr/>
              <a:t>27.12.2013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pPr/>
              <a:t>27.12.2013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pPr/>
              <a:t>27.12.2013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1B46E25-EBB8-4ABA-82EE-3DC67F9187C3}" type="datetimeFigureOut">
              <a:rPr lang="ru-RU" smtClean="0"/>
              <a:pPr/>
              <a:t>27.12.2013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9F93168-8705-47E1-8D4C-CD6D5FF1A04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4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5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5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5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6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5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4736" y="636814"/>
            <a:ext cx="8417379" cy="2628900"/>
          </a:xfrm>
        </p:spPr>
        <p:txBody>
          <a:bodyPr>
            <a:normAutofit/>
          </a:bodyPr>
          <a:lstStyle/>
          <a:p>
            <a:pPr algn="r"/>
            <a:r>
              <a:rPr lang="ru-RU" sz="5400" b="1" dirty="0" smtClean="0">
                <a:ln w="5000" cmpd="sng">
                  <a:solidFill>
                    <a:schemeClr val="tx1">
                      <a:lumMod val="75000"/>
                    </a:schemeClr>
                  </a:solidFill>
                  <a:prstDash val="solid"/>
                </a:ln>
                <a:solidFill>
                  <a:schemeClr val="tx1">
                    <a:lumMod val="75000"/>
                  </a:schemeClr>
                </a:solidFill>
              </a:rPr>
              <a:t>Расширенный линеаризованный фильтр</a:t>
            </a:r>
            <a:endParaRPr lang="ru-RU" sz="5400" b="1" dirty="0">
              <a:ln w="5000" cmpd="sng">
                <a:solidFill>
                  <a:schemeClr val="tx1">
                    <a:lumMod val="75000"/>
                  </a:schemeClr>
                </a:solidFill>
                <a:prstDash val="solid"/>
              </a:ln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9857" y="3985690"/>
            <a:ext cx="8082643" cy="2523555"/>
          </a:xfrm>
        </p:spPr>
        <p:txBody>
          <a:bodyPr>
            <a:normAutofit/>
          </a:bodyPr>
          <a:lstStyle/>
          <a:p>
            <a:pPr algn="l">
              <a:spcBef>
                <a:spcPts val="800"/>
              </a:spcBef>
            </a:pPr>
            <a:r>
              <a:rPr lang="ru-RU" sz="2200" dirty="0" smtClean="0"/>
              <a:t>Студенты:		Александров М.Е.</a:t>
            </a:r>
          </a:p>
          <a:p>
            <a:pPr algn="l">
              <a:spcBef>
                <a:spcPts val="800"/>
              </a:spcBef>
            </a:pPr>
            <a:r>
              <a:rPr lang="ru-RU" sz="2200" dirty="0"/>
              <a:t>	</a:t>
            </a:r>
            <a:r>
              <a:rPr lang="ru-RU" sz="2200" dirty="0" smtClean="0"/>
              <a:t>		Жигалов П.С.</a:t>
            </a:r>
          </a:p>
          <a:p>
            <a:pPr algn="l">
              <a:spcBef>
                <a:spcPts val="800"/>
              </a:spcBef>
            </a:pPr>
            <a:r>
              <a:rPr lang="ru-RU" sz="2200" dirty="0" smtClean="0"/>
              <a:t>Преподаватель:	</a:t>
            </a:r>
            <a:r>
              <a:rPr lang="ru-RU" sz="2200" dirty="0" err="1" smtClean="0"/>
              <a:t>Чубич</a:t>
            </a:r>
            <a:r>
              <a:rPr lang="ru-RU" sz="2200" dirty="0" smtClean="0"/>
              <a:t> В.М.</a:t>
            </a:r>
          </a:p>
          <a:p>
            <a:pPr>
              <a:spcBef>
                <a:spcPts val="800"/>
              </a:spcBef>
            </a:pPr>
            <a:endParaRPr lang="ru-RU" sz="2200" dirty="0"/>
          </a:p>
          <a:p>
            <a:pPr algn="ctr">
              <a:spcBef>
                <a:spcPts val="800"/>
              </a:spcBef>
            </a:pPr>
            <a:r>
              <a:rPr lang="ru-RU" sz="2200" dirty="0" smtClean="0"/>
              <a:t>Новосибирск, 2013г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5157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69790" y="236764"/>
            <a:ext cx="517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Используемые матрицы</a:t>
            </a:r>
            <a:endParaRPr lang="ru-RU" sz="3200" b="1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671380"/>
              </p:ext>
            </p:extLst>
          </p:nvPr>
        </p:nvGraphicFramePr>
        <p:xfrm>
          <a:off x="4320041" y="1033750"/>
          <a:ext cx="4054475" cy="136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0" name="Equation" r:id="rId3" imgW="2794000" imgH="939800" progId="Equation.DSMT4">
                  <p:embed/>
                </p:oleObj>
              </mc:Choice>
              <mc:Fallback>
                <p:oleObj name="Equation" r:id="rId3" imgW="2794000" imgH="939800" progId="Equation.DSMT4">
                  <p:embed/>
                  <p:pic>
                    <p:nvPicPr>
                      <p:cNvPr id="0" name="Picture 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0041" y="1033750"/>
                        <a:ext cx="4054475" cy="1363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306"/>
              </p:ext>
            </p:extLst>
          </p:nvPr>
        </p:nvGraphicFramePr>
        <p:xfrm>
          <a:off x="626608" y="2575771"/>
          <a:ext cx="2751137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1" name="Equation" r:id="rId5" imgW="1905000" imgH="939800" progId="Equation.DSMT4">
                  <p:embed/>
                </p:oleObj>
              </mc:Choice>
              <mc:Fallback>
                <p:oleObj name="Equation" r:id="rId5" imgW="1905000" imgH="939800" progId="Equation.DSMT4">
                  <p:embed/>
                  <p:pic>
                    <p:nvPicPr>
                      <p:cNvPr id="0" name="Picture 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608" y="2575771"/>
                        <a:ext cx="2751137" cy="1357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186825"/>
              </p:ext>
            </p:extLst>
          </p:nvPr>
        </p:nvGraphicFramePr>
        <p:xfrm>
          <a:off x="652463" y="4168941"/>
          <a:ext cx="1484312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2" name="Equation" r:id="rId7" imgW="1028520" imgH="482400" progId="Equation.DSMT4">
                  <p:embed/>
                </p:oleObj>
              </mc:Choice>
              <mc:Fallback>
                <p:oleObj name="Equation" r:id="rId7" imgW="1028520" imgH="482400" progId="Equation.DSMT4">
                  <p:embed/>
                  <p:pic>
                    <p:nvPicPr>
                      <p:cNvPr id="0" name="Picture 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4168941"/>
                        <a:ext cx="1484312" cy="696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121906"/>
              </p:ext>
            </p:extLst>
          </p:nvPr>
        </p:nvGraphicFramePr>
        <p:xfrm>
          <a:off x="629558" y="5293345"/>
          <a:ext cx="1739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3" name="Equation" r:id="rId9" imgW="1206360" imgH="457200" progId="Equation.DSMT4">
                  <p:embed/>
                </p:oleObj>
              </mc:Choice>
              <mc:Fallback>
                <p:oleObj name="Equation" r:id="rId9" imgW="1206360" imgH="457200" progId="Equation.DSMT4">
                  <p:embed/>
                  <p:pic>
                    <p:nvPicPr>
                      <p:cNvPr id="0" name="Picture 2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558" y="5293345"/>
                        <a:ext cx="17399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154900"/>
              </p:ext>
            </p:extLst>
          </p:nvPr>
        </p:nvGraphicFramePr>
        <p:xfrm>
          <a:off x="3131691" y="4657725"/>
          <a:ext cx="5246687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4" name="Equation" r:id="rId11" imgW="4216320" imgH="1320480" progId="Equation.DSMT4">
                  <p:embed/>
                </p:oleObj>
              </mc:Choice>
              <mc:Fallback>
                <p:oleObj name="Equation" r:id="rId11" imgW="4216320" imgH="1320480" progId="Equation.DSMT4">
                  <p:embed/>
                  <p:pic>
                    <p:nvPicPr>
                      <p:cNvPr id="0" name="Picture 2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691" y="4657725"/>
                        <a:ext cx="5246687" cy="164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293084"/>
              </p:ext>
            </p:extLst>
          </p:nvPr>
        </p:nvGraphicFramePr>
        <p:xfrm>
          <a:off x="4469508" y="2649538"/>
          <a:ext cx="3871913" cy="167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5" name="Equation" r:id="rId13" imgW="3111480" imgH="1346040" progId="Equation.DSMT4">
                  <p:embed/>
                </p:oleObj>
              </mc:Choice>
              <mc:Fallback>
                <p:oleObj name="Equation" r:id="rId13" imgW="3111480" imgH="1346040" progId="Equation.DSMT4">
                  <p:embed/>
                  <p:pic>
                    <p:nvPicPr>
                      <p:cNvPr id="0" name="Picture 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9508" y="2649538"/>
                        <a:ext cx="3871913" cy="167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902002"/>
              </p:ext>
            </p:extLst>
          </p:nvPr>
        </p:nvGraphicFramePr>
        <p:xfrm>
          <a:off x="632279" y="1002663"/>
          <a:ext cx="10445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6" name="Equation" r:id="rId15" imgW="723600" imgH="914400" progId="Equation.DSMT4">
                  <p:embed/>
                </p:oleObj>
              </mc:Choice>
              <mc:Fallback>
                <p:oleObj name="Equation" r:id="rId15" imgW="723600" imgH="914400" progId="Equation.DSMT4">
                  <p:embed/>
                  <p:pic>
                    <p:nvPicPr>
                      <p:cNvPr id="0" name="Picture 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279" y="1002663"/>
                        <a:ext cx="1044575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77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pic>
        <p:nvPicPr>
          <p:cNvPr id="2" name="Рисунок 1"/>
          <p:cNvPicPr/>
          <p:nvPr>
            <p:extLst>
              <p:ext uri="{D42A27DB-BD31-4B8C-83A1-F6EECF244321}">
                <p14:modId xmlns:p14="http://schemas.microsoft.com/office/powerpoint/2010/main" val="1906541188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898157" y="1530123"/>
            <a:ext cx="7315200" cy="49244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4" name="TextBox 13"/>
          <p:cNvSpPr txBox="1"/>
          <p:nvPr/>
        </p:nvSpPr>
        <p:spPr>
          <a:xfrm>
            <a:off x="856734" y="883216"/>
            <a:ext cx="414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расстояния от времени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63916" y="1624691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расстояние,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70783" y="5984240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67943" y="6131374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79800" y="3600450"/>
            <a:ext cx="873493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979799" y="3886199"/>
            <a:ext cx="873493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157" y="3575780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8157" y="3861529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фильтра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183355"/>
              </p:ext>
            </p:extLst>
          </p:nvPr>
        </p:nvGraphicFramePr>
        <p:xfrm>
          <a:off x="7379920" y="925801"/>
          <a:ext cx="833437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4" imgW="520560" imgH="177480" progId="Equation.DSMT4">
                  <p:embed/>
                </p:oleObj>
              </mc:Choice>
              <mc:Fallback>
                <p:oleObj name="Equation" r:id="rId4" imgW="520560" imgH="17748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9920" y="925801"/>
                        <a:ext cx="833437" cy="28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08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72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высоты от времени</a:t>
            </a:r>
            <a:endParaRPr lang="ru-RU" dirty="0"/>
          </a:p>
        </p:txBody>
      </p:sp>
      <p:pic>
        <p:nvPicPr>
          <p:cNvPr id="3" name="Рисунок 2"/>
          <p:cNvPicPr/>
          <p:nvPr>
            <p:extLst>
              <p:ext uri="{D42A27DB-BD31-4B8C-83A1-F6EECF244321}">
                <p14:modId xmlns:p14="http://schemas.microsoft.com/office/powerpoint/2010/main" val="1174609843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119188" y="1500170"/>
            <a:ext cx="6905625" cy="48863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3" name="TextBox 12"/>
          <p:cNvSpPr txBox="1"/>
          <p:nvPr/>
        </p:nvSpPr>
        <p:spPr>
          <a:xfrm>
            <a:off x="1368016" y="1567543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высота,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1175" y="5918928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767943" y="6106882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165884" y="3518807"/>
            <a:ext cx="761622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65883" y="3804556"/>
            <a:ext cx="761622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084240" y="3494137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84240" y="3779886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фильтра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183355"/>
              </p:ext>
            </p:extLst>
          </p:nvPr>
        </p:nvGraphicFramePr>
        <p:xfrm>
          <a:off x="7380288" y="925513"/>
          <a:ext cx="833437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4" imgW="520248" imgH="177646" progId="Equation.DSMT4">
                  <p:embed/>
                </p:oleObj>
              </mc:Choice>
              <mc:Fallback>
                <p:oleObj name="Equation" r:id="rId4" imgW="520248" imgH="177646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925513"/>
                        <a:ext cx="833437" cy="28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130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>
            <p:extLst>
              <p:ext uri="{D42A27DB-BD31-4B8C-83A1-F6EECF244321}">
                <p14:modId xmlns:p14="http://schemas.microsoft.com/office/powerpoint/2010/main" val="3263911675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99217" y="1388780"/>
            <a:ext cx="6677025" cy="47339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27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Относительная погрешность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091174" y="5633176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547504" y="5821130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299217" y="3502469"/>
            <a:ext cx="447940" cy="3429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183355"/>
              </p:ext>
            </p:extLst>
          </p:nvPr>
        </p:nvGraphicFramePr>
        <p:xfrm>
          <a:off x="7380288" y="925513"/>
          <a:ext cx="833437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4" imgW="520248" imgH="177646" progId="Equation.DSMT4">
                  <p:embed/>
                </p:oleObj>
              </mc:Choice>
              <mc:Fallback>
                <p:oleObj name="Equation" r:id="rId4" imgW="520248" imgH="177646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925513"/>
                        <a:ext cx="833437" cy="28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326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/>
          <p:nvPr>
            <p:extLst>
              <p:ext uri="{D42A27DB-BD31-4B8C-83A1-F6EECF244321}">
                <p14:modId xmlns:p14="http://schemas.microsoft.com/office/powerpoint/2010/main" val="3257295626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914400" y="1530104"/>
            <a:ext cx="7315200" cy="49244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414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расстояния от времени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63916" y="1624691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расстояние,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70783" y="5984240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67943" y="6131374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79800" y="3600450"/>
            <a:ext cx="873493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979799" y="3886199"/>
            <a:ext cx="873493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157" y="3575780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8157" y="3861529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фильтра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601182"/>
              </p:ext>
            </p:extLst>
          </p:nvPr>
        </p:nvGraphicFramePr>
        <p:xfrm>
          <a:off x="7319963" y="925513"/>
          <a:ext cx="95567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4" imgW="596880" imgH="177480" progId="Equation.DSMT4">
                  <p:embed/>
                </p:oleObj>
              </mc:Choice>
              <mc:Fallback>
                <p:oleObj name="Equation" r:id="rId4" imgW="596880" imgH="17748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925513"/>
                        <a:ext cx="955675" cy="28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5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/>
          <p:nvPr>
            <p:extLst>
              <p:ext uri="{D42A27DB-BD31-4B8C-83A1-F6EECF244321}">
                <p14:modId xmlns:p14="http://schemas.microsoft.com/office/powerpoint/2010/main" val="4137596171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119188" y="1500170"/>
            <a:ext cx="6905625" cy="48863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72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высоты от времени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368016" y="1567543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высота,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1175" y="5918928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767943" y="6106882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165884" y="3518807"/>
            <a:ext cx="761622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65883" y="3804556"/>
            <a:ext cx="761622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084240" y="3494137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84240" y="3779886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фильтра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601182"/>
              </p:ext>
            </p:extLst>
          </p:nvPr>
        </p:nvGraphicFramePr>
        <p:xfrm>
          <a:off x="7319963" y="925513"/>
          <a:ext cx="95567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4" imgW="596641" imgH="177723" progId="Equation.DSMT4">
                  <p:embed/>
                </p:oleObj>
              </mc:Choice>
              <mc:Fallback>
                <p:oleObj name="Equation" r:id="rId4" imgW="596641" imgH="177723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925513"/>
                        <a:ext cx="955675" cy="28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301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>
            <p:extLst>
              <p:ext uri="{D42A27DB-BD31-4B8C-83A1-F6EECF244321}">
                <p14:modId xmlns:p14="http://schemas.microsoft.com/office/powerpoint/2010/main" val="931503387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82472" y="1372270"/>
            <a:ext cx="6677025" cy="47339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27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Относительная погрешность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091174" y="5633176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547504" y="5821130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299217" y="3502469"/>
            <a:ext cx="447940" cy="3429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601182"/>
              </p:ext>
            </p:extLst>
          </p:nvPr>
        </p:nvGraphicFramePr>
        <p:xfrm>
          <a:off x="7319963" y="925513"/>
          <a:ext cx="95567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4" imgW="596641" imgH="177723" progId="Equation.DSMT4">
                  <p:embed/>
                </p:oleObj>
              </mc:Choice>
              <mc:Fallback>
                <p:oleObj name="Equation" r:id="rId4" imgW="596641" imgH="177723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925513"/>
                        <a:ext cx="955675" cy="28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785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1636" y="236764"/>
            <a:ext cx="6748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smtClean="0"/>
              <a:t>Запуск ядра в </a:t>
            </a:r>
            <a:r>
              <a:rPr lang="ru-RU" sz="3200" b="1" dirty="0" smtClean="0"/>
              <a:t>условиях урагана</a:t>
            </a:r>
            <a:endParaRPr lang="ru-RU" sz="3200" b="1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536707"/>
              </p:ext>
            </p:extLst>
          </p:nvPr>
        </p:nvGraphicFramePr>
        <p:xfrm>
          <a:off x="5659664" y="1172249"/>
          <a:ext cx="2532063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Equation" r:id="rId3" imgW="1752480" imgH="939600" progId="Equation.DSMT4">
                  <p:embed/>
                </p:oleObj>
              </mc:Choice>
              <mc:Fallback>
                <p:oleObj name="Equation" r:id="rId3" imgW="1752480" imgH="9396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664" y="1172249"/>
                        <a:ext cx="2532063" cy="1357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829131"/>
              </p:ext>
            </p:extLst>
          </p:nvPr>
        </p:nvGraphicFramePr>
        <p:xfrm>
          <a:off x="595321" y="1236883"/>
          <a:ext cx="3408362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Equation" r:id="rId5" imgW="2349360" imgH="939600" progId="Equation.DSMT4">
                  <p:embed/>
                </p:oleObj>
              </mc:Choice>
              <mc:Fallback>
                <p:oleObj name="Equation" r:id="rId5" imgW="2349360" imgH="9396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21" y="1236883"/>
                        <a:ext cx="3408362" cy="1363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153757"/>
              </p:ext>
            </p:extLst>
          </p:nvPr>
        </p:nvGraphicFramePr>
        <p:xfrm>
          <a:off x="630849" y="2923152"/>
          <a:ext cx="955675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Equation" r:id="rId7" imgW="596880" imgH="177480" progId="Equation.DSMT4">
                  <p:embed/>
                </p:oleObj>
              </mc:Choice>
              <mc:Fallback>
                <p:oleObj name="Equation" r:id="rId7" imgW="596880" imgH="17748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849" y="2923152"/>
                        <a:ext cx="955675" cy="28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151000"/>
              </p:ext>
            </p:extLst>
          </p:nvPr>
        </p:nvGraphicFramePr>
        <p:xfrm>
          <a:off x="985849" y="4382302"/>
          <a:ext cx="245427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Equation" r:id="rId9" imgW="1701720" imgH="812520" progId="Equation.DSMT4">
                  <p:embed/>
                </p:oleObj>
              </mc:Choice>
              <mc:Fallback>
                <p:oleObj name="Equation" r:id="rId9" imgW="1701720" imgH="81252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49" y="4382302"/>
                        <a:ext cx="2454275" cy="117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0849" y="4005448"/>
            <a:ext cx="318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расширенного фильтра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716317" y="4010892"/>
            <a:ext cx="3623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линеаризованного фильтра</a:t>
            </a:r>
            <a:endParaRPr lang="ru-RU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754803"/>
              </p:ext>
            </p:extLst>
          </p:nvPr>
        </p:nvGraphicFramePr>
        <p:xfrm>
          <a:off x="5087949" y="4395002"/>
          <a:ext cx="2443162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Equation" r:id="rId11" imgW="1688760" imgH="812520" progId="Equation.DSMT4">
                  <p:embed/>
                </p:oleObj>
              </mc:Choice>
              <mc:Fallback>
                <p:oleObj name="Equation" r:id="rId11" imgW="1688760" imgH="81252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49" y="4395002"/>
                        <a:ext cx="2443162" cy="117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203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>
            <p:extLst>
              <p:ext uri="{D42A27DB-BD31-4B8C-83A1-F6EECF244321}">
                <p14:modId xmlns:p14="http://schemas.microsoft.com/office/powerpoint/2010/main" val="2762854230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1150481" y="1589974"/>
            <a:ext cx="7038975" cy="48863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414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расстояния от времени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270783" y="5984240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67943" y="6131374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76670" y="3486150"/>
            <a:ext cx="750101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76669" y="3747407"/>
            <a:ext cx="87256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152175" y="3485972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2175" y="3739065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</a:t>
            </a:r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лин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583870" y="1624862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163916" y="1624691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расстояние,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173953" y="4005939"/>
            <a:ext cx="87256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149459" y="3997597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</a:t>
            </a:r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расш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70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>
            <p:extLst>
              <p:ext uri="{D42A27DB-BD31-4B8C-83A1-F6EECF244321}">
                <p14:modId xmlns:p14="http://schemas.microsoft.com/office/powerpoint/2010/main" val="4240216967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1119188" y="1516498"/>
            <a:ext cx="6905625" cy="48863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72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высоты от времени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368016" y="1567543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высота,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1175" y="5918928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767943" y="6106882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176670" y="3412674"/>
            <a:ext cx="750101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176669" y="3673931"/>
            <a:ext cx="87256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1119519" y="3412496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9519" y="3665589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</a:t>
            </a:r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лин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1173953" y="3932463"/>
            <a:ext cx="87256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1116803" y="3924121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</a:t>
            </a:r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расш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52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93222" y="236764"/>
            <a:ext cx="4525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Области применения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2752" y="1472483"/>
            <a:ext cx="5794471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ru-RU" sz="2400" dirty="0" smtClean="0"/>
              <a:t>Задачи </a:t>
            </a:r>
            <a:r>
              <a:rPr lang="ru-RU" sz="2400" dirty="0"/>
              <a:t>навигации в </a:t>
            </a:r>
            <a:r>
              <a:rPr lang="ru-RU" sz="2400" dirty="0" smtClean="0"/>
              <a:t>пространстве</a:t>
            </a:r>
          </a:p>
          <a:p>
            <a:pPr marL="342900" indent="3429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ru-RU" sz="2400" dirty="0" smtClean="0"/>
              <a:t>Глобальные спутниковые системы</a:t>
            </a:r>
          </a:p>
          <a:p>
            <a:pPr marL="342900" indent="3429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smtClean="0"/>
              <a:t>Indoor </a:t>
            </a:r>
            <a:r>
              <a:rPr lang="en-US" sz="2400" dirty="0"/>
              <a:t>Positing </a:t>
            </a:r>
            <a:r>
              <a:rPr lang="en-US" sz="2400" dirty="0" smtClean="0"/>
              <a:t>Systems</a:t>
            </a:r>
            <a:endParaRPr lang="en-US" sz="2400" dirty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Battery </a:t>
            </a:r>
            <a:r>
              <a:rPr lang="en-US" sz="2400" dirty="0" smtClean="0"/>
              <a:t>management </a:t>
            </a:r>
            <a:r>
              <a:rPr lang="en-US" sz="2400" dirty="0"/>
              <a:t>systems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ru-RU" sz="2400" dirty="0" smtClean="0"/>
              <a:t>Задачи </a:t>
            </a:r>
            <a:r>
              <a:rPr lang="ru-RU" sz="2400" dirty="0"/>
              <a:t>наведения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25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>
            <p:extLst>
              <p:ext uri="{D42A27DB-BD31-4B8C-83A1-F6EECF244321}">
                <p14:modId xmlns:p14="http://schemas.microsoft.com/office/powerpoint/2010/main" val="560436521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1171575" y="1380434"/>
            <a:ext cx="6800850" cy="47339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27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Относительная погрешность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47504" y="5821130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76669" y="3355535"/>
            <a:ext cx="60314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73953" y="3614067"/>
            <a:ext cx="60314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7388412" y="5719253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091174" y="5633176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9385" y="3589397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лин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71221" y="3322174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расш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41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40438" y="236764"/>
            <a:ext cx="4230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Список литературы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1064" y="883216"/>
            <a:ext cx="846874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/>
              <a:t>Огарков М.А. </a:t>
            </a:r>
            <a:r>
              <a:rPr lang="ru-RU" dirty="0" smtClean="0"/>
              <a:t>Методы </a:t>
            </a:r>
            <a:r>
              <a:rPr lang="ru-RU" dirty="0"/>
              <a:t>статистического оценивания параметров случайных </a:t>
            </a:r>
            <a:r>
              <a:rPr lang="ru-RU" dirty="0" smtClean="0"/>
              <a:t>процессов. – М.: </a:t>
            </a:r>
            <a:r>
              <a:rPr lang="ru-RU" dirty="0" err="1" smtClean="0"/>
              <a:t>Энергоатомиздат</a:t>
            </a:r>
            <a:r>
              <a:rPr lang="ru-RU" dirty="0" smtClean="0"/>
              <a:t>, 1990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err="1" smtClean="0"/>
              <a:t>Абденов</a:t>
            </a:r>
            <a:r>
              <a:rPr lang="ru-RU" dirty="0" smtClean="0"/>
              <a:t> А.Ж., Денисов В.И., </a:t>
            </a:r>
            <a:r>
              <a:rPr lang="ru-RU" dirty="0" err="1" smtClean="0"/>
              <a:t>Чубич</a:t>
            </a:r>
            <a:r>
              <a:rPr lang="ru-RU" dirty="0" smtClean="0"/>
              <a:t> В.М. Введение в оценивание и планирование экспериментов для стохастических динамических систем. – Новосибирск: НГТУ, 1993</a:t>
            </a:r>
            <a:endParaRPr lang="ru-RU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err="1"/>
              <a:t>Каханер</a:t>
            </a:r>
            <a:r>
              <a:rPr lang="ru-RU" dirty="0"/>
              <a:t> </a:t>
            </a:r>
            <a:r>
              <a:rPr lang="ru-RU" dirty="0" smtClean="0"/>
              <a:t>Д., </a:t>
            </a:r>
            <a:r>
              <a:rPr lang="ru-RU" dirty="0" err="1"/>
              <a:t>Моулер</a:t>
            </a:r>
            <a:r>
              <a:rPr lang="ru-RU" dirty="0"/>
              <a:t> K., </a:t>
            </a:r>
            <a:r>
              <a:rPr lang="ru-RU" dirty="0" err="1"/>
              <a:t>Нэш</a:t>
            </a:r>
            <a:r>
              <a:rPr lang="ru-RU" dirty="0"/>
              <a:t> С. </a:t>
            </a:r>
            <a:r>
              <a:rPr lang="ru-RU" dirty="0" smtClean="0"/>
              <a:t>Численные </a:t>
            </a:r>
            <a:r>
              <a:rPr lang="ru-RU" dirty="0"/>
              <a:t>методы и программное </a:t>
            </a:r>
            <a:r>
              <a:rPr lang="ru-RU" dirty="0" smtClean="0"/>
              <a:t>обеспечение. – М.: Мир, 1998</a:t>
            </a:r>
            <a:endParaRPr lang="ru-RU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/>
              <a:t>Никифоров Н. Н., Туркин П. И., Жеребцов А. А., </a:t>
            </a:r>
            <a:r>
              <a:rPr lang="ru-RU" dirty="0" err="1"/>
              <a:t>Галиенко</a:t>
            </a:r>
            <a:r>
              <a:rPr lang="ru-RU" dirty="0"/>
              <a:t> С. Г. </a:t>
            </a:r>
            <a:r>
              <a:rPr lang="ru-RU" dirty="0" smtClean="0"/>
              <a:t>Артиллерия. </a:t>
            </a:r>
            <a:r>
              <a:rPr lang="ru-RU" dirty="0"/>
              <a:t>- М.: Воениздат МО СССР, </a:t>
            </a:r>
            <a:r>
              <a:rPr lang="ru-RU" dirty="0" smtClean="0"/>
              <a:t>1953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smtClean="0"/>
              <a:t>Гончаров</a:t>
            </a:r>
            <a:r>
              <a:rPr lang="ru-RU" dirty="0"/>
              <a:t> А.Д.</a:t>
            </a:r>
            <a:r>
              <a:rPr lang="ru-RU" dirty="0" smtClean="0"/>
              <a:t>, Громов</a:t>
            </a:r>
            <a:r>
              <a:rPr lang="ru-RU" dirty="0"/>
              <a:t> А.В.</a:t>
            </a:r>
            <a:r>
              <a:rPr lang="ru-RU" dirty="0" smtClean="0"/>
              <a:t>, Зиновьев</a:t>
            </a:r>
            <a:r>
              <a:rPr lang="ru-RU" dirty="0"/>
              <a:t> В.В</a:t>
            </a:r>
            <a:r>
              <a:rPr lang="ru-RU" dirty="0" smtClean="0"/>
              <a:t>. </a:t>
            </a:r>
            <a:r>
              <a:rPr lang="ru-RU" dirty="0"/>
              <a:t>Приборы </a:t>
            </a:r>
            <a:r>
              <a:rPr lang="ru-RU" dirty="0" smtClean="0"/>
              <a:t>артиллерийской разведки. </a:t>
            </a:r>
            <a:r>
              <a:rPr lang="ru-RU" dirty="0"/>
              <a:t>– СПб: НИУ ИТМО, </a:t>
            </a:r>
            <a:r>
              <a:rPr lang="ru-RU" dirty="0" smtClean="0"/>
              <a:t>2012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smtClean="0"/>
              <a:t>СНиП </a:t>
            </a:r>
            <a:r>
              <a:rPr lang="ru-RU" dirty="0"/>
              <a:t>2.01.01-82 Строительная климатология </a:t>
            </a:r>
            <a:r>
              <a:rPr lang="ru-RU" dirty="0" smtClean="0"/>
              <a:t>и </a:t>
            </a:r>
            <a:r>
              <a:rPr lang="ru-RU" dirty="0"/>
              <a:t>геофизика</a:t>
            </a:r>
          </a:p>
        </p:txBody>
      </p:sp>
    </p:spTree>
    <p:extLst>
      <p:ext uri="{BB962C8B-B14F-4D97-AF65-F5344CB8AC3E}">
        <p14:creationId xmlns:p14="http://schemas.microsoft.com/office/powerpoint/2010/main" val="398063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9823" y="236764"/>
            <a:ext cx="4071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Постановка задачи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821539"/>
            <a:ext cx="230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Модель состояний:</a:t>
            </a:r>
            <a:endParaRPr lang="ru-RU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51063" y="1632567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Модель наблюдений:</a:t>
            </a:r>
            <a:endParaRPr lang="ru-RU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351063" y="2457160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Априорная информация:</a:t>
            </a:r>
            <a:endParaRPr lang="ru-RU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351063" y="4908381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Функции 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316111" y="4919843"/>
            <a:ext cx="538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раскладываются в ряд Тейлора в окрестности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197610" y="491984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и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808779" y="5256519"/>
            <a:ext cx="14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, а </a:t>
            </a:r>
            <a:r>
              <a:rPr lang="ru-RU" dirty="0"/>
              <a:t>ф</a:t>
            </a:r>
            <a:r>
              <a:rPr lang="ru-RU" dirty="0" smtClean="0"/>
              <a:t>ункция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86056" y="5258352"/>
            <a:ext cx="253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- в окрестности точек</a:t>
            </a:r>
            <a:endParaRPr lang="ru-RU" dirty="0"/>
          </a:p>
        </p:txBody>
      </p:sp>
      <p:graphicFrame>
        <p:nvGraphicFramePr>
          <p:cNvPr id="25" name="Объект 2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12775371"/>
              </p:ext>
            </p:extLst>
          </p:nvPr>
        </p:nvGraphicFramePr>
        <p:xfrm>
          <a:off x="462512" y="1190871"/>
          <a:ext cx="50228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" name="Equation" r:id="rId3" imgW="2870200" imgH="203200" progId="Equation.DSMT4">
                  <p:embed/>
                </p:oleObj>
              </mc:Choice>
              <mc:Fallback>
                <p:oleObj name="Equation" r:id="rId3" imgW="2870200" imgH="203200" progId="Equation.DSMT4">
                  <p:embed/>
                  <p:pic>
                    <p:nvPicPr>
                      <p:cNvPr id="0" name="Picture 73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12" y="1190871"/>
                        <a:ext cx="502285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947637"/>
              </p:ext>
            </p:extLst>
          </p:nvPr>
        </p:nvGraphicFramePr>
        <p:xfrm>
          <a:off x="473134" y="1995384"/>
          <a:ext cx="3302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" name="Equation" r:id="rId5" imgW="1854000" imgH="203040" progId="Equation.DSMT4">
                  <p:embed/>
                </p:oleObj>
              </mc:Choice>
              <mc:Fallback>
                <p:oleObj name="Equation" r:id="rId5" imgW="1854000" imgH="203040" progId="Equation.DSMT4">
                  <p:embed/>
                  <p:pic>
                    <p:nvPicPr>
                      <p:cNvPr id="0" name="Picture 7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134" y="1995384"/>
                        <a:ext cx="3302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648059"/>
              </p:ext>
            </p:extLst>
          </p:nvPr>
        </p:nvGraphicFramePr>
        <p:xfrm>
          <a:off x="489614" y="3230563"/>
          <a:ext cx="69342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" name="Equation" r:id="rId7" imgW="3860640" imgH="457200" progId="Equation.DSMT4">
                  <p:embed/>
                </p:oleObj>
              </mc:Choice>
              <mc:Fallback>
                <p:oleObj name="Equation" r:id="rId7" imgW="3860640" imgH="457200" progId="Equation.DSMT4">
                  <p:embed/>
                  <p:pic>
                    <p:nvPicPr>
                      <p:cNvPr id="0" name="Picture 7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614" y="3230563"/>
                        <a:ext cx="6934200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971932"/>
              </p:ext>
            </p:extLst>
          </p:nvPr>
        </p:nvGraphicFramePr>
        <p:xfrm>
          <a:off x="489857" y="2826492"/>
          <a:ext cx="510063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" name="Equation" r:id="rId9" imgW="3251200" imgH="228600" progId="Equation.DSMT4">
                  <p:embed/>
                </p:oleObj>
              </mc:Choice>
              <mc:Fallback>
                <p:oleObj name="Equation" r:id="rId9" imgW="3251200" imgH="228600" progId="Equation.DSMT4">
                  <p:embed/>
                  <p:pic>
                    <p:nvPicPr>
                      <p:cNvPr id="0" name="Picture 7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857" y="2826492"/>
                        <a:ext cx="5100638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078024"/>
              </p:ext>
            </p:extLst>
          </p:nvPr>
        </p:nvGraphicFramePr>
        <p:xfrm>
          <a:off x="536802" y="4090369"/>
          <a:ext cx="1354909" cy="367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6" name="Equation" r:id="rId11" imgW="748975" imgH="203112" progId="Equation.DSMT4">
                  <p:embed/>
                </p:oleObj>
              </mc:Choice>
              <mc:Fallback>
                <p:oleObj name="Equation" r:id="rId11" imgW="748975" imgH="203112" progId="Equation.DSMT4">
                  <p:embed/>
                  <p:pic>
                    <p:nvPicPr>
                      <p:cNvPr id="0" name="Picture 7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02" y="4090369"/>
                        <a:ext cx="1354909" cy="3673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162973"/>
              </p:ext>
            </p:extLst>
          </p:nvPr>
        </p:nvGraphicFramePr>
        <p:xfrm>
          <a:off x="1136320" y="5281772"/>
          <a:ext cx="8667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" name="Equation" r:id="rId13" imgW="482400" imgH="203040" progId="Equation.DSMT4">
                  <p:embed/>
                </p:oleObj>
              </mc:Choice>
              <mc:Fallback>
                <p:oleObj name="Equation" r:id="rId13" imgW="482400" imgH="203040" progId="Equation.DSMT4">
                  <p:embed/>
                  <p:pic>
                    <p:nvPicPr>
                      <p:cNvPr id="0" name="Picture 7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320" y="5281772"/>
                        <a:ext cx="866775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792992"/>
              </p:ext>
            </p:extLst>
          </p:nvPr>
        </p:nvGraphicFramePr>
        <p:xfrm>
          <a:off x="1399835" y="4927824"/>
          <a:ext cx="9128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" name="Equation" r:id="rId15" imgW="507960" imgH="203040" progId="Equation.DSMT4">
                  <p:embed/>
                </p:oleObj>
              </mc:Choice>
              <mc:Fallback>
                <p:oleObj name="Equation" r:id="rId15" imgW="507960" imgH="203040" progId="Equation.DSMT4">
                  <p:embed/>
                  <p:pic>
                    <p:nvPicPr>
                      <p:cNvPr id="0" name="Picture 7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9835" y="4927824"/>
                        <a:ext cx="912812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02605"/>
              </p:ext>
            </p:extLst>
          </p:nvPr>
        </p:nvGraphicFramePr>
        <p:xfrm>
          <a:off x="2530475" y="4943018"/>
          <a:ext cx="8905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" name="Equation" r:id="rId17" imgW="495000" imgH="203040" progId="Equation.DSMT4">
                  <p:embed/>
                </p:oleObj>
              </mc:Choice>
              <mc:Fallback>
                <p:oleObj name="Equation" r:id="rId17" imgW="495000" imgH="203040" progId="Equation.DSMT4">
                  <p:embed/>
                  <p:pic>
                    <p:nvPicPr>
                      <p:cNvPr id="0" name="Picture 7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4943018"/>
                        <a:ext cx="890588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898768"/>
              </p:ext>
            </p:extLst>
          </p:nvPr>
        </p:nvGraphicFramePr>
        <p:xfrm>
          <a:off x="3228721" y="5279342"/>
          <a:ext cx="11874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" name="Equation" r:id="rId19" imgW="660240" imgH="203040" progId="Equation.DSMT4">
                  <p:embed/>
                </p:oleObj>
              </mc:Choice>
              <mc:Fallback>
                <p:oleObj name="Equation" r:id="rId19" imgW="660240" imgH="203040" progId="Equation.DSMT4">
                  <p:embed/>
                  <p:pic>
                    <p:nvPicPr>
                      <p:cNvPr id="0" name="Picture 7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721" y="5279342"/>
                        <a:ext cx="1187450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552909"/>
              </p:ext>
            </p:extLst>
          </p:nvPr>
        </p:nvGraphicFramePr>
        <p:xfrm>
          <a:off x="6662933" y="5272765"/>
          <a:ext cx="11858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" name="Equation" r:id="rId21" imgW="660240" imgH="203040" progId="Equation.DSMT4">
                  <p:embed/>
                </p:oleObj>
              </mc:Choice>
              <mc:Fallback>
                <p:oleObj name="Equation" r:id="rId21" imgW="660240" imgH="203040" progId="Equation.DSMT4">
                  <p:embed/>
                  <p:pic>
                    <p:nvPicPr>
                      <p:cNvPr id="0" name="Picture 7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2933" y="5272765"/>
                        <a:ext cx="1185862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51063" y="4585314"/>
            <a:ext cx="4217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Аппроксимирующие предположения:</a:t>
            </a:r>
            <a:endParaRPr lang="ru-RU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426692" y="5270677"/>
            <a:ext cx="76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точек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48198" y="5624097"/>
            <a:ext cx="294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Пренебречь значениями </a:t>
            </a:r>
            <a:endParaRPr lang="ru-RU" dirty="0"/>
          </a:p>
        </p:txBody>
      </p:sp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066876"/>
              </p:ext>
            </p:extLst>
          </p:nvPr>
        </p:nvGraphicFramePr>
        <p:xfrm>
          <a:off x="3011128" y="5631771"/>
          <a:ext cx="18954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" name="Equation" r:id="rId23" imgW="1054080" imgH="203040" progId="Equation.DSMT4">
                  <p:embed/>
                </p:oleObj>
              </mc:Choice>
              <mc:Fallback>
                <p:oleObj name="Equation" r:id="rId23" imgW="1054080" imgH="203040" progId="Equation.DSMT4">
                  <p:embed/>
                  <p:pic>
                    <p:nvPicPr>
                      <p:cNvPr id="0" name="Picture 7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128" y="5631771"/>
                        <a:ext cx="1895475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416428"/>
              </p:ext>
            </p:extLst>
          </p:nvPr>
        </p:nvGraphicFramePr>
        <p:xfrm>
          <a:off x="5253934" y="5632450"/>
          <a:ext cx="25574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" name="Equation" r:id="rId25" imgW="1422360" imgH="203040" progId="Equation.DSMT4">
                  <p:embed/>
                </p:oleObj>
              </mc:Choice>
              <mc:Fallback>
                <p:oleObj name="Equation" r:id="rId25" imgW="1422360" imgH="203040" progId="Equation.DSMT4">
                  <p:embed/>
                  <p:pic>
                    <p:nvPicPr>
                      <p:cNvPr id="0" name="Picture 7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934" y="5632450"/>
                        <a:ext cx="2557462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999231" y="5619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7734516" y="562368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0964" y="5959383"/>
            <a:ext cx="728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статистическими моментами третьего и более высоких порядков.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375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26604" y="236764"/>
            <a:ext cx="2038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Алгоритм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821539"/>
            <a:ext cx="300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экстраполяции:</a:t>
            </a:r>
            <a:endParaRPr lang="ru-RU" u="sng" dirty="0"/>
          </a:p>
        </p:txBody>
      </p:sp>
      <p:graphicFrame>
        <p:nvGraphicFramePr>
          <p:cNvPr id="25" name="Объект 2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95585815"/>
              </p:ext>
            </p:extLst>
          </p:nvPr>
        </p:nvGraphicFramePr>
        <p:xfrm>
          <a:off x="441325" y="1254125"/>
          <a:ext cx="76676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" name="Equation" r:id="rId3" imgW="4381200" imgH="457200" progId="Equation.DSMT4">
                  <p:embed/>
                </p:oleObj>
              </mc:Choice>
              <mc:Fallback>
                <p:oleObj name="Equation" r:id="rId3" imgW="4381200" imgH="457200" progId="Equation.DSMT4">
                  <p:embed/>
                  <p:pic>
                    <p:nvPicPr>
                      <p:cNvPr id="0" name="Picture 2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254125"/>
                        <a:ext cx="766762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51063" y="2239398"/>
            <a:ext cx="263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фильтрации:</a:t>
            </a:r>
            <a:endParaRPr lang="ru-RU" u="sng" dirty="0"/>
          </a:p>
        </p:txBody>
      </p:sp>
      <p:graphicFrame>
        <p:nvGraphicFramePr>
          <p:cNvPr id="2" name="Объект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57225207"/>
              </p:ext>
            </p:extLst>
          </p:nvPr>
        </p:nvGraphicFramePr>
        <p:xfrm>
          <a:off x="476024" y="2608730"/>
          <a:ext cx="720090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" name="Equation" r:id="rId5" imgW="4114800" imgH="939600" progId="Equation.DSMT4">
                  <p:embed/>
                </p:oleObj>
              </mc:Choice>
              <mc:Fallback>
                <p:oleObj name="Equation" r:id="rId5" imgW="4114800" imgH="939600" progId="Equation.DSMT4">
                  <p:embed/>
                  <p:pic>
                    <p:nvPicPr>
                      <p:cNvPr id="0" name="Picture 2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24" y="2608730"/>
                        <a:ext cx="7200900" cy="164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25657324"/>
              </p:ext>
            </p:extLst>
          </p:nvPr>
        </p:nvGraphicFramePr>
        <p:xfrm>
          <a:off x="473075" y="4862296"/>
          <a:ext cx="348932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" name="Equation" r:id="rId7" imgW="1993680" imgH="749160" progId="Equation.DSMT4">
                  <p:embed/>
                </p:oleObj>
              </mc:Choice>
              <mc:Fallback>
                <p:oleObj name="Equation" r:id="rId7" imgW="1993680" imgH="749160" progId="Equation.DSMT4">
                  <p:embed/>
                  <p:pic>
                    <p:nvPicPr>
                      <p:cNvPr id="0" name="Picture 2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4862296"/>
                        <a:ext cx="3489325" cy="131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16374" y="4465527"/>
            <a:ext cx="52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где</a:t>
            </a:r>
            <a:endParaRPr lang="ru-RU" dirty="0"/>
          </a:p>
        </p:txBody>
      </p:sp>
      <p:graphicFrame>
        <p:nvGraphicFramePr>
          <p:cNvPr id="11" name="Объект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72851970"/>
              </p:ext>
            </p:extLst>
          </p:nvPr>
        </p:nvGraphicFramePr>
        <p:xfrm>
          <a:off x="977315" y="4479259"/>
          <a:ext cx="1066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" name="Equation" r:id="rId9" imgW="609480" imgH="203040" progId="Equation.DSMT4">
                  <p:embed/>
                </p:oleObj>
              </mc:Choice>
              <mc:Fallback>
                <p:oleObj name="Equation" r:id="rId9" imgW="609480" imgH="203040" progId="Equation.DSMT4">
                  <p:embed/>
                  <p:pic>
                    <p:nvPicPr>
                      <p:cNvPr id="0" name="Picture 2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315" y="4479259"/>
                        <a:ext cx="10668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484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25519" y="236764"/>
            <a:ext cx="3460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Доказательство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821539"/>
            <a:ext cx="7910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получения соотношений расширенного линеаризованного фильтра</a:t>
            </a:r>
          </a:p>
          <a:p>
            <a:r>
              <a:rPr lang="ru-RU" dirty="0" smtClean="0"/>
              <a:t>воспользуемся уже доказанными соотношениями для обычного </a:t>
            </a:r>
          </a:p>
          <a:p>
            <a:r>
              <a:rPr lang="ru-RU" dirty="0" smtClean="0"/>
              <a:t>линеаризованного фильтра, так как условия задач эквивалентны.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49231416"/>
              </p:ext>
            </p:extLst>
          </p:nvPr>
        </p:nvGraphicFramePr>
        <p:xfrm>
          <a:off x="449263" y="2114550"/>
          <a:ext cx="7246937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Equation" r:id="rId3" imgW="4089240" imgH="749160" progId="Equation.DSMT4">
                  <p:embed/>
                </p:oleObj>
              </mc:Choice>
              <mc:Fallback>
                <p:oleObj name="Equation" r:id="rId3" imgW="4089240" imgH="749160" progId="Equation.DSMT4">
                  <p:embed/>
                  <p:pic>
                    <p:nvPicPr>
                      <p:cNvPr id="0" name="Picture 10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2114550"/>
                        <a:ext cx="7246937" cy="1330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6675677"/>
              </p:ext>
            </p:extLst>
          </p:nvPr>
        </p:nvGraphicFramePr>
        <p:xfrm>
          <a:off x="438150" y="3925888"/>
          <a:ext cx="8167688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Equation" r:id="rId5" imgW="4609800" imgH="1498320" progId="Equation.DSMT4">
                  <p:embed/>
                </p:oleObj>
              </mc:Choice>
              <mc:Fallback>
                <p:oleObj name="Equation" r:id="rId5" imgW="4609800" imgH="1498320" progId="Equation.DSMT4">
                  <p:embed/>
                  <p:pic>
                    <p:nvPicPr>
                      <p:cNvPr id="0" name="Picture 10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3925888"/>
                        <a:ext cx="8167688" cy="265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1063" y="3556960"/>
            <a:ext cx="263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фильтрации:</a:t>
            </a:r>
            <a:endParaRPr lang="ru-RU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351062" y="1744869"/>
            <a:ext cx="300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экстраполяции: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13068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25519" y="236764"/>
            <a:ext cx="3460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Доказательство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748063"/>
            <a:ext cx="611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Выберем в качестве опорной траектории для функции </a:t>
            </a:r>
            <a:endParaRPr lang="ru-RU" dirty="0"/>
          </a:p>
        </p:txBody>
      </p:sp>
      <p:graphicFrame>
        <p:nvGraphicFramePr>
          <p:cNvPr id="2" name="Объект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7915452"/>
              </p:ext>
            </p:extLst>
          </p:nvPr>
        </p:nvGraphicFramePr>
        <p:xfrm>
          <a:off x="5917254" y="748063"/>
          <a:ext cx="51911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3" name="Equation" r:id="rId3" imgW="291960" imgH="203040" progId="Equation.DSMT4">
                  <p:embed/>
                </p:oleObj>
              </mc:Choice>
              <mc:Fallback>
                <p:oleObj name="Equation" r:id="rId3" imgW="291960" imgH="203040" progId="Equation.DSMT4">
                  <p:embed/>
                  <p:pic>
                    <p:nvPicPr>
                      <p:cNvPr id="0" name="Picture 36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7254" y="748063"/>
                        <a:ext cx="519112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57384" y="748063"/>
            <a:ext cx="2347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оценки фильтрации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61956045"/>
              </p:ext>
            </p:extLst>
          </p:nvPr>
        </p:nvGraphicFramePr>
        <p:xfrm>
          <a:off x="407767" y="1117149"/>
          <a:ext cx="21621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4" name="Equation" r:id="rId5" imgW="1218960" imgH="203040" progId="Equation.DSMT4">
                  <p:embed/>
                </p:oleObj>
              </mc:Choice>
              <mc:Fallback>
                <p:oleObj name="Equation" r:id="rId5" imgW="1218960" imgH="203040" progId="Equation.DSMT4">
                  <p:embed/>
                  <p:pic>
                    <p:nvPicPr>
                      <p:cNvPr id="0" name="Picture 37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767" y="1117149"/>
                        <a:ext cx="2162175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62824" y="1102341"/>
            <a:ext cx="194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, а для функции 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09413993"/>
              </p:ext>
            </p:extLst>
          </p:nvPr>
        </p:nvGraphicFramePr>
        <p:xfrm>
          <a:off x="4206066" y="1125313"/>
          <a:ext cx="4746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" name="Equation" r:id="rId7" imgW="266400" imgH="203040" progId="Equation.DSMT4">
                  <p:embed/>
                </p:oleObj>
              </mc:Choice>
              <mc:Fallback>
                <p:oleObj name="Equation" r:id="rId7" imgW="266400" imgH="203040" progId="Equation.DSMT4">
                  <p:embed/>
                  <p:pic>
                    <p:nvPicPr>
                      <p:cNvPr id="0" name="Picture 37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066" y="1125313"/>
                        <a:ext cx="474662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680791" y="1109231"/>
            <a:ext cx="277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 оценки экстраполяции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31941321"/>
              </p:ext>
            </p:extLst>
          </p:nvPr>
        </p:nvGraphicFramePr>
        <p:xfrm>
          <a:off x="416379" y="1496165"/>
          <a:ext cx="24987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6" name="Equation" r:id="rId9" imgW="1409088" imgH="203112" progId="Equation.DSMT4">
                  <p:embed/>
                </p:oleObj>
              </mc:Choice>
              <mc:Fallback>
                <p:oleObj name="Equation" r:id="rId9" imgW="1409088" imgH="203112" progId="Equation.DSMT4">
                  <p:embed/>
                  <p:pic>
                    <p:nvPicPr>
                      <p:cNvPr id="0" name="Picture 37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379" y="1496165"/>
                        <a:ext cx="2498725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833657" y="1469112"/>
            <a:ext cx="6003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 подставим их в линеаризованный фильтр, учитывая</a:t>
            </a:r>
            <a:endParaRPr lang="ru-RU" dirty="0"/>
          </a:p>
        </p:txBody>
      </p:sp>
      <p:graphicFrame>
        <p:nvGraphicFramePr>
          <p:cNvPr id="16" name="Объект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70524461"/>
              </p:ext>
            </p:extLst>
          </p:nvPr>
        </p:nvGraphicFramePr>
        <p:xfrm>
          <a:off x="458092" y="2259867"/>
          <a:ext cx="8553450" cy="387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7" name="Equation" r:id="rId11" imgW="4825800" imgH="2184120" progId="Equation.DSMT4">
                  <p:embed/>
                </p:oleObj>
              </mc:Choice>
              <mc:Fallback>
                <p:oleObj name="Equation" r:id="rId11" imgW="4825800" imgH="2184120" progId="Equation.DSMT4">
                  <p:embed/>
                  <p:pic>
                    <p:nvPicPr>
                      <p:cNvPr id="0" name="Picture 37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092" y="2259867"/>
                        <a:ext cx="8553450" cy="3879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Прямая соединительная линия 20"/>
          <p:cNvCxnSpPr/>
          <p:nvPr/>
        </p:nvCxnSpPr>
        <p:spPr>
          <a:xfrm flipV="1">
            <a:off x="5070593" y="2252989"/>
            <a:ext cx="3134436" cy="39224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653792" y="4384257"/>
            <a:ext cx="4310092" cy="40005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Объект 2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96352668"/>
              </p:ext>
            </p:extLst>
          </p:nvPr>
        </p:nvGraphicFramePr>
        <p:xfrm>
          <a:off x="8199497" y="2135059"/>
          <a:ext cx="2254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8" name="Equation" r:id="rId13" imgW="126720" imgH="177480" progId="Equation.DSMT4">
                  <p:embed/>
                </p:oleObj>
              </mc:Choice>
              <mc:Fallback>
                <p:oleObj name="Equation" r:id="rId13" imgW="126720" imgH="177480" progId="Equation.DSMT4">
                  <p:embed/>
                  <p:pic>
                    <p:nvPicPr>
                      <p:cNvPr id="0" name="Picture 37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9497" y="2135059"/>
                        <a:ext cx="225425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68547530"/>
              </p:ext>
            </p:extLst>
          </p:nvPr>
        </p:nvGraphicFramePr>
        <p:xfrm>
          <a:off x="4963884" y="4266782"/>
          <a:ext cx="2254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9" name="Equation" r:id="rId15" imgW="126720" imgH="177480" progId="Equation.DSMT4">
                  <p:embed/>
                </p:oleObj>
              </mc:Choice>
              <mc:Fallback>
                <p:oleObj name="Equation" r:id="rId15" imgW="126720" imgH="177480" progId="Equation.DSMT4">
                  <p:embed/>
                  <p:pic>
                    <p:nvPicPr>
                      <p:cNvPr id="0" name="Picture 37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3884" y="4266782"/>
                        <a:ext cx="225425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51063" y="6160845"/>
            <a:ext cx="8109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После сокращения получаем соотношения для расширенного линейного </a:t>
            </a:r>
          </a:p>
          <a:p>
            <a:r>
              <a:rPr lang="ru-RU" dirty="0" smtClean="0"/>
              <a:t>фильтра, которые и требовалось найти.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80269106"/>
              </p:ext>
            </p:extLst>
          </p:nvPr>
        </p:nvGraphicFramePr>
        <p:xfrm>
          <a:off x="4741051" y="1795463"/>
          <a:ext cx="397033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0" name="Equation" r:id="rId16" imgW="2273040" imgH="228600" progId="Equation.DSMT4">
                  <p:embed/>
                </p:oleObj>
              </mc:Choice>
              <mc:Fallback>
                <p:oleObj name="Equation" r:id="rId16" imgW="2273040" imgH="228600" progId="Equation.DSMT4">
                  <p:embed/>
                  <p:pic>
                    <p:nvPicPr>
                      <p:cNvPr id="0" name="Picture 37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051" y="1795463"/>
                        <a:ext cx="3970337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51063" y="1815429"/>
            <a:ext cx="476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его соотношения для опорной траектории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5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02347" y="236764"/>
            <a:ext cx="3506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Тестовая задача</a:t>
            </a:r>
            <a:endParaRPr lang="ru-RU" sz="3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51063" y="821539"/>
            <a:ext cx="7707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Требуется определить траекторию полета </a:t>
            </a:r>
            <a:r>
              <a:rPr lang="ru-RU" sz="2400" dirty="0" smtClean="0"/>
              <a:t>пушечного ядра в </a:t>
            </a:r>
            <a:r>
              <a:rPr lang="ru-RU" sz="2400" dirty="0"/>
              <a:t>декартовой двумерной системе координат. На </a:t>
            </a:r>
            <a:r>
              <a:rPr lang="ru-RU" sz="2400" dirty="0" smtClean="0"/>
              <a:t>ядро воздействуют </a:t>
            </a:r>
            <a:r>
              <a:rPr lang="ru-RU" sz="2400" dirty="0"/>
              <a:t>сила </a:t>
            </a:r>
            <a:r>
              <a:rPr lang="ru-RU" sz="2400" dirty="0" smtClean="0"/>
              <a:t>тяжести и </a:t>
            </a:r>
            <a:r>
              <a:rPr lang="ru-RU" sz="2400" dirty="0"/>
              <a:t>аэродинамическое сопротивление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471436" y="2723689"/>
            <a:ext cx="34031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задаче использованы данные для пушки «</a:t>
            </a:r>
            <a:r>
              <a:rPr lang="en-US" dirty="0" smtClean="0"/>
              <a:t>Canon </a:t>
            </a:r>
            <a:r>
              <a:rPr lang="en-US" dirty="0"/>
              <a:t>de </a:t>
            </a:r>
            <a:r>
              <a:rPr lang="en-US" dirty="0" err="1" smtClean="0"/>
              <a:t>l’Empereur</a:t>
            </a:r>
            <a:r>
              <a:rPr lang="ru-RU" dirty="0" smtClean="0"/>
              <a:t>», также известной как «</a:t>
            </a:r>
            <a:r>
              <a:rPr lang="en-US" dirty="0"/>
              <a:t>12-pounder "</a:t>
            </a:r>
            <a:r>
              <a:rPr lang="en-US" dirty="0" smtClean="0"/>
              <a:t>Napoleon"</a:t>
            </a:r>
            <a:r>
              <a:rPr lang="ru-RU" dirty="0" smtClean="0"/>
              <a:t>». Это орудие было разработано во </a:t>
            </a:r>
            <a:r>
              <a:rPr lang="ru-RU" dirty="0"/>
              <a:t>Франции в 1853 году </a:t>
            </a:r>
            <a:r>
              <a:rPr lang="ru-RU" dirty="0" smtClean="0"/>
              <a:t>и было эффективным и многофункциональным – могло вести </a:t>
            </a:r>
            <a:r>
              <a:rPr lang="ru-RU" dirty="0"/>
              <a:t>огонь ядрами, снарядами и картечью</a:t>
            </a:r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63" y="2751365"/>
            <a:ext cx="4981585" cy="3736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0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14976" y="236764"/>
            <a:ext cx="3281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Модель задачи</a:t>
            </a:r>
            <a:endParaRPr lang="ru-RU" sz="3200" b="1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039901"/>
              </p:ext>
            </p:extLst>
          </p:nvPr>
        </p:nvGraphicFramePr>
        <p:xfrm>
          <a:off x="428625" y="867473"/>
          <a:ext cx="3667125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7" name="Equation" r:id="rId3" imgW="2298700" imgH="1701800" progId="Equation.DSMT4">
                  <p:embed/>
                </p:oleObj>
              </mc:Choice>
              <mc:Fallback>
                <p:oleObj name="Equation" r:id="rId3" imgW="2298700" imgH="1701800" progId="Equation.DSMT4">
                  <p:embed/>
                  <p:pic>
                    <p:nvPicPr>
                      <p:cNvPr id="0" name="Picture 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867473"/>
                        <a:ext cx="3667125" cy="2714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055692"/>
              </p:ext>
            </p:extLst>
          </p:nvPr>
        </p:nvGraphicFramePr>
        <p:xfrm>
          <a:off x="424534" y="3785961"/>
          <a:ext cx="13985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" name="Equation" r:id="rId5" imgW="876240" imgH="228600" progId="Equation.DSMT4">
                  <p:embed/>
                </p:oleObj>
              </mc:Choice>
              <mc:Fallback>
                <p:oleObj name="Equation" r:id="rId5" imgW="876240" imgH="228600" progId="Equation.DSMT4">
                  <p:embed/>
                  <p:pic>
                    <p:nvPicPr>
                      <p:cNvPr id="0" name="Picture 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534" y="3785961"/>
                        <a:ext cx="1398588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16701" y="3776881"/>
            <a:ext cx="373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ускорение свободного падения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567516"/>
              </p:ext>
            </p:extLst>
          </p:nvPr>
        </p:nvGraphicFramePr>
        <p:xfrm>
          <a:off x="423185" y="4207785"/>
          <a:ext cx="73025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9" name="Equation" r:id="rId7" imgW="457200" imgH="177480" progId="Equation.DSMT4">
                  <p:embed/>
                </p:oleObj>
              </mc:Choice>
              <mc:Fallback>
                <p:oleObj name="Equation" r:id="rId7" imgW="457200" imgH="177480" progId="Equation.DSMT4">
                  <p:embed/>
                  <p:pic>
                    <p:nvPicPr>
                      <p:cNvPr id="0" name="Picture 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185" y="4207785"/>
                        <a:ext cx="730250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16701" y="4166048"/>
            <a:ext cx="355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коэффициент сопротивления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814564"/>
              </p:ext>
            </p:extLst>
          </p:nvPr>
        </p:nvGraphicFramePr>
        <p:xfrm>
          <a:off x="418872" y="4545013"/>
          <a:ext cx="15208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0" name="Equation" r:id="rId9" imgW="952200" imgH="228600" progId="Equation.DSMT4">
                  <p:embed/>
                </p:oleObj>
              </mc:Choice>
              <mc:Fallback>
                <p:oleObj name="Equation" r:id="rId9" imgW="952200" imgH="228600" progId="Equation.DSMT4">
                  <p:embed/>
                  <p:pic>
                    <p:nvPicPr>
                      <p:cNvPr id="0" name="Picture 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872" y="4545013"/>
                        <a:ext cx="1520825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16701" y="4551710"/>
            <a:ext cx="2381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плотность воздуха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427664"/>
              </p:ext>
            </p:extLst>
          </p:nvPr>
        </p:nvGraphicFramePr>
        <p:xfrm>
          <a:off x="427721" y="4942347"/>
          <a:ext cx="1217613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1" name="Equation" r:id="rId11" imgW="761760" imgH="203040" progId="Equation.DSMT4">
                  <p:embed/>
                </p:oleObj>
              </mc:Choice>
              <mc:Fallback>
                <p:oleObj name="Equation" r:id="rId11" imgW="761760" imgH="203040" progId="Equation.DSMT4">
                  <p:embed/>
                  <p:pic>
                    <p:nvPicPr>
                      <p:cNvPr id="0" name="Picture 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721" y="4942347"/>
                        <a:ext cx="1217613" cy="32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22149" y="4940866"/>
            <a:ext cx="612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площадь поперечного сечения ядра (калибр            )</a:t>
            </a:r>
            <a:endParaRPr lang="ru-RU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479783"/>
              </p:ext>
            </p:extLst>
          </p:nvPr>
        </p:nvGraphicFramePr>
        <p:xfrm>
          <a:off x="6261762" y="4992182"/>
          <a:ext cx="731838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2" name="Equation" r:id="rId13" imgW="457200" imgH="177480" progId="Equation.DSMT4">
                  <p:embed/>
                </p:oleObj>
              </mc:Choice>
              <mc:Fallback>
                <p:oleObj name="Equation" r:id="rId13" imgW="457200" imgH="177480" progId="Equation.DSMT4">
                  <p:embed/>
                  <p:pic>
                    <p:nvPicPr>
                      <p:cNvPr id="0" name="Picture 3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762" y="4992182"/>
                        <a:ext cx="731838" cy="280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42172"/>
              </p:ext>
            </p:extLst>
          </p:nvPr>
        </p:nvGraphicFramePr>
        <p:xfrm>
          <a:off x="427495" y="5346933"/>
          <a:ext cx="1014412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3" name="Equation" r:id="rId15" imgW="634680" imgH="177480" progId="Equation.DSMT4">
                  <p:embed/>
                </p:oleObj>
              </mc:Choice>
              <mc:Fallback>
                <p:oleObj name="Equation" r:id="rId15" imgW="634680" imgH="177480" progId="Equation.DSMT4">
                  <p:embed/>
                  <p:pic>
                    <p:nvPicPr>
                      <p:cNvPr id="0" name="Picture 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495" y="5346933"/>
                        <a:ext cx="1014412" cy="280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711269" y="532185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масса ядра</a:t>
            </a:r>
            <a:endParaRPr lang="ru-RU" dirty="0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601582"/>
              </p:ext>
            </p:extLst>
          </p:nvPr>
        </p:nvGraphicFramePr>
        <p:xfrm>
          <a:off x="433155" y="5720903"/>
          <a:ext cx="13398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4" name="Equation" r:id="rId17" imgW="838080" imgH="228600" progId="Equation.DSMT4">
                  <p:embed/>
                </p:oleObj>
              </mc:Choice>
              <mc:Fallback>
                <p:oleObj name="Equation" r:id="rId17" imgW="838080" imgH="228600" progId="Equation.DSMT4">
                  <p:embed/>
                  <p:pic>
                    <p:nvPicPr>
                      <p:cNvPr id="0" name="Picture 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155" y="5720903"/>
                        <a:ext cx="133985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708553" y="5694686"/>
            <a:ext cx="253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начальная скорость</a:t>
            </a:r>
            <a:endParaRPr lang="ru-RU" dirty="0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699858"/>
              </p:ext>
            </p:extLst>
          </p:nvPr>
        </p:nvGraphicFramePr>
        <p:xfrm>
          <a:off x="428180" y="6077858"/>
          <a:ext cx="8540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5" name="Equation" r:id="rId19" imgW="533160" imgH="228600" progId="Equation.DSMT4">
                  <p:embed/>
                </p:oleObj>
              </mc:Choice>
              <mc:Fallback>
                <p:oleObj name="Equation" r:id="rId19" imgW="533160" imgH="228600" progId="Equation.DSMT4">
                  <p:embed/>
                  <p:pic>
                    <p:nvPicPr>
                      <p:cNvPr id="0" name="Picture 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80" y="6077858"/>
                        <a:ext cx="854075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714001" y="6034858"/>
            <a:ext cx="208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начальный угол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925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29116" y="236764"/>
            <a:ext cx="3253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Дискретизация</a:t>
            </a:r>
            <a:endParaRPr lang="ru-RU" sz="3200" b="1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835800"/>
              </p:ext>
            </p:extLst>
          </p:nvPr>
        </p:nvGraphicFramePr>
        <p:xfrm>
          <a:off x="448632" y="1400402"/>
          <a:ext cx="5161280" cy="2722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8" name="Equation" r:id="rId3" imgW="3225800" imgH="1701800" progId="Equation.DSMT4">
                  <p:embed/>
                </p:oleObj>
              </mc:Choice>
              <mc:Fallback>
                <p:oleObj name="Equation" r:id="rId3" imgW="3225800" imgH="170180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32" y="1400402"/>
                        <a:ext cx="5161280" cy="2722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854929"/>
              </p:ext>
            </p:extLst>
          </p:nvPr>
        </p:nvGraphicFramePr>
        <p:xfrm>
          <a:off x="506182" y="821539"/>
          <a:ext cx="1218670" cy="365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9" name="Equation" r:id="rId5" imgW="761669" imgH="228501" progId="Equation.DSMT4">
                  <p:embed/>
                </p:oleObj>
              </mc:Choice>
              <mc:Fallback>
                <p:oleObj name="Equation" r:id="rId5" imgW="761669" imgH="228501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82" y="821539"/>
                        <a:ext cx="1218670" cy="365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200693"/>
              </p:ext>
            </p:extLst>
          </p:nvPr>
        </p:nvGraphicFramePr>
        <p:xfrm>
          <a:off x="438331" y="4329340"/>
          <a:ext cx="5872480" cy="215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" name="Equation" r:id="rId7" imgW="3670300" imgH="1346200" progId="Equation.DSMT4">
                  <p:embed/>
                </p:oleObj>
              </mc:Choice>
              <mc:Fallback>
                <p:oleObj name="Equation" r:id="rId7" imgW="3670300" imgH="134620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31" y="4329340"/>
                        <a:ext cx="5872480" cy="2153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3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1100</TotalTime>
  <Words>523</Words>
  <Application>Microsoft Office PowerPoint</Application>
  <PresentationFormat>Экран (4:3)</PresentationFormat>
  <Paragraphs>118</Paragraphs>
  <Slides>21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Апекс</vt:lpstr>
      <vt:lpstr>Equation</vt:lpstr>
      <vt:lpstr>MathType 6.0 Equation</vt:lpstr>
      <vt:lpstr>Расширенный линеаризованный фильтр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dfgdfgdfg</dc:title>
  <dc:creator>Peter</dc:creator>
  <cp:lastModifiedBy>Peter</cp:lastModifiedBy>
  <cp:revision>71</cp:revision>
  <dcterms:created xsi:type="dcterms:W3CDTF">2013-12-22T11:41:38Z</dcterms:created>
  <dcterms:modified xsi:type="dcterms:W3CDTF">2013-12-27T13:58:00Z</dcterms:modified>
</cp:coreProperties>
</file>