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CE16-763C-4995-BEEA-43CC9634E525}" type="datetimeFigureOut">
              <a:rPr lang="en-DE" smtClean="0"/>
              <a:t>27/08/2024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4B50-CDD2-493C-B4B7-5AF8DE5BA7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783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CE16-763C-4995-BEEA-43CC9634E525}" type="datetimeFigureOut">
              <a:rPr lang="en-DE" smtClean="0"/>
              <a:t>27/08/2024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4B50-CDD2-493C-B4B7-5AF8DE5BA7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324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CE16-763C-4995-BEEA-43CC9634E525}" type="datetimeFigureOut">
              <a:rPr lang="en-DE" smtClean="0"/>
              <a:t>27/08/2024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4B50-CDD2-493C-B4B7-5AF8DE5BA7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190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CE16-763C-4995-BEEA-43CC9634E525}" type="datetimeFigureOut">
              <a:rPr lang="en-DE" smtClean="0"/>
              <a:t>27/08/2024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4B50-CDD2-493C-B4B7-5AF8DE5BA707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CE16-763C-4995-BEEA-43CC9634E525}" type="datetimeFigureOut">
              <a:rPr lang="en-DE" smtClean="0"/>
              <a:t>27/08/2024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4B50-CDD2-493C-B4B7-5AF8DE5BA7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4558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CE16-763C-4995-BEEA-43CC9634E525}" type="datetimeFigureOut">
              <a:rPr lang="en-DE" smtClean="0"/>
              <a:t>27/08/2024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4B50-CDD2-493C-B4B7-5AF8DE5BA7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4653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CE16-763C-4995-BEEA-43CC9634E525}" type="datetimeFigureOut">
              <a:rPr lang="en-DE" smtClean="0"/>
              <a:t>27/08/2024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4B50-CDD2-493C-B4B7-5AF8DE5BA7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5376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CE16-763C-4995-BEEA-43CC9634E525}" type="datetimeFigureOut">
              <a:rPr lang="en-DE" smtClean="0"/>
              <a:t>27/08/2024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4B50-CDD2-493C-B4B7-5AF8DE5BA7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7265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CE16-763C-4995-BEEA-43CC9634E525}" type="datetimeFigureOut">
              <a:rPr lang="en-DE" smtClean="0"/>
              <a:t>27/08/2024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4B50-CDD2-493C-B4B7-5AF8DE5BA7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37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CE16-763C-4995-BEEA-43CC9634E525}" type="datetimeFigureOut">
              <a:rPr lang="en-DE" smtClean="0"/>
              <a:t>27/08/2024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4B50-CDD2-493C-B4B7-5AF8DE5BA7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6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CE16-763C-4995-BEEA-43CC9634E525}" type="datetimeFigureOut">
              <a:rPr lang="en-DE" smtClean="0"/>
              <a:t>27/08/2024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4B50-CDD2-493C-B4B7-5AF8DE5BA7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034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CE16-763C-4995-BEEA-43CC9634E525}" type="datetimeFigureOut">
              <a:rPr lang="en-DE" smtClean="0"/>
              <a:t>27/08/2024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4B50-CDD2-493C-B4B7-5AF8DE5BA7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31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CE16-763C-4995-BEEA-43CC9634E525}" type="datetimeFigureOut">
              <a:rPr lang="en-DE" smtClean="0"/>
              <a:t>27/08/2024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4B50-CDD2-493C-B4B7-5AF8DE5BA7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807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CE16-763C-4995-BEEA-43CC9634E525}" type="datetimeFigureOut">
              <a:rPr lang="en-DE" smtClean="0"/>
              <a:t>27/08/2024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4B50-CDD2-493C-B4B7-5AF8DE5BA7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46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CE16-763C-4995-BEEA-43CC9634E525}" type="datetimeFigureOut">
              <a:rPr lang="en-DE" smtClean="0"/>
              <a:t>27/08/2024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4B50-CDD2-493C-B4B7-5AF8DE5BA7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878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CE16-763C-4995-BEEA-43CC9634E525}" type="datetimeFigureOut">
              <a:rPr lang="en-DE" smtClean="0"/>
              <a:t>27/08/2024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4B50-CDD2-493C-B4B7-5AF8DE5BA7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324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CE16-763C-4995-BEEA-43CC9634E525}" type="datetimeFigureOut">
              <a:rPr lang="en-DE" smtClean="0"/>
              <a:t>27/08/2024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4B50-CDD2-493C-B4B7-5AF8DE5BA7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849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CCE16-763C-4995-BEEA-43CC9634E525}" type="datetimeFigureOut">
              <a:rPr lang="en-DE" smtClean="0"/>
              <a:t>27/08/2024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A4B50-CDD2-493C-B4B7-5AF8DE5BA7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2721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476EC0-EEDE-3E86-8AD7-11B53D95FB3F}"/>
              </a:ext>
            </a:extLst>
          </p:cNvPr>
          <p:cNvSpPr txBox="1"/>
          <p:nvPr/>
        </p:nvSpPr>
        <p:spPr>
          <a:xfrm>
            <a:off x="333845" y="2274838"/>
            <a:ext cx="115243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ONLINE FOOD ORDERING</a:t>
            </a:r>
          </a:p>
          <a:p>
            <a:pPr algn="ctr"/>
            <a:r>
              <a:rPr lang="en-US" sz="7200" dirty="0"/>
              <a:t>SYSTEM ANALYSIS</a:t>
            </a:r>
            <a:endParaRPr lang="en-DE" sz="7200" dirty="0"/>
          </a:p>
        </p:txBody>
      </p:sp>
    </p:spTree>
    <p:extLst>
      <p:ext uri="{BB962C8B-B14F-4D97-AF65-F5344CB8AC3E}">
        <p14:creationId xmlns:p14="http://schemas.microsoft.com/office/powerpoint/2010/main" val="282506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65CF7B7-B857-D5C7-653F-8ECAC47D2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4" y="1518971"/>
            <a:ext cx="10974332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2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9E22190-D764-D3DE-6F96-EF8880D33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" y="1928603"/>
            <a:ext cx="1093622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8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889455D-2EA5-8889-47C7-E6F12B82B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" y="1623760"/>
            <a:ext cx="10936226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9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BA25CC2-20FA-7FAE-AA03-2A52EF608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43" y="193423"/>
            <a:ext cx="10190513" cy="64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7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3E5CE47-869B-96A7-732A-44E7F86E6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3" y="1523734"/>
            <a:ext cx="10945753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0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9F1A934-2ACC-44E1-FCB4-B1F980C55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0" y="1642813"/>
            <a:ext cx="1092670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A6EC71F-4372-3C20-83F5-2EB466CD7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16" y="231342"/>
            <a:ext cx="9428568" cy="639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9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822BF4-4FBD-849E-A1FB-0B4A30AF8FB4}"/>
              </a:ext>
            </a:extLst>
          </p:cNvPr>
          <p:cNvSpPr txBox="1"/>
          <p:nvPr/>
        </p:nvSpPr>
        <p:spPr>
          <a:xfrm>
            <a:off x="3454059" y="2828835"/>
            <a:ext cx="5283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THANK YOU</a:t>
            </a:r>
            <a:endParaRPr lang="en-DE" sz="7200" dirty="0"/>
          </a:p>
        </p:txBody>
      </p:sp>
    </p:spTree>
    <p:extLst>
      <p:ext uri="{BB962C8B-B14F-4D97-AF65-F5344CB8AC3E}">
        <p14:creationId xmlns:p14="http://schemas.microsoft.com/office/powerpoint/2010/main" val="412945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6BE03-D19D-60CC-5378-B6FA3DDA90AE}"/>
              </a:ext>
            </a:extLst>
          </p:cNvPr>
          <p:cNvSpPr txBox="1"/>
          <p:nvPr/>
        </p:nvSpPr>
        <p:spPr>
          <a:xfrm>
            <a:off x="3678639" y="508000"/>
            <a:ext cx="4834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Objective of Project</a:t>
            </a:r>
            <a:endParaRPr lang="en-DE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5DFBE-1E37-DF71-68F0-00870B854B32}"/>
              </a:ext>
            </a:extLst>
          </p:cNvPr>
          <p:cNvSpPr txBox="1"/>
          <p:nvPr/>
        </p:nvSpPr>
        <p:spPr>
          <a:xfrm>
            <a:off x="1454504" y="1997839"/>
            <a:ext cx="92829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Online Food Ordering System (FOS) analysis aims to explore and analyze</a:t>
            </a:r>
          </a:p>
          <a:p>
            <a:r>
              <a:rPr lang="en-US" sz="2000" dirty="0"/>
              <a:t>the orders given by customers. This analysis focuses on extracting insights</a:t>
            </a:r>
          </a:p>
          <a:p>
            <a:r>
              <a:rPr lang="en-US" sz="2000" dirty="0"/>
              <a:t>from an Online FOS dataset.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dataset contains information about Customer, Restaurants, MenuItems,</a:t>
            </a:r>
          </a:p>
          <a:p>
            <a:r>
              <a:rPr lang="en-US" sz="2000" dirty="0"/>
              <a:t>Orders, OrderDetails and Reviews from a fictional Online FOS.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By analyzing this data, we can find trends, patterns, and insights that</a:t>
            </a:r>
          </a:p>
          <a:p>
            <a:r>
              <a:rPr lang="en-US" sz="2000" dirty="0"/>
              <a:t>can be used to improve business operations and decision-making.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149252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D08FB5-987D-DDAC-3A91-2E16AAF80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79491"/>
              </p:ext>
            </p:extLst>
          </p:nvPr>
        </p:nvGraphicFramePr>
        <p:xfrm>
          <a:off x="770279" y="2056992"/>
          <a:ext cx="2514325" cy="1724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116">
                  <a:extLst>
                    <a:ext uri="{9D8B030D-6E8A-4147-A177-3AD203B41FA5}">
                      <a16:colId xmlns:a16="http://schemas.microsoft.com/office/drawing/2014/main" val="1064450873"/>
                    </a:ext>
                  </a:extLst>
                </a:gridCol>
                <a:gridCol w="1236209">
                  <a:extLst>
                    <a:ext uri="{9D8B030D-6E8A-4147-A177-3AD203B41FA5}">
                      <a16:colId xmlns:a16="http://schemas.microsoft.com/office/drawing/2014/main" val="4059054347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Customers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39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5080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961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CustomerID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(INT, Primary Key)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3502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FirstName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(VARCHAR)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058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LastName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(VARCHAR)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3144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(VARCHAR)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9416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(VARCHAR)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7096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RegistrationDate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(DATE)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848581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D80B56-51EC-8124-76C1-C37949ABB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05844"/>
              </p:ext>
            </p:extLst>
          </p:nvPr>
        </p:nvGraphicFramePr>
        <p:xfrm>
          <a:off x="8737874" y="1853347"/>
          <a:ext cx="2377386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7684">
                  <a:extLst>
                    <a:ext uri="{9D8B030D-6E8A-4147-A177-3AD203B41FA5}">
                      <a16:colId xmlns:a16="http://schemas.microsoft.com/office/drawing/2014/main" val="2647771559"/>
                    </a:ext>
                  </a:extLst>
                </a:gridCol>
                <a:gridCol w="1219702">
                  <a:extLst>
                    <a:ext uri="{9D8B030D-6E8A-4147-A177-3AD203B41FA5}">
                      <a16:colId xmlns:a16="http://schemas.microsoft.com/office/drawing/2014/main" val="4000498945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Restaurants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03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03598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Field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752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RestaurantID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(INT, Primary Key)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5499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RestaurantName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(VARCHAR)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6637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(VARCHAR)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235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CuisineType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(VARCHAR)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76950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A160E0-6344-D6CE-EFE8-D9A7D38EC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32781"/>
              </p:ext>
            </p:extLst>
          </p:nvPr>
        </p:nvGraphicFramePr>
        <p:xfrm>
          <a:off x="8629649" y="3720135"/>
          <a:ext cx="2593837" cy="1533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534">
                  <a:extLst>
                    <a:ext uri="{9D8B030D-6E8A-4147-A177-3AD203B41FA5}">
                      <a16:colId xmlns:a16="http://schemas.microsoft.com/office/drawing/2014/main" val="810598651"/>
                    </a:ext>
                  </a:extLst>
                </a:gridCol>
                <a:gridCol w="1275303">
                  <a:extLst>
                    <a:ext uri="{9D8B030D-6E8A-4147-A177-3AD203B41FA5}">
                      <a16:colId xmlns:a16="http://schemas.microsoft.com/office/drawing/2014/main" val="2902790700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MenuItems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53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6633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658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MenuItemID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(INT, Primary Key)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5848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RestaurantID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(INT, Foreign Key)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7807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ItemName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(VARCHAR)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1536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(DECIMAL)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946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(TEXT)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299444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292F0A-0E28-30E0-E983-206172A2C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17257"/>
              </p:ext>
            </p:extLst>
          </p:nvPr>
        </p:nvGraphicFramePr>
        <p:xfrm>
          <a:off x="3854452" y="3473741"/>
          <a:ext cx="2377386" cy="15332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7683">
                  <a:extLst>
                    <a:ext uri="{9D8B030D-6E8A-4147-A177-3AD203B41FA5}">
                      <a16:colId xmlns:a16="http://schemas.microsoft.com/office/drawing/2014/main" val="2414733091"/>
                    </a:ext>
                  </a:extLst>
                </a:gridCol>
                <a:gridCol w="1219703">
                  <a:extLst>
                    <a:ext uri="{9D8B030D-6E8A-4147-A177-3AD203B41FA5}">
                      <a16:colId xmlns:a16="http://schemas.microsoft.com/office/drawing/2014/main" val="2343926359"/>
                    </a:ext>
                  </a:extLst>
                </a:gridCol>
              </a:tblGrid>
              <a:tr h="19973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Orders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90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813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7307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OrderID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(INT, Primary Key)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5360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CustomerID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(INT, Foreign Key)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6849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RestaurantID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(INT, Foreign Key)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46627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OrderDate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(DATE)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3434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TotalAmount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(DECIMAL)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061753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AF8F723-8FE0-62D4-906A-5875DE9D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34193"/>
              </p:ext>
            </p:extLst>
          </p:nvPr>
        </p:nvGraphicFramePr>
        <p:xfrm>
          <a:off x="5770215" y="5260492"/>
          <a:ext cx="2567334" cy="1533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5061">
                  <a:extLst>
                    <a:ext uri="{9D8B030D-6E8A-4147-A177-3AD203B41FA5}">
                      <a16:colId xmlns:a16="http://schemas.microsoft.com/office/drawing/2014/main" val="4242334849"/>
                    </a:ext>
                  </a:extLst>
                </a:gridCol>
                <a:gridCol w="1262273">
                  <a:extLst>
                    <a:ext uri="{9D8B030D-6E8A-4147-A177-3AD203B41FA5}">
                      <a16:colId xmlns:a16="http://schemas.microsoft.com/office/drawing/2014/main" val="3632513287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OrderDetails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185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8512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2897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OrderDetailID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(INT, Primary Key)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8132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OrderID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(INT, Foreign Key)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22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MenuItemID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(INT, Foreign Key)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5682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Quantity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6606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ItemPrice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(DECIMAL)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953244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E75AB75-D250-DC46-3407-2FC618E0A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45982"/>
              </p:ext>
            </p:extLst>
          </p:nvPr>
        </p:nvGraphicFramePr>
        <p:xfrm>
          <a:off x="4217987" y="1132253"/>
          <a:ext cx="2377385" cy="1724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7683">
                  <a:extLst>
                    <a:ext uri="{9D8B030D-6E8A-4147-A177-3AD203B41FA5}">
                      <a16:colId xmlns:a16="http://schemas.microsoft.com/office/drawing/2014/main" val="1330185965"/>
                    </a:ext>
                  </a:extLst>
                </a:gridCol>
                <a:gridCol w="1219702">
                  <a:extLst>
                    <a:ext uri="{9D8B030D-6E8A-4147-A177-3AD203B41FA5}">
                      <a16:colId xmlns:a16="http://schemas.microsoft.com/office/drawing/2014/main" val="3756258071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Reviews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96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114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9798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ReviewID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(INT, Primary Key)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6327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RestaurantID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(INT, Foreign Key)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719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CustomerID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(INT, Foreign Key)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7414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ReviewDate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(DATE)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761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(DECIMAL)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8485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Comments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(TEXT)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1412649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230FBD-66CB-DEE0-5874-9399CC0E0B4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3284604" y="1994265"/>
            <a:ext cx="933383" cy="9247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64B045-82E3-09BA-29D1-528F3EF8AFA5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 flipV="1">
            <a:off x="6595372" y="1994265"/>
            <a:ext cx="2142502" cy="530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248ECF-337F-46C6-9008-5AF9E3AFD59D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>
            <a:off x="3284604" y="2919004"/>
            <a:ext cx="1758541" cy="554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91B8FE-1C00-1E76-1DFB-CAC14EEDA139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flipH="1">
            <a:off x="5043145" y="2524859"/>
            <a:ext cx="3694729" cy="948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40CA54-2979-2B39-6542-A76C136C853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926567" y="3196372"/>
            <a:ext cx="0" cy="523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92F208-CB4A-345B-EBA9-1818DDB3F915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>
            <a:off x="5043145" y="5006975"/>
            <a:ext cx="727070" cy="1020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86AE87-1590-C9C0-30BC-B98ADA066F51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flipH="1">
            <a:off x="8337549" y="5253660"/>
            <a:ext cx="1589018" cy="773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D70FE7F-6060-818D-0F06-A540D3A9F5C6}"/>
              </a:ext>
            </a:extLst>
          </p:cNvPr>
          <p:cNvSpPr txBox="1"/>
          <p:nvPr/>
        </p:nvSpPr>
        <p:spPr>
          <a:xfrm>
            <a:off x="3588367" y="133546"/>
            <a:ext cx="4363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Database Schema</a:t>
            </a:r>
            <a:endParaRPr lang="en-DE" sz="4000" dirty="0"/>
          </a:p>
        </p:txBody>
      </p:sp>
    </p:spTree>
    <p:extLst>
      <p:ext uri="{BB962C8B-B14F-4D97-AF65-F5344CB8AC3E}">
        <p14:creationId xmlns:p14="http://schemas.microsoft.com/office/powerpoint/2010/main" val="261928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C12B16B-BFBD-503D-6C51-3557BA2E4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3" y="1738076"/>
            <a:ext cx="10917174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8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1248E72-ACD8-EA11-2655-F03CAA2F5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3" y="2052445"/>
            <a:ext cx="10945753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6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7EE8F26-DAE4-E6EA-7BC6-70B2C2FF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3" y="2047682"/>
            <a:ext cx="10945753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3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F0C3F06-C771-511E-8C3F-795A3F80B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0" y="280548"/>
            <a:ext cx="10955279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6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0F12BF8-ED39-0880-E7DE-495B52063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0" y="2042919"/>
            <a:ext cx="10955279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21F5866-F4F3-32F2-E89F-CF7A7CFA6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0" y="1552313"/>
            <a:ext cx="1092670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9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63</TotalTime>
  <Words>271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 Narrow</vt:lpstr>
      <vt:lpstr>Arial</vt:lpstr>
      <vt:lpstr>Bookman Old Style</vt:lpstr>
      <vt:lpstr>Calibri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Prathamesh Dhus</dc:creator>
  <cp:lastModifiedBy>Prathamesh Dhus</cp:lastModifiedBy>
  <cp:revision>8</cp:revision>
  <dcterms:created xsi:type="dcterms:W3CDTF">2024-08-27T13:28:44Z</dcterms:created>
  <dcterms:modified xsi:type="dcterms:W3CDTF">2024-08-27T14:32:16Z</dcterms:modified>
</cp:coreProperties>
</file>