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4689" autoAdjust="0"/>
  </p:normalViewPr>
  <p:slideViewPr>
    <p:cSldViewPr snapToGrid="0">
      <p:cViewPr varScale="1">
        <p:scale>
          <a:sx n="87" d="100"/>
          <a:sy n="87" d="100"/>
        </p:scale>
        <p:origin x="66" y="31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FE9EB-AD1D-4288-8C47-2B13D28067E4}" type="datetimeFigureOut">
              <a:rPr lang="en-US" smtClean="0"/>
              <a:t>10/31/2019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3CAEE-0111-4AE6-A84F-7218C7A6A52D}" type="slidenum">
              <a:rPr lang="en-US" smtClean="0"/>
              <a:t>‹Nr.›</a:t>
            </a:fld>
            <a:endParaRPr lang="en-US"/>
          </a:p>
        </p:txBody>
      </p:sp>
    </p:spTree>
    <p:extLst>
      <p:ext uri="{BB962C8B-B14F-4D97-AF65-F5344CB8AC3E}">
        <p14:creationId xmlns:p14="http://schemas.microsoft.com/office/powerpoint/2010/main" val="3828997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Variablen</a:t>
            </a:r>
            <a:r>
              <a:rPr lang="en-US" dirty="0"/>
              <a:t>, </a:t>
            </a:r>
            <a:r>
              <a:rPr lang="en-US" dirty="0" err="1"/>
              <a:t>denen</a:t>
            </a:r>
            <a:r>
              <a:rPr lang="en-US" dirty="0"/>
              <a:t> </a:t>
            </a:r>
            <a:r>
              <a:rPr lang="en-US" dirty="0" err="1"/>
              <a:t>beim</a:t>
            </a:r>
            <a:r>
              <a:rPr lang="en-US" dirty="0"/>
              <a:t> </a:t>
            </a:r>
            <a:r>
              <a:rPr lang="en-US" dirty="0" err="1"/>
              <a:t>initialisieren</a:t>
            </a:r>
            <a:r>
              <a:rPr lang="en-US" dirty="0"/>
              <a:t> </a:t>
            </a:r>
            <a:r>
              <a:rPr lang="en-US" dirty="0" err="1"/>
              <a:t>kein</a:t>
            </a:r>
            <a:r>
              <a:rPr lang="en-US" dirty="0"/>
              <a:t> wert </a:t>
            </a:r>
            <a:r>
              <a:rPr lang="en-US" dirty="0" err="1"/>
              <a:t>zugewiesen</a:t>
            </a:r>
            <a:r>
              <a:rPr lang="en-US" dirty="0"/>
              <a:t> </a:t>
            </a:r>
            <a:r>
              <a:rPr lang="en-US" dirty="0" err="1"/>
              <a:t>wird</a:t>
            </a:r>
            <a:r>
              <a:rPr lang="en-US" dirty="0"/>
              <a:t>, </a:t>
            </a:r>
            <a:r>
              <a:rPr lang="en-US" dirty="0" err="1"/>
              <a:t>werden</a:t>
            </a:r>
            <a:r>
              <a:rPr lang="en-US" dirty="0"/>
              <a:t> </a:t>
            </a:r>
            <a:r>
              <a:rPr lang="en-US" dirty="0" err="1"/>
              <a:t>immer</a:t>
            </a:r>
            <a:r>
              <a:rPr lang="en-US" dirty="0"/>
              <a:t> </a:t>
            </a:r>
            <a:r>
              <a:rPr lang="en-US" dirty="0" err="1"/>
              <a:t>mit</a:t>
            </a:r>
            <a:r>
              <a:rPr lang="en-US" dirty="0"/>
              <a:t> 0 </a:t>
            </a:r>
            <a:r>
              <a:rPr lang="en-US" dirty="0" err="1"/>
              <a:t>initialisiert</a:t>
            </a:r>
            <a:r>
              <a:rPr lang="en-US" dirty="0"/>
              <a:t>. </a:t>
            </a:r>
          </a:p>
        </p:txBody>
      </p:sp>
      <p:sp>
        <p:nvSpPr>
          <p:cNvPr id="4" name="Foliennummernplatzhalter 3"/>
          <p:cNvSpPr>
            <a:spLocks noGrp="1"/>
          </p:cNvSpPr>
          <p:nvPr>
            <p:ph type="sldNum" sz="quarter" idx="5"/>
          </p:nvPr>
        </p:nvSpPr>
        <p:spPr/>
        <p:txBody>
          <a:bodyPr/>
          <a:lstStyle/>
          <a:p>
            <a:fld id="{3473CAEE-0111-4AE6-A84F-7218C7A6A52D}" type="slidenum">
              <a:rPr lang="en-US" smtClean="0"/>
              <a:t>8</a:t>
            </a:fld>
            <a:endParaRPr lang="en-US"/>
          </a:p>
        </p:txBody>
      </p:sp>
    </p:spTree>
    <p:extLst>
      <p:ext uri="{BB962C8B-B14F-4D97-AF65-F5344CB8AC3E}">
        <p14:creationId xmlns:p14="http://schemas.microsoft.com/office/powerpoint/2010/main" val="281849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folgende Zeile erzeugt das gleiche Array wie die Zeile oben und erzeugt dann ein Slice, das das Array referenziert:</a:t>
            </a:r>
            <a:endParaRPr lang="en-US" dirty="0"/>
          </a:p>
        </p:txBody>
      </p:sp>
      <p:sp>
        <p:nvSpPr>
          <p:cNvPr id="4" name="Foliennummernplatzhalter 3"/>
          <p:cNvSpPr>
            <a:spLocks noGrp="1"/>
          </p:cNvSpPr>
          <p:nvPr>
            <p:ph type="sldNum" sz="quarter" idx="5"/>
          </p:nvPr>
        </p:nvSpPr>
        <p:spPr/>
        <p:txBody>
          <a:bodyPr/>
          <a:lstStyle/>
          <a:p>
            <a:fld id="{3473CAEE-0111-4AE6-A84F-7218C7A6A52D}" type="slidenum">
              <a:rPr lang="en-US" smtClean="0"/>
              <a:t>22</a:t>
            </a:fld>
            <a:endParaRPr lang="en-US"/>
          </a:p>
        </p:txBody>
      </p:sp>
    </p:spTree>
    <p:extLst>
      <p:ext uri="{BB962C8B-B14F-4D97-AF65-F5344CB8AC3E}">
        <p14:creationId xmlns:p14="http://schemas.microsoft.com/office/powerpoint/2010/main" val="324145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3473CAEE-0111-4AE6-A84F-7218C7A6A52D}" type="slidenum">
              <a:rPr lang="en-US" smtClean="0"/>
              <a:t>9</a:t>
            </a:fld>
            <a:endParaRPr lang="en-US"/>
          </a:p>
        </p:txBody>
      </p:sp>
    </p:spTree>
    <p:extLst>
      <p:ext uri="{BB962C8B-B14F-4D97-AF65-F5344CB8AC3E}">
        <p14:creationId xmlns:p14="http://schemas.microsoft.com/office/powerpoint/2010/main" val="224830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Ähnlich</a:t>
            </a:r>
            <a:r>
              <a:rPr lang="en-US" dirty="0"/>
              <a:t> </a:t>
            </a:r>
            <a:r>
              <a:rPr lang="en-US" dirty="0" err="1"/>
              <a:t>zu</a:t>
            </a:r>
            <a:r>
              <a:rPr lang="en-US" dirty="0"/>
              <a:t> c, </a:t>
            </a:r>
            <a:r>
              <a:rPr lang="en-US" dirty="0" err="1"/>
              <a:t>unterschied</a:t>
            </a:r>
            <a:r>
              <a:rPr lang="en-US" dirty="0"/>
              <a:t> () </a:t>
            </a:r>
            <a:r>
              <a:rPr lang="en-US" dirty="0" err="1"/>
              <a:t>wird</a:t>
            </a:r>
            <a:r>
              <a:rPr lang="en-US" dirty="0"/>
              <a:t> </a:t>
            </a:r>
            <a:r>
              <a:rPr lang="en-US" dirty="0" err="1"/>
              <a:t>nicht</a:t>
            </a:r>
            <a:r>
              <a:rPr lang="en-US" dirty="0"/>
              <a:t> </a:t>
            </a:r>
            <a:r>
              <a:rPr lang="en-US" dirty="0" err="1"/>
              <a:t>benötigt</a:t>
            </a:r>
            <a:r>
              <a:rPr lang="en-US" dirty="0"/>
              <a:t> </a:t>
            </a:r>
            <a:r>
              <a:rPr lang="en-US" dirty="0" err="1"/>
              <a:t>aber</a:t>
            </a:r>
            <a:r>
              <a:rPr lang="en-US" dirty="0"/>
              <a:t> {} </a:t>
            </a:r>
            <a:r>
              <a:rPr lang="en-US" dirty="0" err="1"/>
              <a:t>ist</a:t>
            </a:r>
            <a:r>
              <a:rPr lang="en-US" dirty="0"/>
              <a:t> muss</a:t>
            </a:r>
          </a:p>
        </p:txBody>
      </p:sp>
      <p:sp>
        <p:nvSpPr>
          <p:cNvPr id="4" name="Foliennummernplatzhalter 3"/>
          <p:cNvSpPr>
            <a:spLocks noGrp="1"/>
          </p:cNvSpPr>
          <p:nvPr>
            <p:ph type="sldNum" sz="quarter" idx="5"/>
          </p:nvPr>
        </p:nvSpPr>
        <p:spPr/>
        <p:txBody>
          <a:bodyPr/>
          <a:lstStyle/>
          <a:p>
            <a:fld id="{3473CAEE-0111-4AE6-A84F-7218C7A6A52D}" type="slidenum">
              <a:rPr lang="en-US" smtClean="0"/>
              <a:t>10</a:t>
            </a:fld>
            <a:endParaRPr lang="en-US"/>
          </a:p>
        </p:txBody>
      </p:sp>
    </p:spTree>
    <p:extLst>
      <p:ext uri="{BB962C8B-B14F-4D97-AF65-F5344CB8AC3E}">
        <p14:creationId xmlns:p14="http://schemas.microsoft.com/office/powerpoint/2010/main" val="2129674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 können </a:t>
            </a:r>
            <a:r>
              <a:rPr lang="de-DE" sz="1200" b="0" i="0" kern="1200" dirty="0" err="1">
                <a:solidFill>
                  <a:schemeClr val="tx1"/>
                </a:solidFill>
                <a:effectLst/>
                <a:latin typeface="+mn-lt"/>
                <a:ea typeface="+mn-ea"/>
                <a:cs typeface="+mn-cs"/>
              </a:rPr>
              <a:t>init</a:t>
            </a:r>
            <a:r>
              <a:rPr lang="de-DE" sz="1200" b="0" i="0" kern="1200" dirty="0">
                <a:solidFill>
                  <a:schemeClr val="tx1"/>
                </a:solidFill>
                <a:effectLst/>
                <a:latin typeface="+mn-lt"/>
                <a:ea typeface="+mn-ea"/>
                <a:cs typeface="+mn-cs"/>
              </a:rPr>
              <a:t>-Statement und post-Statement weggelassen werden.</a:t>
            </a:r>
            <a:endParaRPr lang="en-US" dirty="0"/>
          </a:p>
        </p:txBody>
      </p:sp>
      <p:sp>
        <p:nvSpPr>
          <p:cNvPr id="4" name="Foliennummernplatzhalter 3"/>
          <p:cNvSpPr>
            <a:spLocks noGrp="1"/>
          </p:cNvSpPr>
          <p:nvPr>
            <p:ph type="sldNum" sz="quarter" idx="5"/>
          </p:nvPr>
        </p:nvSpPr>
        <p:spPr/>
        <p:txBody>
          <a:bodyPr/>
          <a:lstStyle/>
          <a:p>
            <a:fld id="{3473CAEE-0111-4AE6-A84F-7218C7A6A52D}" type="slidenum">
              <a:rPr lang="en-US" smtClean="0"/>
              <a:t>11</a:t>
            </a:fld>
            <a:endParaRPr lang="en-US"/>
          </a:p>
        </p:txBody>
      </p:sp>
    </p:spTree>
    <p:extLst>
      <p:ext uri="{BB962C8B-B14F-4D97-AF65-F5344CB8AC3E}">
        <p14:creationId xmlns:p14="http://schemas.microsoft.com/office/powerpoint/2010/main" val="106423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3473CAEE-0111-4AE6-A84F-7218C7A6A52D}" type="slidenum">
              <a:rPr lang="en-US" smtClean="0"/>
              <a:t>13</a:t>
            </a:fld>
            <a:endParaRPr lang="en-US"/>
          </a:p>
        </p:txBody>
      </p:sp>
    </p:spTree>
    <p:extLst>
      <p:ext uri="{BB962C8B-B14F-4D97-AF65-F5344CB8AC3E}">
        <p14:creationId xmlns:p14="http://schemas.microsoft.com/office/powerpoint/2010/main" val="186514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Verzögerte Funktionsaufrufe werden auf einen Stack gelegt. Kehrt eine Funktion zurück, werden alle verzögerten Aufrufe nacheinander (LIFO, also last-in-first-out) ausgeführt.</a:t>
            </a:r>
            <a:endParaRPr lang="en-US" dirty="0"/>
          </a:p>
        </p:txBody>
      </p:sp>
      <p:sp>
        <p:nvSpPr>
          <p:cNvPr id="4" name="Foliennummernplatzhalter 3"/>
          <p:cNvSpPr>
            <a:spLocks noGrp="1"/>
          </p:cNvSpPr>
          <p:nvPr>
            <p:ph type="sldNum" sz="quarter" idx="5"/>
          </p:nvPr>
        </p:nvSpPr>
        <p:spPr/>
        <p:txBody>
          <a:bodyPr/>
          <a:lstStyle/>
          <a:p>
            <a:fld id="{3473CAEE-0111-4AE6-A84F-7218C7A6A52D}" type="slidenum">
              <a:rPr lang="en-US" smtClean="0"/>
              <a:t>15</a:t>
            </a:fld>
            <a:endParaRPr lang="en-US"/>
          </a:p>
        </p:txBody>
      </p:sp>
    </p:spTree>
    <p:extLst>
      <p:ext uri="{BB962C8B-B14F-4D97-AF65-F5344CB8AC3E}">
        <p14:creationId xmlns:p14="http://schemas.microsoft.com/office/powerpoint/2010/main" val="70820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Größe</a:t>
            </a:r>
            <a:r>
              <a:rPr lang="en-US" dirty="0"/>
              <a:t> des arrays </a:t>
            </a:r>
            <a:r>
              <a:rPr lang="en-US" dirty="0" err="1"/>
              <a:t>kann</a:t>
            </a:r>
            <a:r>
              <a:rPr lang="en-US" dirty="0"/>
              <a:t> </a:t>
            </a:r>
            <a:r>
              <a:rPr lang="en-US" dirty="0" err="1"/>
              <a:t>nicht</a:t>
            </a:r>
            <a:r>
              <a:rPr lang="en-US" dirty="0"/>
              <a:t> </a:t>
            </a:r>
            <a:r>
              <a:rPr lang="en-US" dirty="0" err="1"/>
              <a:t>verändert</a:t>
            </a:r>
            <a:r>
              <a:rPr lang="en-US" dirty="0"/>
              <a:t> warden; man muss </a:t>
            </a:r>
            <a:r>
              <a:rPr lang="en-US" dirty="0" err="1"/>
              <a:t>nicht</a:t>
            </a:r>
            <a:r>
              <a:rPr lang="en-US" dirty="0"/>
              <a:t> </a:t>
            </a:r>
            <a:r>
              <a:rPr lang="en-US" dirty="0" err="1"/>
              <a:t>mit</a:t>
            </a:r>
            <a:r>
              <a:rPr lang="en-US" dirty="0"/>
              <a:t> der for </a:t>
            </a:r>
            <a:r>
              <a:rPr lang="en-US" dirty="0" err="1"/>
              <a:t>schleife</a:t>
            </a:r>
            <a:r>
              <a:rPr lang="en-US" dirty="0"/>
              <a:t> </a:t>
            </a:r>
            <a:r>
              <a:rPr lang="en-US" dirty="0" err="1"/>
              <a:t>durchs</a:t>
            </a:r>
            <a:r>
              <a:rPr lang="en-US" dirty="0"/>
              <a:t> array ums </a:t>
            </a:r>
            <a:r>
              <a:rPr lang="en-US" dirty="0" err="1"/>
              <a:t>ganze</a:t>
            </a:r>
            <a:r>
              <a:rPr lang="en-US" dirty="0"/>
              <a:t> array </a:t>
            </a:r>
            <a:r>
              <a:rPr lang="en-US"/>
              <a:t>auszugeben</a:t>
            </a:r>
          </a:p>
        </p:txBody>
      </p:sp>
      <p:sp>
        <p:nvSpPr>
          <p:cNvPr id="4" name="Foliennummernplatzhalter 3"/>
          <p:cNvSpPr>
            <a:spLocks noGrp="1"/>
          </p:cNvSpPr>
          <p:nvPr>
            <p:ph type="sldNum" sz="quarter" idx="5"/>
          </p:nvPr>
        </p:nvSpPr>
        <p:spPr/>
        <p:txBody>
          <a:bodyPr/>
          <a:lstStyle/>
          <a:p>
            <a:fld id="{3473CAEE-0111-4AE6-A84F-7218C7A6A52D}" type="slidenum">
              <a:rPr lang="en-US" smtClean="0"/>
              <a:t>18</a:t>
            </a:fld>
            <a:endParaRPr lang="en-US"/>
          </a:p>
        </p:txBody>
      </p:sp>
    </p:spTree>
    <p:extLst>
      <p:ext uri="{BB962C8B-B14F-4D97-AF65-F5344CB8AC3E}">
        <p14:creationId xmlns:p14="http://schemas.microsoft.com/office/powerpoint/2010/main" val="205914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Ein Array hat eine fixe Größe. Ein Slice dagegen hat eine dynamische Größe und bietet flexiblen Zugriff auf die Elemente eines Arrays. In der Praxis kommen Slices wesentlich häufiger zum Einsatz als Arrays.</a:t>
            </a:r>
          </a:p>
        </p:txBody>
      </p:sp>
      <p:sp>
        <p:nvSpPr>
          <p:cNvPr id="4" name="Foliennummernplatzhalter 3"/>
          <p:cNvSpPr>
            <a:spLocks noGrp="1"/>
          </p:cNvSpPr>
          <p:nvPr>
            <p:ph type="sldNum" sz="quarter" idx="5"/>
          </p:nvPr>
        </p:nvSpPr>
        <p:spPr/>
        <p:txBody>
          <a:bodyPr/>
          <a:lstStyle/>
          <a:p>
            <a:fld id="{3473CAEE-0111-4AE6-A84F-7218C7A6A52D}" type="slidenum">
              <a:rPr lang="en-US" smtClean="0"/>
              <a:t>19</a:t>
            </a:fld>
            <a:endParaRPr lang="en-US"/>
          </a:p>
        </p:txBody>
      </p:sp>
    </p:spTree>
    <p:extLst>
      <p:ext uri="{BB962C8B-B14F-4D97-AF65-F5344CB8AC3E}">
        <p14:creationId xmlns:p14="http://schemas.microsoft.com/office/powerpoint/2010/main" val="331638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Ein Slice speichert keine Daten, es beschreibt nur einen Abschnitt eines dahinterliegenden Arrays.</a:t>
            </a:r>
          </a:p>
          <a:p>
            <a:r>
              <a:rPr lang="de-DE" sz="1200" b="0" i="0" kern="1200" dirty="0">
                <a:solidFill>
                  <a:schemeClr val="tx1"/>
                </a:solidFill>
                <a:effectLst/>
                <a:latin typeface="+mn-lt"/>
                <a:ea typeface="+mn-ea"/>
                <a:cs typeface="+mn-cs"/>
              </a:rPr>
              <a:t>Ändert man die Elemente eines Slices, ändert man damit die jeweiligen Elemente des dahinterliegenden Arrays.</a:t>
            </a:r>
          </a:p>
          <a:p>
            <a:r>
              <a:rPr lang="de-DE" sz="1200" b="0" i="0" kern="1200" dirty="0">
                <a:solidFill>
                  <a:schemeClr val="tx1"/>
                </a:solidFill>
                <a:effectLst/>
                <a:latin typeface="+mn-lt"/>
                <a:ea typeface="+mn-ea"/>
                <a:cs typeface="+mn-cs"/>
              </a:rPr>
              <a:t>Andere Slices, die auf dem selben Array operieren, werden diese Änderungen ebenfalls sehen.</a:t>
            </a:r>
          </a:p>
          <a:p>
            <a:endParaRPr lang="en-US" dirty="0"/>
          </a:p>
        </p:txBody>
      </p:sp>
      <p:sp>
        <p:nvSpPr>
          <p:cNvPr id="4" name="Foliennummernplatzhalter 3"/>
          <p:cNvSpPr>
            <a:spLocks noGrp="1"/>
          </p:cNvSpPr>
          <p:nvPr>
            <p:ph type="sldNum" sz="quarter" idx="5"/>
          </p:nvPr>
        </p:nvSpPr>
        <p:spPr/>
        <p:txBody>
          <a:bodyPr/>
          <a:lstStyle/>
          <a:p>
            <a:fld id="{3473CAEE-0111-4AE6-A84F-7218C7A6A52D}" type="slidenum">
              <a:rPr lang="en-US" smtClean="0"/>
              <a:t>21</a:t>
            </a:fld>
            <a:endParaRPr lang="en-US"/>
          </a:p>
        </p:txBody>
      </p:sp>
    </p:spTree>
    <p:extLst>
      <p:ext uri="{BB962C8B-B14F-4D97-AF65-F5344CB8AC3E}">
        <p14:creationId xmlns:p14="http://schemas.microsoft.com/office/powerpoint/2010/main" val="1892294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7F4EEDD-B5A2-4326-9825-0C60D91A963D}" type="datetimeFigureOut">
              <a:rPr lang="de-DE" smtClean="0"/>
              <a:t>31.10.2019</a:t>
            </a:fld>
            <a:endParaRPr lang="de-DE"/>
          </a:p>
        </p:txBody>
      </p:sp>
      <p:sp>
        <p:nvSpPr>
          <p:cNvPr id="5" name="Footer Placeholder 4"/>
          <p:cNvSpPr>
            <a:spLocks noGrp="1"/>
          </p:cNvSpPr>
          <p:nvPr>
            <p:ph type="ftr" sz="quarter" idx="11"/>
          </p:nvPr>
        </p:nvSpPr>
        <p:spPr>
          <a:xfrm>
            <a:off x="1876424" y="5410201"/>
            <a:ext cx="5124886" cy="365125"/>
          </a:xfrm>
        </p:spPr>
        <p:txBody>
          <a:bodyPr/>
          <a:lstStyle/>
          <a:p>
            <a:endParaRPr lang="de-DE"/>
          </a:p>
        </p:txBody>
      </p:sp>
      <p:sp>
        <p:nvSpPr>
          <p:cNvPr id="6" name="Slide Number Placeholder 5"/>
          <p:cNvSpPr>
            <a:spLocks noGrp="1"/>
          </p:cNvSpPr>
          <p:nvPr>
            <p:ph type="sldNum" sz="quarter" idx="12"/>
          </p:nvPr>
        </p:nvSpPr>
        <p:spPr>
          <a:xfrm>
            <a:off x="9896911" y="5410199"/>
            <a:ext cx="771089" cy="365125"/>
          </a:xfrm>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205455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7F4EEDD-B5A2-4326-9825-0C60D91A963D}" type="datetimeFigureOut">
              <a:rPr lang="de-DE" smtClean="0"/>
              <a:t>31.10.2019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267947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7F4EEDD-B5A2-4326-9825-0C60D91A963D}" type="datetimeFigureOut">
              <a:rPr lang="de-DE" smtClean="0"/>
              <a:t>31.10.2019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4287451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7F4EEDD-B5A2-4326-9825-0C60D91A963D}" type="datetimeFigureOut">
              <a:rPr lang="de-DE" smtClean="0"/>
              <a:t>31.10.2019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202910-134A-451A-BEB3-66397E0324B8}" type="slidenum">
              <a:rPr lang="de-DE" smtClean="0"/>
              <a:t>‹Nr.›</a:t>
            </a:fld>
            <a:endParaRPr lang="de-D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4930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7F4EEDD-B5A2-4326-9825-0C60D91A963D}" type="datetimeFigureOut">
              <a:rPr lang="de-DE" smtClean="0"/>
              <a:t>31.10.2019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239862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17F4EEDD-B5A2-4326-9825-0C60D91A963D}" type="datetimeFigureOut">
              <a:rPr lang="de-DE" smtClean="0"/>
              <a:t>31.10.2019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247383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17F4EEDD-B5A2-4326-9825-0C60D91A963D}" type="datetimeFigureOut">
              <a:rPr lang="de-DE" smtClean="0"/>
              <a:t>31.10.2019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16758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7F4EEDD-B5A2-4326-9825-0C60D91A963D}" type="datetimeFigureOut">
              <a:rPr lang="de-DE" smtClean="0"/>
              <a:t>31.10.2019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3573829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7F4EEDD-B5A2-4326-9825-0C60D91A963D}" type="datetimeFigureOut">
              <a:rPr lang="de-DE" smtClean="0"/>
              <a:t>31.10.2019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18079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7F4EEDD-B5A2-4326-9825-0C60D91A963D}" type="datetimeFigureOut">
              <a:rPr lang="de-DE" smtClean="0"/>
              <a:t>31.10.2019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297933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7F4EEDD-B5A2-4326-9825-0C60D91A963D}" type="datetimeFigureOut">
              <a:rPr lang="de-DE" smtClean="0"/>
              <a:t>31.10.2019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343976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7F4EEDD-B5A2-4326-9825-0C60D91A963D}" type="datetimeFigureOut">
              <a:rPr lang="de-DE" smtClean="0"/>
              <a:t>31.10.2019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375280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7F4EEDD-B5A2-4326-9825-0C60D91A963D}" type="datetimeFigureOut">
              <a:rPr lang="de-DE" smtClean="0"/>
              <a:t>31.10.2019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70047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7F4EEDD-B5A2-4326-9825-0C60D91A963D}" type="datetimeFigureOut">
              <a:rPr lang="de-DE" smtClean="0"/>
              <a:t>31.10.2019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353553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4EEDD-B5A2-4326-9825-0C60D91A963D}" type="datetimeFigureOut">
              <a:rPr lang="de-DE" smtClean="0"/>
              <a:t>31.10.2019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363536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7F4EEDD-B5A2-4326-9825-0C60D91A963D}" type="datetimeFigureOut">
              <a:rPr lang="de-DE" smtClean="0"/>
              <a:t>31.10.2019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296686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7F4EEDD-B5A2-4326-9825-0C60D91A963D}" type="datetimeFigureOut">
              <a:rPr lang="de-DE" smtClean="0"/>
              <a:t>31.10.2019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4202910-134A-451A-BEB3-66397E0324B8}" type="slidenum">
              <a:rPr lang="de-DE" smtClean="0"/>
              <a:t>‹Nr.›</a:t>
            </a:fld>
            <a:endParaRPr lang="de-DE"/>
          </a:p>
        </p:txBody>
      </p:sp>
    </p:spTree>
    <p:extLst>
      <p:ext uri="{BB962C8B-B14F-4D97-AF65-F5344CB8AC3E}">
        <p14:creationId xmlns:p14="http://schemas.microsoft.com/office/powerpoint/2010/main" val="350738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F4EEDD-B5A2-4326-9825-0C60D91A963D}" type="datetimeFigureOut">
              <a:rPr lang="de-DE" smtClean="0"/>
              <a:t>31.10.2019</a:t>
            </a:fld>
            <a:endParaRPr lang="de-D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202910-134A-451A-BEB3-66397E0324B8}" type="slidenum">
              <a:rPr lang="de-DE" smtClean="0"/>
              <a:t>‹Nr.›</a:t>
            </a:fld>
            <a:endParaRPr lang="de-DE"/>
          </a:p>
        </p:txBody>
      </p:sp>
    </p:spTree>
    <p:extLst>
      <p:ext uri="{BB962C8B-B14F-4D97-AF65-F5344CB8AC3E}">
        <p14:creationId xmlns:p14="http://schemas.microsoft.com/office/powerpoint/2010/main" val="333990816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ideo" Target="https://www.youtube.com/embed/H-IUE0idp7k?feature=oemb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2E41B-6D81-40BC-812B-0DEA3A1F9E18}"/>
              </a:ext>
            </a:extLst>
          </p:cNvPr>
          <p:cNvSpPr>
            <a:spLocks noGrp="1"/>
          </p:cNvSpPr>
          <p:nvPr>
            <p:ph type="ctrTitle"/>
          </p:nvPr>
        </p:nvSpPr>
        <p:spPr>
          <a:xfrm>
            <a:off x="684212" y="685800"/>
            <a:ext cx="8001000" cy="2128582"/>
          </a:xfrm>
        </p:spPr>
        <p:txBody>
          <a:bodyPr/>
          <a:lstStyle/>
          <a:p>
            <a:r>
              <a:rPr lang="de-DE" dirty="0" err="1"/>
              <a:t>Let`s</a:t>
            </a:r>
            <a:r>
              <a:rPr lang="de-DE" dirty="0"/>
              <a:t> </a:t>
            </a:r>
            <a:r>
              <a:rPr lang="de-DE" dirty="0" err="1"/>
              <a:t>go</a:t>
            </a:r>
            <a:r>
              <a:rPr lang="de-DE" dirty="0"/>
              <a:t>! </a:t>
            </a:r>
          </a:p>
        </p:txBody>
      </p:sp>
      <p:sp>
        <p:nvSpPr>
          <p:cNvPr id="3" name="Untertitel 2">
            <a:extLst>
              <a:ext uri="{FF2B5EF4-FFF2-40B4-BE49-F238E27FC236}">
                <a16:creationId xmlns:a16="http://schemas.microsoft.com/office/drawing/2014/main" id="{B9F86F06-3CF1-4F73-9455-CE6C7303C9E9}"/>
              </a:ext>
            </a:extLst>
          </p:cNvPr>
          <p:cNvSpPr>
            <a:spLocks noGrp="1"/>
          </p:cNvSpPr>
          <p:nvPr>
            <p:ph type="subTitle" idx="1"/>
          </p:nvPr>
        </p:nvSpPr>
        <p:spPr/>
        <p:txBody>
          <a:bodyPr/>
          <a:lstStyle/>
          <a:p>
            <a:r>
              <a:rPr lang="de-DE" dirty="0">
                <a:solidFill>
                  <a:schemeClr val="tx1"/>
                </a:solidFill>
              </a:rPr>
              <a:t>E-Portfolio Software Engineering</a:t>
            </a:r>
          </a:p>
          <a:p>
            <a:r>
              <a:rPr lang="de-DE" dirty="0">
                <a:solidFill>
                  <a:schemeClr val="tx1"/>
                </a:solidFill>
              </a:rPr>
              <a:t>Max Maier</a:t>
            </a:r>
          </a:p>
          <a:p>
            <a:r>
              <a:rPr lang="de-DE" dirty="0">
                <a:solidFill>
                  <a:schemeClr val="tx1"/>
                </a:solidFill>
              </a:rPr>
              <a:t>Tinf18b3</a:t>
            </a:r>
          </a:p>
        </p:txBody>
      </p:sp>
    </p:spTree>
    <p:extLst>
      <p:ext uri="{BB962C8B-B14F-4D97-AF65-F5344CB8AC3E}">
        <p14:creationId xmlns:p14="http://schemas.microsoft.com/office/powerpoint/2010/main" val="903957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DAACBA-D044-4FA3-8C5E-4019FBF5AC9F}"/>
              </a:ext>
            </a:extLst>
          </p:cNvPr>
          <p:cNvSpPr>
            <a:spLocks noGrp="1"/>
          </p:cNvSpPr>
          <p:nvPr>
            <p:ph type="title"/>
          </p:nvPr>
        </p:nvSpPr>
        <p:spPr/>
        <p:txBody>
          <a:bodyPr/>
          <a:lstStyle/>
          <a:p>
            <a:r>
              <a:rPr lang="en-US" dirty="0"/>
              <a:t>For loop</a:t>
            </a:r>
          </a:p>
        </p:txBody>
      </p:sp>
      <p:pic>
        <p:nvPicPr>
          <p:cNvPr id="4" name="Inhaltsplatzhalter 3">
            <a:extLst>
              <a:ext uri="{FF2B5EF4-FFF2-40B4-BE49-F238E27FC236}">
                <a16:creationId xmlns:a16="http://schemas.microsoft.com/office/drawing/2014/main" id="{F9980D2D-6B19-490B-95F4-A54DD7E798AF}"/>
              </a:ext>
            </a:extLst>
          </p:cNvPr>
          <p:cNvPicPr>
            <a:picLocks noGrp="1" noChangeAspect="1"/>
          </p:cNvPicPr>
          <p:nvPr>
            <p:ph idx="1"/>
          </p:nvPr>
        </p:nvPicPr>
        <p:blipFill>
          <a:blip r:embed="rId3"/>
          <a:stretch>
            <a:fillRect/>
          </a:stretch>
        </p:blipFill>
        <p:spPr>
          <a:xfrm>
            <a:off x="4340147" y="2398238"/>
            <a:ext cx="3508529" cy="3042451"/>
          </a:xfrm>
          <a:prstGeom prst="rect">
            <a:avLst/>
          </a:prstGeom>
        </p:spPr>
      </p:pic>
    </p:spTree>
    <p:extLst>
      <p:ext uri="{BB962C8B-B14F-4D97-AF65-F5344CB8AC3E}">
        <p14:creationId xmlns:p14="http://schemas.microsoft.com/office/powerpoint/2010/main" val="405448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8FDEA-55E9-4C3A-92D0-E390F6BF73B4}"/>
              </a:ext>
            </a:extLst>
          </p:cNvPr>
          <p:cNvSpPr>
            <a:spLocks noGrp="1"/>
          </p:cNvSpPr>
          <p:nvPr>
            <p:ph type="title"/>
          </p:nvPr>
        </p:nvSpPr>
        <p:spPr/>
        <p:txBody>
          <a:bodyPr/>
          <a:lstStyle/>
          <a:p>
            <a:r>
              <a:rPr lang="en-US" dirty="0"/>
              <a:t>For Loop PT.2</a:t>
            </a:r>
          </a:p>
        </p:txBody>
      </p:sp>
      <p:pic>
        <p:nvPicPr>
          <p:cNvPr id="4" name="Inhaltsplatzhalter 3">
            <a:extLst>
              <a:ext uri="{FF2B5EF4-FFF2-40B4-BE49-F238E27FC236}">
                <a16:creationId xmlns:a16="http://schemas.microsoft.com/office/drawing/2014/main" id="{45458775-4ECA-41DE-AFB6-B9C85BC2DCD6}"/>
              </a:ext>
            </a:extLst>
          </p:cNvPr>
          <p:cNvPicPr>
            <a:picLocks noGrp="1" noChangeAspect="1"/>
          </p:cNvPicPr>
          <p:nvPr>
            <p:ph idx="1"/>
          </p:nvPr>
        </p:nvPicPr>
        <p:blipFill>
          <a:blip r:embed="rId3"/>
          <a:stretch>
            <a:fillRect/>
          </a:stretch>
        </p:blipFill>
        <p:spPr>
          <a:xfrm>
            <a:off x="4251869" y="2097088"/>
            <a:ext cx="3530352" cy="3622849"/>
          </a:xfrm>
          <a:prstGeom prst="rect">
            <a:avLst/>
          </a:prstGeom>
        </p:spPr>
      </p:pic>
    </p:spTree>
    <p:extLst>
      <p:ext uri="{BB962C8B-B14F-4D97-AF65-F5344CB8AC3E}">
        <p14:creationId xmlns:p14="http://schemas.microsoft.com/office/powerpoint/2010/main" val="179175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8198E-F923-4220-B016-0BA6FBE6D71E}"/>
              </a:ext>
            </a:extLst>
          </p:cNvPr>
          <p:cNvSpPr>
            <a:spLocks noGrp="1"/>
          </p:cNvSpPr>
          <p:nvPr>
            <p:ph type="title"/>
          </p:nvPr>
        </p:nvSpPr>
        <p:spPr/>
        <p:txBody>
          <a:bodyPr/>
          <a:lstStyle/>
          <a:p>
            <a:r>
              <a:rPr lang="en-US" dirty="0"/>
              <a:t>While loop</a:t>
            </a:r>
          </a:p>
        </p:txBody>
      </p:sp>
      <p:pic>
        <p:nvPicPr>
          <p:cNvPr id="4" name="Inhaltsplatzhalter 3">
            <a:extLst>
              <a:ext uri="{FF2B5EF4-FFF2-40B4-BE49-F238E27FC236}">
                <a16:creationId xmlns:a16="http://schemas.microsoft.com/office/drawing/2014/main" id="{C4E5146C-A5EA-4BE3-9435-1E95375B81AD}"/>
              </a:ext>
            </a:extLst>
          </p:cNvPr>
          <p:cNvPicPr>
            <a:picLocks noGrp="1" noChangeAspect="1"/>
          </p:cNvPicPr>
          <p:nvPr>
            <p:ph idx="1"/>
          </p:nvPr>
        </p:nvPicPr>
        <p:blipFill>
          <a:blip r:embed="rId2"/>
          <a:stretch>
            <a:fillRect/>
          </a:stretch>
        </p:blipFill>
        <p:spPr>
          <a:xfrm>
            <a:off x="4362607" y="2097088"/>
            <a:ext cx="3463610" cy="3824744"/>
          </a:xfrm>
          <a:prstGeom prst="rect">
            <a:avLst/>
          </a:prstGeom>
        </p:spPr>
      </p:pic>
    </p:spTree>
    <p:extLst>
      <p:ext uri="{BB962C8B-B14F-4D97-AF65-F5344CB8AC3E}">
        <p14:creationId xmlns:p14="http://schemas.microsoft.com/office/powerpoint/2010/main" val="284815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17FFB-16AF-4F4A-B5B2-EE1B856B3C20}"/>
              </a:ext>
            </a:extLst>
          </p:cNvPr>
          <p:cNvSpPr>
            <a:spLocks noGrp="1"/>
          </p:cNvSpPr>
          <p:nvPr>
            <p:ph type="title"/>
          </p:nvPr>
        </p:nvSpPr>
        <p:spPr/>
        <p:txBody>
          <a:bodyPr/>
          <a:lstStyle/>
          <a:p>
            <a:r>
              <a:rPr lang="en-US" dirty="0"/>
              <a:t>IF condition</a:t>
            </a:r>
          </a:p>
        </p:txBody>
      </p:sp>
      <p:pic>
        <p:nvPicPr>
          <p:cNvPr id="4" name="Inhaltsplatzhalter 3">
            <a:extLst>
              <a:ext uri="{FF2B5EF4-FFF2-40B4-BE49-F238E27FC236}">
                <a16:creationId xmlns:a16="http://schemas.microsoft.com/office/drawing/2014/main" id="{9A884255-1C7B-4587-B802-A720EDA85BBD}"/>
              </a:ext>
            </a:extLst>
          </p:cNvPr>
          <p:cNvPicPr>
            <a:picLocks noGrp="1" noChangeAspect="1"/>
          </p:cNvPicPr>
          <p:nvPr>
            <p:ph idx="1"/>
          </p:nvPr>
        </p:nvPicPr>
        <p:blipFill>
          <a:blip r:embed="rId3"/>
          <a:stretch>
            <a:fillRect/>
          </a:stretch>
        </p:blipFill>
        <p:spPr>
          <a:xfrm>
            <a:off x="4064641" y="1973878"/>
            <a:ext cx="4062718" cy="4113031"/>
          </a:xfrm>
          <a:prstGeom prst="rect">
            <a:avLst/>
          </a:prstGeom>
        </p:spPr>
      </p:pic>
    </p:spTree>
    <p:extLst>
      <p:ext uri="{BB962C8B-B14F-4D97-AF65-F5344CB8AC3E}">
        <p14:creationId xmlns:p14="http://schemas.microsoft.com/office/powerpoint/2010/main" val="114270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1156A-7F83-4393-B394-398A980F5B40}"/>
              </a:ext>
            </a:extLst>
          </p:cNvPr>
          <p:cNvSpPr>
            <a:spLocks noGrp="1"/>
          </p:cNvSpPr>
          <p:nvPr>
            <p:ph type="title"/>
          </p:nvPr>
        </p:nvSpPr>
        <p:spPr/>
        <p:txBody>
          <a:bodyPr/>
          <a:lstStyle/>
          <a:p>
            <a:r>
              <a:rPr lang="en-US" dirty="0"/>
              <a:t>If condition pt.2</a:t>
            </a:r>
          </a:p>
        </p:txBody>
      </p:sp>
      <p:pic>
        <p:nvPicPr>
          <p:cNvPr id="4" name="Inhaltsplatzhalter 3">
            <a:extLst>
              <a:ext uri="{FF2B5EF4-FFF2-40B4-BE49-F238E27FC236}">
                <a16:creationId xmlns:a16="http://schemas.microsoft.com/office/drawing/2014/main" id="{F96167B2-B4A2-4227-9B5A-319C56D6C049}"/>
              </a:ext>
            </a:extLst>
          </p:cNvPr>
          <p:cNvPicPr>
            <a:picLocks noGrp="1" noChangeAspect="1"/>
          </p:cNvPicPr>
          <p:nvPr>
            <p:ph idx="1"/>
          </p:nvPr>
        </p:nvPicPr>
        <p:blipFill>
          <a:blip r:embed="rId2"/>
          <a:stretch>
            <a:fillRect/>
          </a:stretch>
        </p:blipFill>
        <p:spPr>
          <a:xfrm>
            <a:off x="4061978" y="2100030"/>
            <a:ext cx="4064868" cy="4139452"/>
          </a:xfrm>
          <a:prstGeom prst="rect">
            <a:avLst/>
          </a:prstGeom>
        </p:spPr>
      </p:pic>
    </p:spTree>
    <p:extLst>
      <p:ext uri="{BB962C8B-B14F-4D97-AF65-F5344CB8AC3E}">
        <p14:creationId xmlns:p14="http://schemas.microsoft.com/office/powerpoint/2010/main" val="381583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AA1FD8-73BB-4A5C-A422-77C45E008BF3}"/>
              </a:ext>
            </a:extLst>
          </p:cNvPr>
          <p:cNvSpPr>
            <a:spLocks noGrp="1"/>
          </p:cNvSpPr>
          <p:nvPr>
            <p:ph type="title"/>
          </p:nvPr>
        </p:nvSpPr>
        <p:spPr/>
        <p:txBody>
          <a:bodyPr/>
          <a:lstStyle/>
          <a:p>
            <a:r>
              <a:rPr lang="en-US" dirty="0"/>
              <a:t>Defer</a:t>
            </a:r>
          </a:p>
        </p:txBody>
      </p:sp>
      <p:pic>
        <p:nvPicPr>
          <p:cNvPr id="4" name="Inhaltsplatzhalter 3">
            <a:extLst>
              <a:ext uri="{FF2B5EF4-FFF2-40B4-BE49-F238E27FC236}">
                <a16:creationId xmlns:a16="http://schemas.microsoft.com/office/drawing/2014/main" id="{4464A9E7-9A53-445E-8885-CE589D1B9A49}"/>
              </a:ext>
            </a:extLst>
          </p:cNvPr>
          <p:cNvPicPr>
            <a:picLocks noGrp="1" noChangeAspect="1"/>
          </p:cNvPicPr>
          <p:nvPr>
            <p:ph idx="1"/>
          </p:nvPr>
        </p:nvPicPr>
        <p:blipFill>
          <a:blip r:embed="rId3"/>
          <a:stretch>
            <a:fillRect/>
          </a:stretch>
        </p:blipFill>
        <p:spPr>
          <a:xfrm>
            <a:off x="3646901" y="2206509"/>
            <a:ext cx="4898197" cy="3860289"/>
          </a:xfrm>
          <a:prstGeom prst="rect">
            <a:avLst/>
          </a:prstGeom>
        </p:spPr>
      </p:pic>
    </p:spTree>
    <p:extLst>
      <p:ext uri="{BB962C8B-B14F-4D97-AF65-F5344CB8AC3E}">
        <p14:creationId xmlns:p14="http://schemas.microsoft.com/office/powerpoint/2010/main" val="351019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34160-71BB-417F-813E-B61DDAFC1742}"/>
              </a:ext>
            </a:extLst>
          </p:cNvPr>
          <p:cNvSpPr>
            <a:spLocks noGrp="1"/>
          </p:cNvSpPr>
          <p:nvPr>
            <p:ph type="title"/>
          </p:nvPr>
        </p:nvSpPr>
        <p:spPr/>
        <p:txBody>
          <a:bodyPr/>
          <a:lstStyle/>
          <a:p>
            <a:r>
              <a:rPr lang="en-US" dirty="0"/>
              <a:t>Defer output</a:t>
            </a:r>
          </a:p>
        </p:txBody>
      </p:sp>
      <p:pic>
        <p:nvPicPr>
          <p:cNvPr id="4" name="Inhaltsplatzhalter 3">
            <a:extLst>
              <a:ext uri="{FF2B5EF4-FFF2-40B4-BE49-F238E27FC236}">
                <a16:creationId xmlns:a16="http://schemas.microsoft.com/office/drawing/2014/main" id="{9C31CEBB-2672-45B0-A872-6BF4655A38D7}"/>
              </a:ext>
            </a:extLst>
          </p:cNvPr>
          <p:cNvPicPr>
            <a:picLocks noGrp="1" noChangeAspect="1"/>
          </p:cNvPicPr>
          <p:nvPr>
            <p:ph idx="1"/>
          </p:nvPr>
        </p:nvPicPr>
        <p:blipFill>
          <a:blip r:embed="rId2"/>
          <a:stretch>
            <a:fillRect/>
          </a:stretch>
        </p:blipFill>
        <p:spPr>
          <a:xfrm>
            <a:off x="4394722" y="2327787"/>
            <a:ext cx="3402556" cy="3380745"/>
          </a:xfrm>
          <a:prstGeom prst="rect">
            <a:avLst/>
          </a:prstGeom>
        </p:spPr>
      </p:pic>
    </p:spTree>
    <p:extLst>
      <p:ext uri="{BB962C8B-B14F-4D97-AF65-F5344CB8AC3E}">
        <p14:creationId xmlns:p14="http://schemas.microsoft.com/office/powerpoint/2010/main" val="290515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2ECFE-EC72-4112-A889-C6233BA59E7D}"/>
              </a:ext>
            </a:extLst>
          </p:cNvPr>
          <p:cNvSpPr>
            <a:spLocks noGrp="1"/>
          </p:cNvSpPr>
          <p:nvPr>
            <p:ph type="title"/>
          </p:nvPr>
        </p:nvSpPr>
        <p:spPr/>
        <p:txBody>
          <a:bodyPr/>
          <a:lstStyle/>
          <a:p>
            <a:r>
              <a:rPr lang="en-US" dirty="0"/>
              <a:t>Switch case</a:t>
            </a:r>
          </a:p>
        </p:txBody>
      </p:sp>
      <p:pic>
        <p:nvPicPr>
          <p:cNvPr id="7" name="Inhaltsplatzhalter 6">
            <a:extLst>
              <a:ext uri="{FF2B5EF4-FFF2-40B4-BE49-F238E27FC236}">
                <a16:creationId xmlns:a16="http://schemas.microsoft.com/office/drawing/2014/main" id="{576F3181-2DC3-492D-A42E-86F2269BED1D}"/>
              </a:ext>
            </a:extLst>
          </p:cNvPr>
          <p:cNvPicPr>
            <a:picLocks noGrp="1" noChangeAspect="1"/>
          </p:cNvPicPr>
          <p:nvPr>
            <p:ph idx="1"/>
          </p:nvPr>
        </p:nvPicPr>
        <p:blipFill>
          <a:blip r:embed="rId2"/>
          <a:stretch>
            <a:fillRect/>
          </a:stretch>
        </p:blipFill>
        <p:spPr>
          <a:xfrm>
            <a:off x="3592971" y="1659308"/>
            <a:ext cx="5006057" cy="4947734"/>
          </a:xfrm>
          <a:prstGeom prst="rect">
            <a:avLst/>
          </a:prstGeom>
        </p:spPr>
      </p:pic>
    </p:spTree>
    <p:extLst>
      <p:ext uri="{BB962C8B-B14F-4D97-AF65-F5344CB8AC3E}">
        <p14:creationId xmlns:p14="http://schemas.microsoft.com/office/powerpoint/2010/main" val="347209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9DBBBE-B9C9-4530-849B-93B3421D64C9}"/>
              </a:ext>
            </a:extLst>
          </p:cNvPr>
          <p:cNvSpPr>
            <a:spLocks noGrp="1"/>
          </p:cNvSpPr>
          <p:nvPr>
            <p:ph type="title"/>
          </p:nvPr>
        </p:nvSpPr>
        <p:spPr/>
        <p:txBody>
          <a:bodyPr/>
          <a:lstStyle/>
          <a:p>
            <a:r>
              <a:rPr lang="en-US" dirty="0"/>
              <a:t>Arrays</a:t>
            </a:r>
          </a:p>
        </p:txBody>
      </p:sp>
      <p:pic>
        <p:nvPicPr>
          <p:cNvPr id="4" name="Inhaltsplatzhalter 3">
            <a:extLst>
              <a:ext uri="{FF2B5EF4-FFF2-40B4-BE49-F238E27FC236}">
                <a16:creationId xmlns:a16="http://schemas.microsoft.com/office/drawing/2014/main" id="{E7FB190C-0D55-406E-BD76-A6F91063B9CB}"/>
              </a:ext>
            </a:extLst>
          </p:cNvPr>
          <p:cNvPicPr>
            <a:picLocks noGrp="1" noChangeAspect="1"/>
          </p:cNvPicPr>
          <p:nvPr>
            <p:ph idx="1"/>
          </p:nvPr>
        </p:nvPicPr>
        <p:blipFill>
          <a:blip r:embed="rId3"/>
          <a:stretch>
            <a:fillRect/>
          </a:stretch>
        </p:blipFill>
        <p:spPr>
          <a:xfrm>
            <a:off x="3710981" y="1741193"/>
            <a:ext cx="4770037" cy="4581126"/>
          </a:xfrm>
          <a:prstGeom prst="rect">
            <a:avLst/>
          </a:prstGeom>
        </p:spPr>
      </p:pic>
    </p:spTree>
    <p:extLst>
      <p:ext uri="{BB962C8B-B14F-4D97-AF65-F5344CB8AC3E}">
        <p14:creationId xmlns:p14="http://schemas.microsoft.com/office/powerpoint/2010/main" val="3312522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46A99-8F75-4970-9B53-099649AFA812}"/>
              </a:ext>
            </a:extLst>
          </p:cNvPr>
          <p:cNvSpPr>
            <a:spLocks noGrp="1"/>
          </p:cNvSpPr>
          <p:nvPr>
            <p:ph type="title"/>
          </p:nvPr>
        </p:nvSpPr>
        <p:spPr/>
        <p:txBody>
          <a:bodyPr/>
          <a:lstStyle/>
          <a:p>
            <a:r>
              <a:rPr lang="en-US" dirty="0"/>
              <a:t>Slices</a:t>
            </a:r>
          </a:p>
        </p:txBody>
      </p:sp>
      <p:pic>
        <p:nvPicPr>
          <p:cNvPr id="4" name="Inhaltsplatzhalter 3">
            <a:extLst>
              <a:ext uri="{FF2B5EF4-FFF2-40B4-BE49-F238E27FC236}">
                <a16:creationId xmlns:a16="http://schemas.microsoft.com/office/drawing/2014/main" id="{ACA15E70-B055-4D1E-AFDB-E85158068004}"/>
              </a:ext>
            </a:extLst>
          </p:cNvPr>
          <p:cNvPicPr>
            <a:picLocks noGrp="1" noChangeAspect="1"/>
          </p:cNvPicPr>
          <p:nvPr>
            <p:ph idx="1"/>
          </p:nvPr>
        </p:nvPicPr>
        <p:blipFill>
          <a:blip r:embed="rId3"/>
          <a:stretch>
            <a:fillRect/>
          </a:stretch>
        </p:blipFill>
        <p:spPr>
          <a:xfrm>
            <a:off x="3453010" y="2097088"/>
            <a:ext cx="5285980" cy="4204756"/>
          </a:xfrm>
          <a:prstGeom prst="rect">
            <a:avLst/>
          </a:prstGeom>
        </p:spPr>
      </p:pic>
    </p:spTree>
    <p:extLst>
      <p:ext uri="{BB962C8B-B14F-4D97-AF65-F5344CB8AC3E}">
        <p14:creationId xmlns:p14="http://schemas.microsoft.com/office/powerpoint/2010/main" val="303964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E5BA4D-2CCC-4C91-8CAA-E54500052859}"/>
              </a:ext>
            </a:extLst>
          </p:cNvPr>
          <p:cNvSpPr>
            <a:spLocks noGrp="1"/>
          </p:cNvSpPr>
          <p:nvPr>
            <p:ph type="title"/>
          </p:nvPr>
        </p:nvSpPr>
        <p:spPr/>
        <p:txBody>
          <a:bodyPr/>
          <a:lstStyle/>
          <a:p>
            <a:r>
              <a:rPr lang="de-DE" dirty="0" err="1"/>
              <a:t>What`s</a:t>
            </a:r>
            <a:r>
              <a:rPr lang="de-DE" dirty="0"/>
              <a:t> </a:t>
            </a:r>
            <a:r>
              <a:rPr lang="de-DE" dirty="0" err="1"/>
              <a:t>go</a:t>
            </a:r>
            <a:r>
              <a:rPr lang="de-DE" dirty="0"/>
              <a:t> ?</a:t>
            </a:r>
          </a:p>
        </p:txBody>
      </p:sp>
      <p:sp>
        <p:nvSpPr>
          <p:cNvPr id="3" name="Inhaltsplatzhalter 2">
            <a:extLst>
              <a:ext uri="{FF2B5EF4-FFF2-40B4-BE49-F238E27FC236}">
                <a16:creationId xmlns:a16="http://schemas.microsoft.com/office/drawing/2014/main" id="{428DD090-4A23-4D3C-BAC4-8955787AC721}"/>
              </a:ext>
            </a:extLst>
          </p:cNvPr>
          <p:cNvSpPr>
            <a:spLocks noGrp="1"/>
          </p:cNvSpPr>
          <p:nvPr>
            <p:ph idx="1"/>
          </p:nvPr>
        </p:nvSpPr>
        <p:spPr/>
        <p:txBody>
          <a:bodyPr/>
          <a:lstStyle/>
          <a:p>
            <a:r>
              <a:rPr lang="en-US" dirty="0"/>
              <a:t>“Go is an open source programming language that makes it easy to build simple, reliable, and efficient software.” – https://golang.org [1].</a:t>
            </a:r>
          </a:p>
          <a:p>
            <a:endParaRPr lang="de-DE" dirty="0"/>
          </a:p>
        </p:txBody>
      </p:sp>
      <p:pic>
        <p:nvPicPr>
          <p:cNvPr id="4" name="Grafik 3">
            <a:extLst>
              <a:ext uri="{FF2B5EF4-FFF2-40B4-BE49-F238E27FC236}">
                <a16:creationId xmlns:a16="http://schemas.microsoft.com/office/drawing/2014/main" id="{F2A3F8D5-4F1B-44BF-9CF8-4BFB3750EF64}"/>
              </a:ext>
            </a:extLst>
          </p:cNvPr>
          <p:cNvPicPr>
            <a:picLocks noChangeAspect="1"/>
          </p:cNvPicPr>
          <p:nvPr/>
        </p:nvPicPr>
        <p:blipFill>
          <a:blip r:embed="rId2"/>
          <a:stretch>
            <a:fillRect/>
          </a:stretch>
        </p:blipFill>
        <p:spPr>
          <a:xfrm>
            <a:off x="4076123" y="3429000"/>
            <a:ext cx="4039754" cy="2522969"/>
          </a:xfrm>
          <a:prstGeom prst="rect">
            <a:avLst/>
          </a:prstGeom>
        </p:spPr>
      </p:pic>
    </p:spTree>
    <p:extLst>
      <p:ext uri="{BB962C8B-B14F-4D97-AF65-F5344CB8AC3E}">
        <p14:creationId xmlns:p14="http://schemas.microsoft.com/office/powerpoint/2010/main" val="2665198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FAFD67-B0F2-472A-89AD-8E76668208FB}"/>
              </a:ext>
            </a:extLst>
          </p:cNvPr>
          <p:cNvSpPr>
            <a:spLocks noGrp="1"/>
          </p:cNvSpPr>
          <p:nvPr>
            <p:ph type="title"/>
          </p:nvPr>
        </p:nvSpPr>
        <p:spPr/>
        <p:txBody>
          <a:bodyPr/>
          <a:lstStyle/>
          <a:p>
            <a:r>
              <a:rPr lang="en-US" dirty="0"/>
              <a:t>Slices PT.2</a:t>
            </a:r>
          </a:p>
        </p:txBody>
      </p:sp>
      <p:pic>
        <p:nvPicPr>
          <p:cNvPr id="4" name="Inhaltsplatzhalter 3">
            <a:extLst>
              <a:ext uri="{FF2B5EF4-FFF2-40B4-BE49-F238E27FC236}">
                <a16:creationId xmlns:a16="http://schemas.microsoft.com/office/drawing/2014/main" id="{ACA8ACD5-3342-473F-BD8D-A9386DD84EEE}"/>
              </a:ext>
            </a:extLst>
          </p:cNvPr>
          <p:cNvPicPr>
            <a:picLocks noGrp="1" noChangeAspect="1"/>
          </p:cNvPicPr>
          <p:nvPr>
            <p:ph idx="1"/>
          </p:nvPr>
        </p:nvPicPr>
        <p:blipFill>
          <a:blip r:embed="rId2"/>
          <a:stretch>
            <a:fillRect/>
          </a:stretch>
        </p:blipFill>
        <p:spPr>
          <a:xfrm>
            <a:off x="4632230" y="1734796"/>
            <a:ext cx="3013637" cy="4989384"/>
          </a:xfrm>
          <a:prstGeom prst="rect">
            <a:avLst/>
          </a:prstGeom>
        </p:spPr>
      </p:pic>
    </p:spTree>
    <p:extLst>
      <p:ext uri="{BB962C8B-B14F-4D97-AF65-F5344CB8AC3E}">
        <p14:creationId xmlns:p14="http://schemas.microsoft.com/office/powerpoint/2010/main" val="884466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13845-E8E8-44E6-BD05-6A491AE2A5EC}"/>
              </a:ext>
            </a:extLst>
          </p:cNvPr>
          <p:cNvSpPr>
            <a:spLocks noGrp="1"/>
          </p:cNvSpPr>
          <p:nvPr>
            <p:ph type="title"/>
          </p:nvPr>
        </p:nvSpPr>
        <p:spPr/>
        <p:txBody>
          <a:bodyPr/>
          <a:lstStyle/>
          <a:p>
            <a:r>
              <a:rPr lang="en-US" dirty="0"/>
              <a:t>Slices Output</a:t>
            </a:r>
          </a:p>
        </p:txBody>
      </p:sp>
      <p:pic>
        <p:nvPicPr>
          <p:cNvPr id="4" name="Inhaltsplatzhalter 3">
            <a:extLst>
              <a:ext uri="{FF2B5EF4-FFF2-40B4-BE49-F238E27FC236}">
                <a16:creationId xmlns:a16="http://schemas.microsoft.com/office/drawing/2014/main" id="{54813522-F5F7-46B0-B400-80DF9C290DA5}"/>
              </a:ext>
            </a:extLst>
          </p:cNvPr>
          <p:cNvPicPr>
            <a:picLocks noGrp="1" noChangeAspect="1"/>
          </p:cNvPicPr>
          <p:nvPr>
            <p:ph idx="1"/>
          </p:nvPr>
        </p:nvPicPr>
        <p:blipFill>
          <a:blip r:embed="rId3"/>
          <a:stretch>
            <a:fillRect/>
          </a:stretch>
        </p:blipFill>
        <p:spPr>
          <a:xfrm>
            <a:off x="3947571" y="2744769"/>
            <a:ext cx="4296857" cy="2852225"/>
          </a:xfrm>
          <a:prstGeom prst="rect">
            <a:avLst/>
          </a:prstGeom>
        </p:spPr>
      </p:pic>
    </p:spTree>
    <p:extLst>
      <p:ext uri="{BB962C8B-B14F-4D97-AF65-F5344CB8AC3E}">
        <p14:creationId xmlns:p14="http://schemas.microsoft.com/office/powerpoint/2010/main" val="412580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E6743D-E07D-4A09-BE65-E5FBAC94A0C0}"/>
              </a:ext>
            </a:extLst>
          </p:cNvPr>
          <p:cNvSpPr>
            <a:spLocks noGrp="1"/>
          </p:cNvSpPr>
          <p:nvPr>
            <p:ph type="title"/>
          </p:nvPr>
        </p:nvSpPr>
        <p:spPr/>
        <p:txBody>
          <a:bodyPr/>
          <a:lstStyle/>
          <a:p>
            <a:r>
              <a:rPr lang="en-US" dirty="0"/>
              <a:t>Slices Pt.3</a:t>
            </a:r>
          </a:p>
        </p:txBody>
      </p:sp>
      <p:pic>
        <p:nvPicPr>
          <p:cNvPr id="7" name="Inhaltsplatzhalter 6">
            <a:extLst>
              <a:ext uri="{FF2B5EF4-FFF2-40B4-BE49-F238E27FC236}">
                <a16:creationId xmlns:a16="http://schemas.microsoft.com/office/drawing/2014/main" id="{EDFA404D-1E7D-4275-9C0C-E749E4647E62}"/>
              </a:ext>
            </a:extLst>
          </p:cNvPr>
          <p:cNvPicPr>
            <a:picLocks noGrp="1" noChangeAspect="1"/>
          </p:cNvPicPr>
          <p:nvPr>
            <p:ph idx="1"/>
          </p:nvPr>
        </p:nvPicPr>
        <p:blipFill>
          <a:blip r:embed="rId3"/>
          <a:stretch>
            <a:fillRect/>
          </a:stretch>
        </p:blipFill>
        <p:spPr>
          <a:xfrm>
            <a:off x="4024254" y="2253193"/>
            <a:ext cx="4140316" cy="3520588"/>
          </a:xfrm>
          <a:prstGeom prst="rect">
            <a:avLst/>
          </a:prstGeom>
        </p:spPr>
      </p:pic>
    </p:spTree>
    <p:extLst>
      <p:ext uri="{BB962C8B-B14F-4D97-AF65-F5344CB8AC3E}">
        <p14:creationId xmlns:p14="http://schemas.microsoft.com/office/powerpoint/2010/main" val="1284009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F4A7E-BE73-4CB4-ABF1-E4FCE261F422}"/>
              </a:ext>
            </a:extLst>
          </p:cNvPr>
          <p:cNvSpPr>
            <a:spLocks noGrp="1"/>
          </p:cNvSpPr>
          <p:nvPr>
            <p:ph type="title"/>
          </p:nvPr>
        </p:nvSpPr>
        <p:spPr/>
        <p:txBody>
          <a:bodyPr/>
          <a:lstStyle/>
          <a:p>
            <a:r>
              <a:rPr lang="en-US" dirty="0"/>
              <a:t>Tutorial magic conch</a:t>
            </a:r>
          </a:p>
        </p:txBody>
      </p:sp>
      <p:pic>
        <p:nvPicPr>
          <p:cNvPr id="4" name="Onlinemedien 3" title="The Magic Conch Shell has spoken!!">
            <a:hlinkClick r:id="" action="ppaction://media"/>
            <a:extLst>
              <a:ext uri="{FF2B5EF4-FFF2-40B4-BE49-F238E27FC236}">
                <a16:creationId xmlns:a16="http://schemas.microsoft.com/office/drawing/2014/main" id="{9C9D2537-9C65-48FB-83CB-86C7718AFFEA}"/>
              </a:ext>
            </a:extLst>
          </p:cNvPr>
          <p:cNvPicPr>
            <a:picLocks noGrp="1" noRot="1" noChangeAspect="1"/>
          </p:cNvPicPr>
          <p:nvPr>
            <p:ph idx="1"/>
            <a:videoFile r:link="rId1"/>
          </p:nvPr>
        </p:nvPicPr>
        <p:blipFill>
          <a:blip r:embed="rId3"/>
          <a:stretch>
            <a:fillRect/>
          </a:stretch>
        </p:blipFill>
        <p:spPr>
          <a:xfrm>
            <a:off x="2613614" y="1638518"/>
            <a:ext cx="6964771" cy="5219482"/>
          </a:xfrm>
          <a:prstGeom prst="rect">
            <a:avLst/>
          </a:prstGeom>
        </p:spPr>
      </p:pic>
    </p:spTree>
    <p:extLst>
      <p:ext uri="{BB962C8B-B14F-4D97-AF65-F5344CB8AC3E}">
        <p14:creationId xmlns:p14="http://schemas.microsoft.com/office/powerpoint/2010/main" val="371419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478088-06B1-485E-8E88-CC6004BB42DE}"/>
              </a:ext>
            </a:extLst>
          </p:cNvPr>
          <p:cNvSpPr>
            <a:spLocks noGrp="1"/>
          </p:cNvSpPr>
          <p:nvPr>
            <p:ph type="title"/>
          </p:nvPr>
        </p:nvSpPr>
        <p:spPr/>
        <p:txBody>
          <a:bodyPr/>
          <a:lstStyle/>
          <a:p>
            <a:r>
              <a:rPr lang="de-DE" dirty="0" err="1"/>
              <a:t>Where</a:t>
            </a:r>
            <a:r>
              <a:rPr lang="de-DE" dirty="0"/>
              <a:t> </a:t>
            </a:r>
            <a:r>
              <a:rPr lang="de-DE" dirty="0" err="1"/>
              <a:t>does</a:t>
            </a:r>
            <a:r>
              <a:rPr lang="de-DE" dirty="0"/>
              <a:t> </a:t>
            </a:r>
            <a:r>
              <a:rPr lang="de-DE" dirty="0" err="1"/>
              <a:t>go</a:t>
            </a:r>
            <a:r>
              <a:rPr lang="de-DE" dirty="0"/>
              <a:t> </a:t>
            </a:r>
            <a:r>
              <a:rPr lang="de-DE" dirty="0" err="1"/>
              <a:t>come</a:t>
            </a:r>
            <a:r>
              <a:rPr lang="de-DE" dirty="0"/>
              <a:t> </a:t>
            </a:r>
            <a:r>
              <a:rPr lang="de-DE" dirty="0" err="1"/>
              <a:t>from</a:t>
            </a:r>
            <a:r>
              <a:rPr lang="de-DE" dirty="0"/>
              <a:t>?</a:t>
            </a:r>
          </a:p>
        </p:txBody>
      </p:sp>
      <p:sp>
        <p:nvSpPr>
          <p:cNvPr id="3" name="Inhaltsplatzhalter 2">
            <a:extLst>
              <a:ext uri="{FF2B5EF4-FFF2-40B4-BE49-F238E27FC236}">
                <a16:creationId xmlns:a16="http://schemas.microsoft.com/office/drawing/2014/main" id="{E047697F-B3C2-458E-AA53-29297F2302BE}"/>
              </a:ext>
            </a:extLst>
          </p:cNvPr>
          <p:cNvSpPr>
            <a:spLocks noGrp="1"/>
          </p:cNvSpPr>
          <p:nvPr>
            <p:ph idx="1"/>
          </p:nvPr>
        </p:nvSpPr>
        <p:spPr/>
        <p:txBody>
          <a:bodyPr/>
          <a:lstStyle/>
          <a:p>
            <a:r>
              <a:rPr lang="de-DE" dirty="0" err="1"/>
              <a:t>Developed</a:t>
            </a:r>
            <a:r>
              <a:rPr lang="de-DE" dirty="0"/>
              <a:t> </a:t>
            </a:r>
            <a:r>
              <a:rPr lang="en-US" dirty="0"/>
              <a:t>by</a:t>
            </a:r>
            <a:r>
              <a:rPr lang="de-DE" dirty="0"/>
              <a:t> </a:t>
            </a:r>
            <a:r>
              <a:rPr lang="de-DE" dirty="0" err="1"/>
              <a:t>google</a:t>
            </a:r>
            <a:r>
              <a:rPr lang="de-DE" dirty="0"/>
              <a:t> in 2007</a:t>
            </a:r>
          </a:p>
          <a:p>
            <a:r>
              <a:rPr lang="de-DE" dirty="0"/>
              <a:t>Google </a:t>
            </a:r>
            <a:r>
              <a:rPr lang="de-DE" dirty="0" err="1"/>
              <a:t>needed</a:t>
            </a:r>
            <a:r>
              <a:rPr lang="de-DE" dirty="0"/>
              <a:t> a </a:t>
            </a:r>
            <a:r>
              <a:rPr lang="de-DE" dirty="0" err="1"/>
              <a:t>programming</a:t>
            </a:r>
            <a:r>
              <a:rPr lang="de-DE" dirty="0"/>
              <a:t> </a:t>
            </a:r>
            <a:r>
              <a:rPr lang="de-DE" dirty="0" err="1"/>
              <a:t>language</a:t>
            </a:r>
            <a:r>
              <a:rPr lang="de-DE" dirty="0"/>
              <a:t>:</a:t>
            </a:r>
          </a:p>
          <a:p>
            <a:pPr lvl="1"/>
            <a:r>
              <a:rPr lang="de-DE" dirty="0"/>
              <a:t>As fast </a:t>
            </a:r>
            <a:r>
              <a:rPr lang="de-DE" dirty="0" err="1"/>
              <a:t>as</a:t>
            </a:r>
            <a:r>
              <a:rPr lang="de-DE" dirty="0"/>
              <a:t> C</a:t>
            </a:r>
          </a:p>
          <a:p>
            <a:pPr lvl="1"/>
            <a:r>
              <a:rPr lang="de-DE" dirty="0"/>
              <a:t>As easy </a:t>
            </a:r>
            <a:r>
              <a:rPr lang="de-DE" dirty="0" err="1"/>
              <a:t>as</a:t>
            </a:r>
            <a:r>
              <a:rPr lang="de-DE" dirty="0"/>
              <a:t> Python</a:t>
            </a:r>
          </a:p>
          <a:p>
            <a:pPr lvl="1"/>
            <a:r>
              <a:rPr lang="de-DE" dirty="0" err="1"/>
              <a:t>Inheritance</a:t>
            </a:r>
            <a:r>
              <a:rPr lang="de-DE" dirty="0"/>
              <a:t> like in Java</a:t>
            </a:r>
          </a:p>
          <a:p>
            <a:r>
              <a:rPr lang="de-DE" dirty="0"/>
              <a:t>Google </a:t>
            </a:r>
            <a:r>
              <a:rPr lang="de-DE" dirty="0" err="1"/>
              <a:t>servers</a:t>
            </a:r>
            <a:r>
              <a:rPr lang="de-DE" dirty="0"/>
              <a:t> </a:t>
            </a:r>
            <a:r>
              <a:rPr lang="de-DE" dirty="0" err="1"/>
              <a:t>were</a:t>
            </a:r>
            <a:r>
              <a:rPr lang="de-DE" dirty="0"/>
              <a:t> a mix </a:t>
            </a:r>
            <a:r>
              <a:rPr lang="de-DE" dirty="0" err="1"/>
              <a:t>of</a:t>
            </a:r>
            <a:r>
              <a:rPr lang="de-DE" dirty="0"/>
              <a:t> </a:t>
            </a:r>
            <a:r>
              <a:rPr lang="de-DE" dirty="0" err="1"/>
              <a:t>those</a:t>
            </a:r>
            <a:r>
              <a:rPr lang="de-DE" dirty="0"/>
              <a:t> </a:t>
            </a:r>
            <a:r>
              <a:rPr lang="de-DE" dirty="0" err="1"/>
              <a:t>three</a:t>
            </a:r>
            <a:r>
              <a:rPr lang="de-DE" dirty="0"/>
              <a:t> </a:t>
            </a:r>
            <a:r>
              <a:rPr lang="de-DE" dirty="0" err="1"/>
              <a:t>languages</a:t>
            </a:r>
            <a:endParaRPr lang="de-DE" dirty="0"/>
          </a:p>
          <a:p>
            <a:r>
              <a:rPr lang="de-DE" dirty="0"/>
              <a:t>Go </a:t>
            </a:r>
            <a:r>
              <a:rPr lang="de-DE" dirty="0" err="1"/>
              <a:t>is</a:t>
            </a:r>
            <a:r>
              <a:rPr lang="de-DE" dirty="0"/>
              <a:t> an </a:t>
            </a:r>
            <a:r>
              <a:rPr lang="de-DE" dirty="0" err="1"/>
              <a:t>offspring</a:t>
            </a:r>
            <a:r>
              <a:rPr lang="de-DE" dirty="0"/>
              <a:t> </a:t>
            </a:r>
            <a:r>
              <a:rPr lang="de-DE" dirty="0" err="1"/>
              <a:t>from</a:t>
            </a:r>
            <a:r>
              <a:rPr lang="de-DE" dirty="0"/>
              <a:t> C</a:t>
            </a:r>
          </a:p>
        </p:txBody>
      </p:sp>
    </p:spTree>
    <p:extLst>
      <p:ext uri="{BB962C8B-B14F-4D97-AF65-F5344CB8AC3E}">
        <p14:creationId xmlns:p14="http://schemas.microsoft.com/office/powerpoint/2010/main" val="232724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70300F-6A82-449D-89E8-AFEDF9FE2316}"/>
              </a:ext>
            </a:extLst>
          </p:cNvPr>
          <p:cNvSpPr>
            <a:spLocks noGrp="1"/>
          </p:cNvSpPr>
          <p:nvPr>
            <p:ph type="title"/>
          </p:nvPr>
        </p:nvSpPr>
        <p:spPr/>
        <p:txBody>
          <a:bodyPr/>
          <a:lstStyle/>
          <a:p>
            <a:r>
              <a:rPr lang="en-US" dirty="0"/>
              <a:t>Why go?</a:t>
            </a:r>
          </a:p>
        </p:txBody>
      </p:sp>
      <p:sp>
        <p:nvSpPr>
          <p:cNvPr id="3" name="Inhaltsplatzhalter 2">
            <a:extLst>
              <a:ext uri="{FF2B5EF4-FFF2-40B4-BE49-F238E27FC236}">
                <a16:creationId xmlns:a16="http://schemas.microsoft.com/office/drawing/2014/main" id="{D4C9A7CE-7908-4F49-91C9-49FBC9F9589C}"/>
              </a:ext>
            </a:extLst>
          </p:cNvPr>
          <p:cNvSpPr>
            <a:spLocks noGrp="1"/>
          </p:cNvSpPr>
          <p:nvPr>
            <p:ph idx="1"/>
          </p:nvPr>
        </p:nvSpPr>
        <p:spPr/>
        <p:txBody>
          <a:bodyPr>
            <a:normAutofit fontScale="92500" lnSpcReduction="10000"/>
          </a:bodyPr>
          <a:lstStyle/>
          <a:p>
            <a:r>
              <a:rPr lang="de-DE" dirty="0" err="1"/>
              <a:t>has</a:t>
            </a:r>
            <a:r>
              <a:rPr lang="de-DE" dirty="0"/>
              <a:t> a fast </a:t>
            </a:r>
            <a:r>
              <a:rPr lang="de-DE" dirty="0" err="1"/>
              <a:t>compiler</a:t>
            </a:r>
            <a:r>
              <a:rPr lang="de-DE" dirty="0"/>
              <a:t> </a:t>
            </a:r>
          </a:p>
          <a:p>
            <a:r>
              <a:rPr lang="de-DE" dirty="0" err="1"/>
              <a:t>huge</a:t>
            </a:r>
            <a:r>
              <a:rPr lang="de-DE" dirty="0"/>
              <a:t> </a:t>
            </a:r>
            <a:r>
              <a:rPr lang="de-DE" dirty="0" err="1"/>
              <a:t>standard</a:t>
            </a:r>
            <a:r>
              <a:rPr lang="de-DE" dirty="0"/>
              <a:t> </a:t>
            </a:r>
            <a:r>
              <a:rPr lang="de-DE" dirty="0" err="1"/>
              <a:t>library</a:t>
            </a:r>
            <a:r>
              <a:rPr lang="de-DE" dirty="0"/>
              <a:t> </a:t>
            </a:r>
          </a:p>
          <a:p>
            <a:r>
              <a:rPr lang="en-US" dirty="0"/>
              <a:t>has many built-in tools (for testing, code coverage, etc.) </a:t>
            </a:r>
          </a:p>
          <a:p>
            <a:r>
              <a:rPr lang="en-US" dirty="0"/>
              <a:t>supports many platforms: </a:t>
            </a:r>
          </a:p>
          <a:p>
            <a:pPr lvl="1"/>
            <a:r>
              <a:rPr lang="en-US" dirty="0"/>
              <a:t>Linux 2.6.23 or later </a:t>
            </a:r>
          </a:p>
          <a:p>
            <a:pPr lvl="1"/>
            <a:r>
              <a:rPr lang="en-US" dirty="0"/>
              <a:t>macOS 10.8 or later</a:t>
            </a:r>
          </a:p>
          <a:p>
            <a:pPr lvl="1"/>
            <a:r>
              <a:rPr lang="en-US" dirty="0"/>
              <a:t>Windows XP SP2 or later </a:t>
            </a:r>
          </a:p>
          <a:p>
            <a:pPr lvl="1"/>
            <a:r>
              <a:rPr lang="en-US" dirty="0"/>
              <a:t>FreeBSD 9.3 or later </a:t>
            </a:r>
          </a:p>
          <a:p>
            <a:pPr lvl="1"/>
            <a:endParaRPr lang="en-US" dirty="0"/>
          </a:p>
        </p:txBody>
      </p:sp>
    </p:spTree>
    <p:extLst>
      <p:ext uri="{BB962C8B-B14F-4D97-AF65-F5344CB8AC3E}">
        <p14:creationId xmlns:p14="http://schemas.microsoft.com/office/powerpoint/2010/main" val="130904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350A66-079B-4457-BBD8-FA1F53CB3CB9}"/>
              </a:ext>
            </a:extLst>
          </p:cNvPr>
          <p:cNvSpPr>
            <a:spLocks noGrp="1"/>
          </p:cNvSpPr>
          <p:nvPr>
            <p:ph type="title"/>
          </p:nvPr>
        </p:nvSpPr>
        <p:spPr/>
        <p:txBody>
          <a:bodyPr/>
          <a:lstStyle/>
          <a:p>
            <a:r>
              <a:rPr lang="en-US" dirty="0"/>
              <a:t>Why Go pt.2</a:t>
            </a:r>
          </a:p>
        </p:txBody>
      </p:sp>
      <p:sp>
        <p:nvSpPr>
          <p:cNvPr id="3" name="Inhaltsplatzhalter 2">
            <a:extLst>
              <a:ext uri="{FF2B5EF4-FFF2-40B4-BE49-F238E27FC236}">
                <a16:creationId xmlns:a16="http://schemas.microsoft.com/office/drawing/2014/main" id="{CFC2320D-C717-491D-90B5-A4919C66642C}"/>
              </a:ext>
            </a:extLst>
          </p:cNvPr>
          <p:cNvSpPr>
            <a:spLocks noGrp="1"/>
          </p:cNvSpPr>
          <p:nvPr>
            <p:ph idx="1"/>
          </p:nvPr>
        </p:nvSpPr>
        <p:spPr/>
        <p:txBody>
          <a:bodyPr/>
          <a:lstStyle/>
          <a:p>
            <a:r>
              <a:rPr lang="en-US" dirty="0"/>
              <a:t>Works on </a:t>
            </a:r>
            <a:r>
              <a:rPr lang="de-DE" dirty="0"/>
              <a:t>arm and x86 </a:t>
            </a:r>
          </a:p>
          <a:p>
            <a:r>
              <a:rPr lang="de-DE" dirty="0" err="1"/>
              <a:t>No</a:t>
            </a:r>
            <a:r>
              <a:rPr lang="de-DE" dirty="0"/>
              <a:t> </a:t>
            </a:r>
            <a:r>
              <a:rPr lang="en-US" dirty="0"/>
              <a:t>interpreter is required for execution</a:t>
            </a:r>
          </a:p>
          <a:p>
            <a:r>
              <a:rPr lang="en-US" dirty="0"/>
              <a:t>Used by huge IT companies like:</a:t>
            </a:r>
          </a:p>
          <a:p>
            <a:pPr lvl="1"/>
            <a:r>
              <a:rPr lang="en-US" dirty="0"/>
              <a:t>Google</a:t>
            </a:r>
          </a:p>
          <a:p>
            <a:pPr lvl="1"/>
            <a:r>
              <a:rPr lang="en-US" dirty="0"/>
              <a:t>Twitter</a:t>
            </a:r>
          </a:p>
          <a:p>
            <a:pPr lvl="1"/>
            <a:r>
              <a:rPr lang="en-US" dirty="0"/>
              <a:t>Uber</a:t>
            </a:r>
          </a:p>
          <a:p>
            <a:pPr lvl="1"/>
            <a:r>
              <a:rPr lang="en-US" dirty="0"/>
              <a:t>And many more</a:t>
            </a:r>
          </a:p>
        </p:txBody>
      </p:sp>
    </p:spTree>
    <p:extLst>
      <p:ext uri="{BB962C8B-B14F-4D97-AF65-F5344CB8AC3E}">
        <p14:creationId xmlns:p14="http://schemas.microsoft.com/office/powerpoint/2010/main" val="151691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6EFF1-536F-4657-9050-55CD9A81AA8D}"/>
              </a:ext>
            </a:extLst>
          </p:cNvPr>
          <p:cNvSpPr>
            <a:spLocks noGrp="1"/>
          </p:cNvSpPr>
          <p:nvPr>
            <p:ph type="title"/>
          </p:nvPr>
        </p:nvSpPr>
        <p:spPr/>
        <p:txBody>
          <a:bodyPr/>
          <a:lstStyle/>
          <a:p>
            <a:r>
              <a:rPr lang="en-US" dirty="0"/>
              <a:t>How to Write Go Code</a:t>
            </a:r>
          </a:p>
        </p:txBody>
      </p:sp>
      <p:sp>
        <p:nvSpPr>
          <p:cNvPr id="3" name="Inhaltsplatzhalter 2">
            <a:extLst>
              <a:ext uri="{FF2B5EF4-FFF2-40B4-BE49-F238E27FC236}">
                <a16:creationId xmlns:a16="http://schemas.microsoft.com/office/drawing/2014/main" id="{A0B0D1F2-AB3C-4278-978C-BB0702EF5F93}"/>
              </a:ext>
            </a:extLst>
          </p:cNvPr>
          <p:cNvSpPr>
            <a:spLocks noGrp="1"/>
          </p:cNvSpPr>
          <p:nvPr>
            <p:ph idx="1"/>
          </p:nvPr>
        </p:nvSpPr>
        <p:spPr/>
        <p:txBody>
          <a:bodyPr>
            <a:normAutofit lnSpcReduction="10000"/>
          </a:bodyPr>
          <a:lstStyle/>
          <a:p>
            <a:r>
              <a:rPr lang="en-US" dirty="0"/>
              <a:t>Official guidelines are:</a:t>
            </a:r>
          </a:p>
          <a:p>
            <a:pPr lvl="1"/>
            <a:r>
              <a:rPr lang="en-US" dirty="0"/>
              <a:t>Keep all the code in a single workspace</a:t>
            </a:r>
          </a:p>
          <a:p>
            <a:pPr lvl="1"/>
            <a:r>
              <a:rPr lang="en-US" dirty="0"/>
              <a:t>A workspace contains many version control </a:t>
            </a:r>
            <a:r>
              <a:rPr lang="en-US" i="1" dirty="0"/>
              <a:t>repositories</a:t>
            </a:r>
            <a:endParaRPr lang="en-US" dirty="0"/>
          </a:p>
          <a:p>
            <a:pPr lvl="1"/>
            <a:r>
              <a:rPr lang="en-US" dirty="0"/>
              <a:t>Each repository contains one or more </a:t>
            </a:r>
            <a:r>
              <a:rPr lang="en-US" i="1" dirty="0"/>
              <a:t>packages</a:t>
            </a:r>
          </a:p>
          <a:p>
            <a:pPr lvl="1"/>
            <a:r>
              <a:rPr lang="en-US" dirty="0"/>
              <a:t>A package has at least one Go source file per directory</a:t>
            </a:r>
          </a:p>
          <a:p>
            <a:pPr lvl="1"/>
            <a:r>
              <a:rPr lang="en-US" dirty="0"/>
              <a:t>A package directory path determines its import path</a:t>
            </a:r>
          </a:p>
          <a:p>
            <a:r>
              <a:rPr lang="en-US" dirty="0"/>
              <a:t>Different from other programming languages since their projects usually have separate workspaces and those are closely tied to version control repositories</a:t>
            </a:r>
          </a:p>
          <a:p>
            <a:pPr lvl="1"/>
            <a:endParaRPr lang="en-US" dirty="0"/>
          </a:p>
          <a:p>
            <a:pPr lvl="1"/>
            <a:endParaRPr lang="en-US" dirty="0"/>
          </a:p>
        </p:txBody>
      </p:sp>
    </p:spTree>
    <p:extLst>
      <p:ext uri="{BB962C8B-B14F-4D97-AF65-F5344CB8AC3E}">
        <p14:creationId xmlns:p14="http://schemas.microsoft.com/office/powerpoint/2010/main" val="86072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FB2DAC-7753-49D0-8850-9002A1213BBB}"/>
              </a:ext>
            </a:extLst>
          </p:cNvPr>
          <p:cNvSpPr>
            <a:spLocks noGrp="1"/>
          </p:cNvSpPr>
          <p:nvPr>
            <p:ph type="title"/>
          </p:nvPr>
        </p:nvSpPr>
        <p:spPr/>
        <p:txBody>
          <a:bodyPr/>
          <a:lstStyle/>
          <a:p>
            <a:r>
              <a:rPr lang="en-US" dirty="0"/>
              <a:t>Introduction into coding with go</a:t>
            </a:r>
          </a:p>
        </p:txBody>
      </p:sp>
      <p:pic>
        <p:nvPicPr>
          <p:cNvPr id="4" name="Inhaltsplatzhalter 3">
            <a:extLst>
              <a:ext uri="{FF2B5EF4-FFF2-40B4-BE49-F238E27FC236}">
                <a16:creationId xmlns:a16="http://schemas.microsoft.com/office/drawing/2014/main" id="{B2AF766A-E060-484F-B246-42214584802B}"/>
              </a:ext>
            </a:extLst>
          </p:cNvPr>
          <p:cNvPicPr>
            <a:picLocks noGrp="1" noChangeAspect="1"/>
          </p:cNvPicPr>
          <p:nvPr>
            <p:ph idx="1"/>
          </p:nvPr>
        </p:nvPicPr>
        <p:blipFill>
          <a:blip r:embed="rId2"/>
          <a:stretch>
            <a:fillRect/>
          </a:stretch>
        </p:blipFill>
        <p:spPr>
          <a:xfrm>
            <a:off x="3055021" y="2176207"/>
            <a:ext cx="5288150" cy="2937862"/>
          </a:xfrm>
          <a:prstGeom prst="rect">
            <a:avLst/>
          </a:prstGeom>
        </p:spPr>
      </p:pic>
      <p:cxnSp>
        <p:nvCxnSpPr>
          <p:cNvPr id="7" name="Gerade Verbindung mit Pfeil 6">
            <a:extLst>
              <a:ext uri="{FF2B5EF4-FFF2-40B4-BE49-F238E27FC236}">
                <a16:creationId xmlns:a16="http://schemas.microsoft.com/office/drawing/2014/main" id="{41A01821-65C6-4D17-8F24-083792040DB5}"/>
              </a:ext>
            </a:extLst>
          </p:cNvPr>
          <p:cNvCxnSpPr/>
          <p:nvPr/>
        </p:nvCxnSpPr>
        <p:spPr>
          <a:xfrm flipV="1">
            <a:off x="2157327" y="2507755"/>
            <a:ext cx="1336010" cy="7227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A92D9851-ADD4-4DC1-9B90-D6AAB69E2708}"/>
              </a:ext>
            </a:extLst>
          </p:cNvPr>
          <p:cNvCxnSpPr/>
          <p:nvPr/>
        </p:nvCxnSpPr>
        <p:spPr>
          <a:xfrm flipV="1">
            <a:off x="2157327" y="3264909"/>
            <a:ext cx="1336010" cy="7227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778AB511-D923-4F7C-B992-14403978C7E2}"/>
              </a:ext>
            </a:extLst>
          </p:cNvPr>
          <p:cNvCxnSpPr/>
          <p:nvPr/>
        </p:nvCxnSpPr>
        <p:spPr>
          <a:xfrm flipV="1">
            <a:off x="2764823" y="4295772"/>
            <a:ext cx="1336010" cy="7227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58BB4F-583E-4A8E-ABFB-A79B9250BA2E}"/>
              </a:ext>
            </a:extLst>
          </p:cNvPr>
          <p:cNvSpPr>
            <a:spLocks noGrp="1"/>
          </p:cNvSpPr>
          <p:nvPr>
            <p:ph type="title"/>
          </p:nvPr>
        </p:nvSpPr>
        <p:spPr/>
        <p:txBody>
          <a:bodyPr/>
          <a:lstStyle/>
          <a:p>
            <a:r>
              <a:rPr lang="en-US" dirty="0"/>
              <a:t>How to define Variables</a:t>
            </a:r>
          </a:p>
        </p:txBody>
      </p:sp>
      <p:pic>
        <p:nvPicPr>
          <p:cNvPr id="8" name="Inhaltsplatzhalter 7">
            <a:extLst>
              <a:ext uri="{FF2B5EF4-FFF2-40B4-BE49-F238E27FC236}">
                <a16:creationId xmlns:a16="http://schemas.microsoft.com/office/drawing/2014/main" id="{8CCBA5FB-626C-4DAA-96C3-392FE064E604}"/>
              </a:ext>
            </a:extLst>
          </p:cNvPr>
          <p:cNvPicPr>
            <a:picLocks noGrp="1" noChangeAspect="1"/>
          </p:cNvPicPr>
          <p:nvPr>
            <p:ph idx="1"/>
          </p:nvPr>
        </p:nvPicPr>
        <p:blipFill>
          <a:blip r:embed="rId3"/>
          <a:stretch>
            <a:fillRect/>
          </a:stretch>
        </p:blipFill>
        <p:spPr>
          <a:xfrm>
            <a:off x="4198671" y="2273641"/>
            <a:ext cx="3791482" cy="3365308"/>
          </a:xfrm>
          <a:prstGeom prst="rect">
            <a:avLst/>
          </a:prstGeom>
        </p:spPr>
      </p:pic>
      <p:cxnSp>
        <p:nvCxnSpPr>
          <p:cNvPr id="5" name="Gerade Verbindung mit Pfeil 4">
            <a:extLst>
              <a:ext uri="{FF2B5EF4-FFF2-40B4-BE49-F238E27FC236}">
                <a16:creationId xmlns:a16="http://schemas.microsoft.com/office/drawing/2014/main" id="{A90376EE-0E87-4871-AC20-3CDD0D174ECA}"/>
              </a:ext>
            </a:extLst>
          </p:cNvPr>
          <p:cNvCxnSpPr/>
          <p:nvPr/>
        </p:nvCxnSpPr>
        <p:spPr>
          <a:xfrm flipV="1">
            <a:off x="3109775" y="3720850"/>
            <a:ext cx="1336010" cy="7227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0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77279F-5169-4502-B0FB-F392C8AED5AF}"/>
              </a:ext>
            </a:extLst>
          </p:cNvPr>
          <p:cNvSpPr>
            <a:spLocks noGrp="1"/>
          </p:cNvSpPr>
          <p:nvPr>
            <p:ph type="title"/>
          </p:nvPr>
        </p:nvSpPr>
        <p:spPr/>
        <p:txBody>
          <a:bodyPr/>
          <a:lstStyle/>
          <a:p>
            <a:r>
              <a:rPr lang="en-US" dirty="0"/>
              <a:t>How to define Variables PT.2</a:t>
            </a:r>
          </a:p>
        </p:txBody>
      </p:sp>
      <p:pic>
        <p:nvPicPr>
          <p:cNvPr id="9" name="Inhaltsplatzhalter 8">
            <a:extLst>
              <a:ext uri="{FF2B5EF4-FFF2-40B4-BE49-F238E27FC236}">
                <a16:creationId xmlns:a16="http://schemas.microsoft.com/office/drawing/2014/main" id="{77B04F9B-CCE3-4F63-918F-9BB8ED4482C1}"/>
              </a:ext>
            </a:extLst>
          </p:cNvPr>
          <p:cNvPicPr>
            <a:picLocks noGrp="1" noChangeAspect="1"/>
          </p:cNvPicPr>
          <p:nvPr>
            <p:ph idx="1"/>
          </p:nvPr>
        </p:nvPicPr>
        <p:blipFill>
          <a:blip r:embed="rId3"/>
          <a:stretch>
            <a:fillRect/>
          </a:stretch>
        </p:blipFill>
        <p:spPr>
          <a:xfrm>
            <a:off x="4249185" y="2097088"/>
            <a:ext cx="3690453" cy="3886904"/>
          </a:xfrm>
          <a:prstGeom prst="rect">
            <a:avLst/>
          </a:prstGeom>
        </p:spPr>
      </p:pic>
      <p:cxnSp>
        <p:nvCxnSpPr>
          <p:cNvPr id="6" name="Gerade Verbindung mit Pfeil 5">
            <a:extLst>
              <a:ext uri="{FF2B5EF4-FFF2-40B4-BE49-F238E27FC236}">
                <a16:creationId xmlns:a16="http://schemas.microsoft.com/office/drawing/2014/main" id="{2DFA9498-0470-440B-A75D-95C2CD4C97EC}"/>
              </a:ext>
            </a:extLst>
          </p:cNvPr>
          <p:cNvCxnSpPr/>
          <p:nvPr/>
        </p:nvCxnSpPr>
        <p:spPr>
          <a:xfrm flipV="1">
            <a:off x="3263088" y="3485406"/>
            <a:ext cx="1336010" cy="7227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B7D3434A-9D3E-4B50-AA30-C022145A6BFF}"/>
              </a:ext>
            </a:extLst>
          </p:cNvPr>
          <p:cNvCxnSpPr/>
          <p:nvPr/>
        </p:nvCxnSpPr>
        <p:spPr>
          <a:xfrm flipV="1">
            <a:off x="3581180" y="4503839"/>
            <a:ext cx="1336010" cy="7227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765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430</Words>
  <Application>Microsoft Office PowerPoint</Application>
  <PresentationFormat>Breitbild</PresentationFormat>
  <Paragraphs>76</Paragraphs>
  <Slides>23</Slides>
  <Notes>10</Notes>
  <HiddenSlides>0</HiddenSlides>
  <MMClips>1</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23</vt:i4>
      </vt:variant>
    </vt:vector>
  </HeadingPairs>
  <TitlesOfParts>
    <vt:vector size="27" baseType="lpstr">
      <vt:lpstr>Arial</vt:lpstr>
      <vt:lpstr>Calibri</vt:lpstr>
      <vt:lpstr>Tw Cen MT</vt:lpstr>
      <vt:lpstr>Schaltkreis</vt:lpstr>
      <vt:lpstr>Let`s go! </vt:lpstr>
      <vt:lpstr>What`s go ?</vt:lpstr>
      <vt:lpstr>Where does go come from?</vt:lpstr>
      <vt:lpstr>Why go?</vt:lpstr>
      <vt:lpstr>Why Go pt.2</vt:lpstr>
      <vt:lpstr>How to Write Go Code</vt:lpstr>
      <vt:lpstr>Introduction into coding with go</vt:lpstr>
      <vt:lpstr>How to define Variables</vt:lpstr>
      <vt:lpstr>How to define Variables PT.2</vt:lpstr>
      <vt:lpstr>For loop</vt:lpstr>
      <vt:lpstr>For Loop PT.2</vt:lpstr>
      <vt:lpstr>While loop</vt:lpstr>
      <vt:lpstr>IF condition</vt:lpstr>
      <vt:lpstr>If condition pt.2</vt:lpstr>
      <vt:lpstr>Defer</vt:lpstr>
      <vt:lpstr>Defer output</vt:lpstr>
      <vt:lpstr>Switch case</vt:lpstr>
      <vt:lpstr>Arrays</vt:lpstr>
      <vt:lpstr>Slices</vt:lpstr>
      <vt:lpstr>Slices PT.2</vt:lpstr>
      <vt:lpstr>Slices Output</vt:lpstr>
      <vt:lpstr>Slices Pt.3</vt:lpstr>
      <vt:lpstr>Tutorial magic conch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go!</dc:title>
  <dc:creator>Maximilian Maier</dc:creator>
  <cp:lastModifiedBy>Maximilian Maier</cp:lastModifiedBy>
  <cp:revision>34</cp:revision>
  <dcterms:created xsi:type="dcterms:W3CDTF">2019-10-24T14:24:53Z</dcterms:created>
  <dcterms:modified xsi:type="dcterms:W3CDTF">2019-10-31T14:06:17Z</dcterms:modified>
</cp:coreProperties>
</file>