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27432000" cx="3657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b935277f9_0_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b935277f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→ System Requirements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246833" y="3971067"/>
            <a:ext cx="34082400" cy="10947300"/>
          </a:xfrm>
          <a:prstGeom prst="rect">
            <a:avLst/>
          </a:prstGeom>
        </p:spPr>
        <p:txBody>
          <a:bodyPr anchorCtr="0" anchor="b" bIns="406325" lIns="406325" spcFirstLastPara="1" rIns="406325" wrap="square" tIns="406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246800" y="15115333"/>
            <a:ext cx="34082400" cy="42273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246800" y="5899333"/>
            <a:ext cx="34082400" cy="10472100"/>
          </a:xfrm>
          <a:prstGeom prst="rect">
            <a:avLst/>
          </a:prstGeom>
        </p:spPr>
        <p:txBody>
          <a:bodyPr anchorCtr="0" anchor="b" bIns="406325" lIns="406325" spcFirstLastPara="1" rIns="406325" wrap="square" tIns="406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533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246800" y="16811867"/>
            <a:ext cx="34082400" cy="69375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indent="-736600" lvl="0" marL="457200" algn="ctr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1pPr>
            <a:lvl2pPr indent="-622300" lvl="1" marL="914400" algn="ctr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2pPr>
            <a:lvl3pPr indent="-622300" lvl="2" marL="1371600" algn="ctr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3pPr>
            <a:lvl4pPr indent="-622300" lvl="3" marL="1828800" algn="ctr">
              <a:spcBef>
                <a:spcPts val="0"/>
              </a:spcBef>
              <a:spcAft>
                <a:spcPts val="0"/>
              </a:spcAft>
              <a:buSzPts val="6200"/>
              <a:buChar char="●"/>
              <a:defRPr/>
            </a:lvl4pPr>
            <a:lvl5pPr indent="-622300" lvl="4" marL="2286000" algn="ctr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5pPr>
            <a:lvl6pPr indent="-622300" lvl="5" marL="2743200" algn="ctr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6pPr>
            <a:lvl7pPr indent="-622300" lvl="6" marL="3200400" algn="ctr">
              <a:spcBef>
                <a:spcPts val="0"/>
              </a:spcBef>
              <a:spcAft>
                <a:spcPts val="0"/>
              </a:spcAft>
              <a:buSzPts val="6200"/>
              <a:buChar char="●"/>
              <a:defRPr/>
            </a:lvl7pPr>
            <a:lvl8pPr indent="-622300" lvl="7" marL="3657600" algn="ctr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8pPr>
            <a:lvl9pPr indent="-622300" lvl="8" marL="4114800" algn="ctr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246800" y="11471200"/>
            <a:ext cx="34082400" cy="44895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246800" y="2373467"/>
            <a:ext cx="34082400" cy="30543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246800" y="6146533"/>
            <a:ext cx="34082400" cy="182208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indent="-736600" lvl="0" marL="457200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1pPr>
            <a:lvl2pPr indent="-622300" lvl="1" marL="914400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2pPr>
            <a:lvl3pPr indent="-622300" lvl="2" marL="1371600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3pPr>
            <a:lvl4pPr indent="-622300" lvl="3" marL="1828800">
              <a:spcBef>
                <a:spcPts val="0"/>
              </a:spcBef>
              <a:spcAft>
                <a:spcPts val="0"/>
              </a:spcAft>
              <a:buSzPts val="6200"/>
              <a:buChar char="●"/>
              <a:defRPr/>
            </a:lvl4pPr>
            <a:lvl5pPr indent="-622300" lvl="4" marL="2286000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5pPr>
            <a:lvl6pPr indent="-622300" lvl="5" marL="2743200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6pPr>
            <a:lvl7pPr indent="-622300" lvl="6" marL="3200400">
              <a:spcBef>
                <a:spcPts val="0"/>
              </a:spcBef>
              <a:spcAft>
                <a:spcPts val="0"/>
              </a:spcAft>
              <a:buSzPts val="6200"/>
              <a:buChar char="●"/>
              <a:defRPr/>
            </a:lvl7pPr>
            <a:lvl8pPr indent="-622300" lvl="7" marL="3657600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8pPr>
            <a:lvl9pPr indent="-622300" lvl="8" marL="4114800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246800" y="2373467"/>
            <a:ext cx="34082400" cy="30543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246800" y="6146533"/>
            <a:ext cx="15999600" cy="182208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indent="-622300" lvl="0" marL="457200">
              <a:spcBef>
                <a:spcPts val="0"/>
              </a:spcBef>
              <a:spcAft>
                <a:spcPts val="0"/>
              </a:spcAft>
              <a:buSzPts val="6200"/>
              <a:buChar char="●"/>
              <a:defRPr sz="6200"/>
            </a:lvl1pPr>
            <a:lvl2pPr indent="-565150" lvl="1" marL="91440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2pPr>
            <a:lvl3pPr indent="-565150" lvl="2" marL="137160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3pPr>
            <a:lvl4pPr indent="-565150" lvl="3" marL="182880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4pPr>
            <a:lvl5pPr indent="-565150" lvl="4" marL="228600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5pPr>
            <a:lvl6pPr indent="-565150" lvl="5" marL="274320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6pPr>
            <a:lvl7pPr indent="-565150" lvl="6" marL="320040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7pPr>
            <a:lvl8pPr indent="-565150" lvl="7" marL="365760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8pPr>
            <a:lvl9pPr indent="-565150" lvl="8" marL="411480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9329600" y="6146533"/>
            <a:ext cx="15999600" cy="182208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indent="-622300" lvl="0" marL="457200">
              <a:spcBef>
                <a:spcPts val="0"/>
              </a:spcBef>
              <a:spcAft>
                <a:spcPts val="0"/>
              </a:spcAft>
              <a:buSzPts val="6200"/>
              <a:buChar char="●"/>
              <a:defRPr sz="6200"/>
            </a:lvl1pPr>
            <a:lvl2pPr indent="-565150" lvl="1" marL="91440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2pPr>
            <a:lvl3pPr indent="-565150" lvl="2" marL="137160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3pPr>
            <a:lvl4pPr indent="-565150" lvl="3" marL="182880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4pPr>
            <a:lvl5pPr indent="-565150" lvl="4" marL="228600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5pPr>
            <a:lvl6pPr indent="-565150" lvl="5" marL="274320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6pPr>
            <a:lvl7pPr indent="-565150" lvl="6" marL="320040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7pPr>
            <a:lvl8pPr indent="-565150" lvl="7" marL="365760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8pPr>
            <a:lvl9pPr indent="-565150" lvl="8" marL="411480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246800" y="2373467"/>
            <a:ext cx="34082400" cy="30543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246800" y="2963200"/>
            <a:ext cx="11232000" cy="4030500"/>
          </a:xfrm>
          <a:prstGeom prst="rect">
            <a:avLst/>
          </a:prstGeom>
        </p:spPr>
        <p:txBody>
          <a:bodyPr anchorCtr="0" anchor="b" bIns="406325" lIns="406325" spcFirstLastPara="1" rIns="406325" wrap="square" tIns="406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246800" y="7411200"/>
            <a:ext cx="11232000" cy="169569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indent="-565150" lvl="0" marL="45720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1pPr>
            <a:lvl2pPr indent="-565150" lvl="1" marL="91440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2pPr>
            <a:lvl3pPr indent="-565150" lvl="2" marL="137160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3pPr>
            <a:lvl4pPr indent="-565150" lvl="3" marL="182880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4pPr>
            <a:lvl5pPr indent="-565150" lvl="4" marL="228600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5pPr>
            <a:lvl6pPr indent="-565150" lvl="5" marL="274320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6pPr>
            <a:lvl7pPr indent="-565150" lvl="6" marL="320040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7pPr>
            <a:lvl8pPr indent="-565150" lvl="7" marL="365760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8pPr>
            <a:lvl9pPr indent="-565150" lvl="8" marL="411480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961000" y="2400800"/>
            <a:ext cx="25471200" cy="218175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1pPr>
            <a:lvl2pPr lvl="1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2pPr>
            <a:lvl3pPr lvl="2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3pPr>
            <a:lvl4pPr lvl="3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4pPr>
            <a:lvl5pPr lvl="4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5pPr>
            <a:lvl6pPr lvl="5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6pPr>
            <a:lvl7pPr lvl="6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7pPr>
            <a:lvl8pPr lvl="7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8pPr>
            <a:lvl9pPr lvl="8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8288000" y="-667"/>
            <a:ext cx="18288000" cy="2743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06325" lIns="406325" spcFirstLastPara="1" rIns="406325" wrap="square" tIns="406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062000" y="6576933"/>
            <a:ext cx="16180800" cy="7905600"/>
          </a:xfrm>
          <a:prstGeom prst="rect">
            <a:avLst/>
          </a:prstGeom>
        </p:spPr>
        <p:txBody>
          <a:bodyPr anchorCtr="0" anchor="b" bIns="406325" lIns="406325" spcFirstLastPara="1" rIns="406325" wrap="square" tIns="406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187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062000" y="14949733"/>
            <a:ext cx="16180800" cy="6587100"/>
          </a:xfrm>
          <a:prstGeom prst="rect">
            <a:avLst/>
          </a:prstGeom>
        </p:spPr>
        <p:txBody>
          <a:bodyPr anchorCtr="0" anchor="t" bIns="406325" lIns="406325" spcFirstLastPara="1" rIns="406325" wrap="square" tIns="4063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9758000" y="3861733"/>
            <a:ext cx="15348000" cy="197073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indent="-736600" lvl="0" marL="457200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1pPr>
            <a:lvl2pPr indent="-622300" lvl="1" marL="914400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2pPr>
            <a:lvl3pPr indent="-622300" lvl="2" marL="1371600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3pPr>
            <a:lvl4pPr indent="-622300" lvl="3" marL="1828800">
              <a:spcBef>
                <a:spcPts val="0"/>
              </a:spcBef>
              <a:spcAft>
                <a:spcPts val="0"/>
              </a:spcAft>
              <a:buSzPts val="6200"/>
              <a:buChar char="●"/>
              <a:defRPr/>
            </a:lvl4pPr>
            <a:lvl5pPr indent="-622300" lvl="4" marL="2286000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5pPr>
            <a:lvl6pPr indent="-622300" lvl="5" marL="2743200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6pPr>
            <a:lvl7pPr indent="-622300" lvl="6" marL="3200400">
              <a:spcBef>
                <a:spcPts val="0"/>
              </a:spcBef>
              <a:spcAft>
                <a:spcPts val="0"/>
              </a:spcAft>
              <a:buSzPts val="6200"/>
              <a:buChar char="●"/>
              <a:defRPr/>
            </a:lvl7pPr>
            <a:lvl8pPr indent="-622300" lvl="7" marL="3657600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8pPr>
            <a:lvl9pPr indent="-622300" lvl="8" marL="4114800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246800" y="22563067"/>
            <a:ext cx="23995200" cy="3227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46800" y="2373467"/>
            <a:ext cx="34082400" cy="30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06325" lIns="406325" spcFirstLastPara="1" rIns="406325" wrap="square" tIns="406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46800" y="6146533"/>
            <a:ext cx="34082400" cy="18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6325" lIns="406325" spcFirstLastPara="1" rIns="406325" wrap="square" tIns="406325">
            <a:normAutofit/>
          </a:bodyPr>
          <a:lstStyle>
            <a:lvl1pPr indent="-736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Char char="●"/>
              <a:defRPr sz="8000">
                <a:solidFill>
                  <a:schemeClr val="dk2"/>
                </a:solidFill>
              </a:defRPr>
            </a:lvl1pPr>
            <a:lvl2pPr indent="-622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○"/>
              <a:defRPr sz="6200">
                <a:solidFill>
                  <a:schemeClr val="dk2"/>
                </a:solidFill>
              </a:defRPr>
            </a:lvl2pPr>
            <a:lvl3pPr indent="-622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■"/>
              <a:defRPr sz="6200">
                <a:solidFill>
                  <a:schemeClr val="dk2"/>
                </a:solidFill>
              </a:defRPr>
            </a:lvl3pPr>
            <a:lvl4pPr indent="-622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●"/>
              <a:defRPr sz="6200">
                <a:solidFill>
                  <a:schemeClr val="dk2"/>
                </a:solidFill>
              </a:defRPr>
            </a:lvl4pPr>
            <a:lvl5pPr indent="-622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○"/>
              <a:defRPr sz="6200">
                <a:solidFill>
                  <a:schemeClr val="dk2"/>
                </a:solidFill>
              </a:defRPr>
            </a:lvl5pPr>
            <a:lvl6pPr indent="-622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■"/>
              <a:defRPr sz="6200">
                <a:solidFill>
                  <a:schemeClr val="dk2"/>
                </a:solidFill>
              </a:defRPr>
            </a:lvl6pPr>
            <a:lvl7pPr indent="-622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●"/>
              <a:defRPr sz="6200">
                <a:solidFill>
                  <a:schemeClr val="dk2"/>
                </a:solidFill>
              </a:defRPr>
            </a:lvl7pPr>
            <a:lvl8pPr indent="-622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○"/>
              <a:defRPr sz="6200">
                <a:solidFill>
                  <a:schemeClr val="dk2"/>
                </a:solidFill>
              </a:defRPr>
            </a:lvl8pPr>
            <a:lvl9pPr indent="-622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■"/>
              <a:defRPr sz="6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3889831" y="24870490"/>
            <a:ext cx="2194800" cy="20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6325" lIns="406325" spcFirstLastPara="1" rIns="406325" wrap="square" tIns="406325">
            <a:normAutofit/>
          </a:bodyPr>
          <a:lstStyle>
            <a:lvl1pPr lvl="0" algn="r">
              <a:buNone/>
              <a:defRPr sz="4400">
                <a:solidFill>
                  <a:schemeClr val="dk2"/>
                </a:solidFill>
              </a:defRPr>
            </a:lvl1pPr>
            <a:lvl2pPr lvl="1" algn="r">
              <a:buNone/>
              <a:defRPr sz="4400">
                <a:solidFill>
                  <a:schemeClr val="dk2"/>
                </a:solidFill>
              </a:defRPr>
            </a:lvl2pPr>
            <a:lvl3pPr lvl="2" algn="r">
              <a:buNone/>
              <a:defRPr sz="4400">
                <a:solidFill>
                  <a:schemeClr val="dk2"/>
                </a:solidFill>
              </a:defRPr>
            </a:lvl3pPr>
            <a:lvl4pPr lvl="3" algn="r">
              <a:buNone/>
              <a:defRPr sz="4400">
                <a:solidFill>
                  <a:schemeClr val="dk2"/>
                </a:solidFill>
              </a:defRPr>
            </a:lvl4pPr>
            <a:lvl5pPr lvl="4" algn="r">
              <a:buNone/>
              <a:defRPr sz="4400">
                <a:solidFill>
                  <a:schemeClr val="dk2"/>
                </a:solidFill>
              </a:defRPr>
            </a:lvl5pPr>
            <a:lvl6pPr lvl="5" algn="r">
              <a:buNone/>
              <a:defRPr sz="4400">
                <a:solidFill>
                  <a:schemeClr val="dk2"/>
                </a:solidFill>
              </a:defRPr>
            </a:lvl6pPr>
            <a:lvl7pPr lvl="6" algn="r">
              <a:buNone/>
              <a:defRPr sz="4400">
                <a:solidFill>
                  <a:schemeClr val="dk2"/>
                </a:solidFill>
              </a:defRPr>
            </a:lvl7pPr>
            <a:lvl8pPr lvl="7" algn="r">
              <a:buNone/>
              <a:defRPr sz="4400">
                <a:solidFill>
                  <a:schemeClr val="dk2"/>
                </a:solidFill>
              </a:defRPr>
            </a:lvl8pPr>
            <a:lvl9pPr lvl="8" algn="r">
              <a:buNone/>
              <a:defRPr sz="4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2578175" y="391400"/>
            <a:ext cx="23541000" cy="63567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18511" l="11067" r="2665" t="29255"/>
          <a:stretch/>
        </p:blipFill>
        <p:spPr>
          <a:xfrm>
            <a:off x="18518847" y="391400"/>
            <a:ext cx="12024300" cy="24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2942600" y="2093750"/>
            <a:ext cx="231768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6325" lIns="406325" spcFirstLastPara="1" rIns="406325" wrap="square" tIns="406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lt1"/>
                </a:solidFill>
              </a:rPr>
              <a:t>A plug and play panel with a start-to-finish user interface development experience</a:t>
            </a:r>
            <a:endParaRPr b="1" sz="7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lt1"/>
                </a:solidFill>
              </a:rPr>
              <a:t>Team:</a:t>
            </a:r>
            <a:r>
              <a:rPr lang="en" sz="5000">
                <a:solidFill>
                  <a:schemeClr val="lt1"/>
                </a:solidFill>
              </a:rPr>
              <a:t> Parker Sexton, Kelly Mae Allen, Will Wood, Nida Kosedagi, Abisha Fenn  </a:t>
            </a:r>
            <a:endParaRPr sz="50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lt1"/>
                </a:solidFill>
              </a:rPr>
              <a:t>Mentors: </a:t>
            </a:r>
            <a:r>
              <a:rPr lang="en" sz="5000">
                <a:solidFill>
                  <a:schemeClr val="lt1"/>
                </a:solidFill>
              </a:rPr>
              <a:t>Professor Jim Carlson</a:t>
            </a:r>
            <a:endParaRPr b="1" sz="5000">
              <a:solidFill>
                <a:schemeClr val="lt1"/>
              </a:solidFill>
            </a:endParaRPr>
          </a:p>
        </p:txBody>
      </p:sp>
      <p:grpSp>
        <p:nvGrpSpPr>
          <p:cNvPr id="57" name="Google Shape;57;p13"/>
          <p:cNvGrpSpPr/>
          <p:nvPr/>
        </p:nvGrpSpPr>
        <p:grpSpPr>
          <a:xfrm>
            <a:off x="12759814" y="21430184"/>
            <a:ext cx="23177703" cy="4921299"/>
            <a:chOff x="17366689" y="12415794"/>
            <a:chExt cx="24249532" cy="4780281"/>
          </a:xfrm>
        </p:grpSpPr>
        <p:sp>
          <p:nvSpPr>
            <p:cNvPr id="58" name="Google Shape;58;p13"/>
            <p:cNvSpPr/>
            <p:nvPr/>
          </p:nvSpPr>
          <p:spPr>
            <a:xfrm>
              <a:off x="17366689" y="13404441"/>
              <a:ext cx="4422600" cy="3420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34376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/>
                <a:t>Draw components from website</a:t>
              </a:r>
              <a:endParaRPr sz="5000"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3466209" y="13404441"/>
              <a:ext cx="4422600" cy="3420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34376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/>
                <a:t>Register input from i2c and touchscreen</a:t>
              </a:r>
              <a:endParaRPr sz="5000"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30329915" y="12415794"/>
              <a:ext cx="4422600" cy="2394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34376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/>
                <a:t>Send output data</a:t>
              </a:r>
              <a:endParaRPr sz="5000"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30329925" y="15181275"/>
              <a:ext cx="4422600" cy="2014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34376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/>
                <a:t>Receive input data</a:t>
              </a:r>
              <a:endParaRPr sz="5000"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37193622" y="13221926"/>
              <a:ext cx="4422600" cy="3420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34376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/>
                <a:t>Send status over UART</a:t>
              </a:r>
              <a:endParaRPr sz="5000"/>
            </a:p>
          </p:txBody>
        </p:sp>
        <p:cxnSp>
          <p:nvCxnSpPr>
            <p:cNvPr id="63" name="Google Shape;63;p13"/>
            <p:cNvCxnSpPr>
              <a:stCxn id="58" idx="3"/>
              <a:endCxn id="59" idx="1"/>
            </p:cNvCxnSpPr>
            <p:nvPr/>
          </p:nvCxnSpPr>
          <p:spPr>
            <a:xfrm>
              <a:off x="21789289" y="15114741"/>
              <a:ext cx="1677000" cy="0"/>
            </a:xfrm>
            <a:prstGeom prst="straightConnector1">
              <a:avLst/>
            </a:prstGeom>
            <a:noFill/>
            <a:ln cap="flat" cmpd="sng" w="76200">
              <a:solidFill>
                <a:srgbClr val="34376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4" name="Google Shape;64;p13"/>
            <p:cNvCxnSpPr>
              <a:stCxn id="59" idx="3"/>
              <a:endCxn id="60" idx="1"/>
            </p:cNvCxnSpPr>
            <p:nvPr/>
          </p:nvCxnSpPr>
          <p:spPr>
            <a:xfrm flipH="1" rot="10800000">
              <a:off x="27888809" y="13613241"/>
              <a:ext cx="2441100" cy="1501500"/>
            </a:xfrm>
            <a:prstGeom prst="straightConnector1">
              <a:avLst/>
            </a:prstGeom>
            <a:noFill/>
            <a:ln cap="flat" cmpd="sng" w="76200">
              <a:solidFill>
                <a:srgbClr val="34376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5" name="Google Shape;65;p13"/>
            <p:cNvCxnSpPr>
              <a:stCxn id="59" idx="3"/>
              <a:endCxn id="61" idx="1"/>
            </p:cNvCxnSpPr>
            <p:nvPr/>
          </p:nvCxnSpPr>
          <p:spPr>
            <a:xfrm>
              <a:off x="27888809" y="15114741"/>
              <a:ext cx="2441100" cy="1074000"/>
            </a:xfrm>
            <a:prstGeom prst="straightConnector1">
              <a:avLst/>
            </a:prstGeom>
            <a:noFill/>
            <a:ln cap="flat" cmpd="sng" w="76200">
              <a:solidFill>
                <a:srgbClr val="34376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6" name="Google Shape;66;p13"/>
            <p:cNvCxnSpPr>
              <a:stCxn id="60" idx="3"/>
              <a:endCxn id="62" idx="1"/>
            </p:cNvCxnSpPr>
            <p:nvPr/>
          </p:nvCxnSpPr>
          <p:spPr>
            <a:xfrm>
              <a:off x="34752515" y="13613094"/>
              <a:ext cx="2441100" cy="1319100"/>
            </a:xfrm>
            <a:prstGeom prst="straightConnector1">
              <a:avLst/>
            </a:prstGeom>
            <a:noFill/>
            <a:ln cap="flat" cmpd="sng" w="76200">
              <a:solidFill>
                <a:srgbClr val="34376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7" name="Google Shape;67;p13"/>
            <p:cNvCxnSpPr>
              <a:stCxn id="61" idx="3"/>
              <a:endCxn id="62" idx="1"/>
            </p:cNvCxnSpPr>
            <p:nvPr/>
          </p:nvCxnSpPr>
          <p:spPr>
            <a:xfrm flipH="1" rot="10800000">
              <a:off x="34752525" y="14932275"/>
              <a:ext cx="2441100" cy="1256400"/>
            </a:xfrm>
            <a:prstGeom prst="straightConnector1">
              <a:avLst/>
            </a:prstGeom>
            <a:noFill/>
            <a:ln cap="flat" cmpd="sng" w="76200">
              <a:solidFill>
                <a:srgbClr val="34376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8" name="Google Shape;68;p13"/>
          <p:cNvSpPr txBox="1"/>
          <p:nvPr/>
        </p:nvSpPr>
        <p:spPr>
          <a:xfrm>
            <a:off x="12578182" y="21288509"/>
            <a:ext cx="92286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343764"/>
                </a:solidFill>
              </a:rPr>
              <a:t>Embedded System </a:t>
            </a:r>
            <a:r>
              <a:rPr b="1" lang="en" sz="6000"/>
              <a:t>      </a:t>
            </a:r>
            <a:endParaRPr b="1" sz="6000"/>
          </a:p>
        </p:txBody>
      </p:sp>
      <p:sp>
        <p:nvSpPr>
          <p:cNvPr id="69" name="Google Shape;69;p13"/>
          <p:cNvSpPr txBox="1"/>
          <p:nvPr/>
        </p:nvSpPr>
        <p:spPr>
          <a:xfrm>
            <a:off x="12578175" y="6968825"/>
            <a:ext cx="47187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343764"/>
                </a:solidFill>
              </a:rPr>
              <a:t>User Flow</a:t>
            </a:r>
            <a:endParaRPr b="1" sz="6000"/>
          </a:p>
        </p:txBody>
      </p:sp>
      <p:sp>
        <p:nvSpPr>
          <p:cNvPr id="70" name="Google Shape;70;p13"/>
          <p:cNvSpPr/>
          <p:nvPr/>
        </p:nvSpPr>
        <p:spPr>
          <a:xfrm>
            <a:off x="13068819" y="8135309"/>
            <a:ext cx="4227000" cy="289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3437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User Designs Layout</a:t>
            </a:r>
            <a:endParaRPr sz="5000"/>
          </a:p>
        </p:txBody>
      </p:sp>
      <p:sp>
        <p:nvSpPr>
          <p:cNvPr id="71" name="Google Shape;71;p13"/>
          <p:cNvSpPr/>
          <p:nvPr/>
        </p:nvSpPr>
        <p:spPr>
          <a:xfrm>
            <a:off x="18415128" y="8084634"/>
            <a:ext cx="4227000" cy="289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3437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Website Generates String</a:t>
            </a:r>
            <a:endParaRPr sz="5000"/>
          </a:p>
        </p:txBody>
      </p:sp>
      <p:sp>
        <p:nvSpPr>
          <p:cNvPr id="72" name="Google Shape;72;p13"/>
          <p:cNvSpPr/>
          <p:nvPr/>
        </p:nvSpPr>
        <p:spPr>
          <a:xfrm>
            <a:off x="23817719" y="8084634"/>
            <a:ext cx="4227000" cy="289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3437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Device requests profile</a:t>
            </a:r>
            <a:endParaRPr sz="5000"/>
          </a:p>
        </p:txBody>
      </p:sp>
      <p:sp>
        <p:nvSpPr>
          <p:cNvPr id="73" name="Google Shape;73;p13"/>
          <p:cNvSpPr/>
          <p:nvPr/>
        </p:nvSpPr>
        <p:spPr>
          <a:xfrm>
            <a:off x="29500126" y="8084634"/>
            <a:ext cx="4227000" cy="289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3437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String decoded into components</a:t>
            </a:r>
            <a:endParaRPr sz="5000"/>
          </a:p>
        </p:txBody>
      </p:sp>
      <p:cxnSp>
        <p:nvCxnSpPr>
          <p:cNvPr id="74" name="Google Shape;74;p13"/>
          <p:cNvCxnSpPr>
            <a:stCxn id="72" idx="3"/>
            <a:endCxn id="73" idx="1"/>
          </p:cNvCxnSpPr>
          <p:nvPr/>
        </p:nvCxnSpPr>
        <p:spPr>
          <a:xfrm>
            <a:off x="28044719" y="9531984"/>
            <a:ext cx="1455300" cy="0"/>
          </a:xfrm>
          <a:prstGeom prst="straightConnector1">
            <a:avLst/>
          </a:prstGeom>
          <a:noFill/>
          <a:ln cap="flat" cmpd="sng" w="76200">
            <a:solidFill>
              <a:srgbClr val="34376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3"/>
          <p:cNvCxnSpPr>
            <a:stCxn id="70" idx="3"/>
            <a:endCxn id="71" idx="1"/>
          </p:cNvCxnSpPr>
          <p:nvPr/>
        </p:nvCxnSpPr>
        <p:spPr>
          <a:xfrm flipH="1" rot="10800000">
            <a:off x="17295819" y="9531959"/>
            <a:ext cx="1119300" cy="50700"/>
          </a:xfrm>
          <a:prstGeom prst="straightConnector1">
            <a:avLst/>
          </a:prstGeom>
          <a:noFill/>
          <a:ln cap="flat" cmpd="sng" w="76200">
            <a:solidFill>
              <a:srgbClr val="34376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3"/>
          <p:cNvCxnSpPr>
            <a:stCxn id="71" idx="3"/>
            <a:endCxn id="72" idx="1"/>
          </p:cNvCxnSpPr>
          <p:nvPr/>
        </p:nvCxnSpPr>
        <p:spPr>
          <a:xfrm>
            <a:off x="22642128" y="9531984"/>
            <a:ext cx="1175700" cy="0"/>
          </a:xfrm>
          <a:prstGeom prst="straightConnector1">
            <a:avLst/>
          </a:prstGeom>
          <a:noFill/>
          <a:ln cap="flat" cmpd="sng" w="76200">
            <a:solidFill>
              <a:srgbClr val="3437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3"/>
          <p:cNvSpPr txBox="1"/>
          <p:nvPr/>
        </p:nvSpPr>
        <p:spPr>
          <a:xfrm>
            <a:off x="537900" y="733700"/>
            <a:ext cx="11051100" cy="522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437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dk1"/>
                </a:solidFill>
              </a:rPr>
              <a:t>User Interfaces are one of the most expensive and time-consuming part of product development and have a steep learning curve.</a:t>
            </a:r>
            <a:endParaRPr sz="5400">
              <a:solidFill>
                <a:schemeClr val="dk1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06025" y="6822325"/>
            <a:ext cx="11051100" cy="831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437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2"/>
              </a:solidFill>
            </a:endParaRPr>
          </a:p>
          <a:p>
            <a:pPr indent="-571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Char char="●"/>
            </a:pPr>
            <a:r>
              <a:rPr lang="en" sz="5400">
                <a:solidFill>
                  <a:schemeClr val="dk1"/>
                </a:solidFill>
              </a:rPr>
              <a:t>Two wire user interface </a:t>
            </a:r>
            <a:endParaRPr sz="5400">
              <a:solidFill>
                <a:schemeClr val="dk1"/>
              </a:solidFill>
            </a:endParaRPr>
          </a:p>
          <a:p>
            <a:pPr indent="-571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Char char="●"/>
            </a:pPr>
            <a:r>
              <a:rPr lang="en" sz="5400">
                <a:solidFill>
                  <a:schemeClr val="dk1"/>
                </a:solidFill>
              </a:rPr>
              <a:t>Touchscreen Display</a:t>
            </a:r>
            <a:endParaRPr sz="5400">
              <a:solidFill>
                <a:schemeClr val="dk1"/>
              </a:solidFill>
            </a:endParaRPr>
          </a:p>
          <a:p>
            <a:pPr indent="-571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Char char="●"/>
            </a:pPr>
            <a:r>
              <a:rPr lang="en" sz="5400">
                <a:solidFill>
                  <a:schemeClr val="dk1"/>
                </a:solidFill>
              </a:rPr>
              <a:t>Interchangeable tactile buttons, knobs, and sliders</a:t>
            </a:r>
            <a:endParaRPr sz="5400">
              <a:solidFill>
                <a:schemeClr val="dk1"/>
              </a:solidFill>
            </a:endParaRPr>
          </a:p>
          <a:p>
            <a:pPr indent="-571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Char char="●"/>
            </a:pPr>
            <a:r>
              <a:rPr lang="en" sz="5400">
                <a:solidFill>
                  <a:schemeClr val="dk1"/>
                </a:solidFill>
              </a:rPr>
              <a:t>Protective enclosure</a:t>
            </a:r>
            <a:endParaRPr sz="5400">
              <a:solidFill>
                <a:schemeClr val="dk1"/>
              </a:solidFill>
            </a:endParaRPr>
          </a:p>
          <a:p>
            <a:pPr indent="-571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Char char="●"/>
            </a:pPr>
            <a:r>
              <a:rPr lang="en" sz="5400">
                <a:solidFill>
                  <a:schemeClr val="dk1"/>
                </a:solidFill>
              </a:rPr>
              <a:t>Wide MCU compatibility</a:t>
            </a:r>
            <a:endParaRPr sz="5400">
              <a:solidFill>
                <a:schemeClr val="dk1"/>
              </a:solidFill>
            </a:endParaRPr>
          </a:p>
          <a:p>
            <a:pPr indent="-571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Char char="●"/>
            </a:pPr>
            <a:r>
              <a:rPr lang="en" sz="5400">
                <a:solidFill>
                  <a:schemeClr val="dk1"/>
                </a:solidFill>
              </a:rPr>
              <a:t>Custom PCB for Main Board and Peripherals</a:t>
            </a:r>
            <a:endParaRPr sz="5400">
              <a:solidFill>
                <a:schemeClr val="dk1"/>
              </a:solidFill>
            </a:endParaRPr>
          </a:p>
          <a:p>
            <a:pPr indent="-571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Char char="●"/>
            </a:pPr>
            <a:r>
              <a:rPr lang="en" sz="5400">
                <a:solidFill>
                  <a:schemeClr val="dk1"/>
                </a:solidFill>
              </a:rPr>
              <a:t>Cost ~ $100</a:t>
            </a:r>
            <a:endParaRPr sz="5400">
              <a:solidFill>
                <a:schemeClr val="dk1"/>
              </a:solidFill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37900" y="16493775"/>
            <a:ext cx="11051100" cy="1059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437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2"/>
              </a:solidFill>
            </a:endParaRPr>
          </a:p>
          <a:p>
            <a:pPr indent="-571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Char char="●"/>
            </a:pPr>
            <a:r>
              <a:rPr lang="en" sz="5400">
                <a:solidFill>
                  <a:schemeClr val="dk1"/>
                </a:solidFill>
              </a:rPr>
              <a:t>Dynamic Code Structure </a:t>
            </a:r>
            <a:endParaRPr sz="5400">
              <a:solidFill>
                <a:schemeClr val="dk1"/>
              </a:solidFill>
            </a:endParaRPr>
          </a:p>
          <a:p>
            <a:pPr indent="-571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Char char="●"/>
            </a:pPr>
            <a:r>
              <a:rPr lang="en" sz="5400">
                <a:solidFill>
                  <a:schemeClr val="dk1"/>
                </a:solidFill>
              </a:rPr>
              <a:t>Customizability </a:t>
            </a:r>
            <a:endParaRPr sz="5400">
              <a:solidFill>
                <a:schemeClr val="dk1"/>
              </a:solidFill>
            </a:endParaRPr>
          </a:p>
          <a:p>
            <a:pPr indent="-571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Char char="●"/>
            </a:pPr>
            <a:r>
              <a:rPr lang="en" sz="5400">
                <a:solidFill>
                  <a:schemeClr val="dk1"/>
                </a:solidFill>
              </a:rPr>
              <a:t>Sharing Profile over Wifi</a:t>
            </a:r>
            <a:endParaRPr sz="5400">
              <a:solidFill>
                <a:schemeClr val="dk1"/>
              </a:solidFill>
            </a:endParaRPr>
          </a:p>
          <a:p>
            <a:pPr indent="-571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Char char="●"/>
            </a:pPr>
            <a:r>
              <a:rPr lang="en" sz="5400">
                <a:solidFill>
                  <a:schemeClr val="dk1"/>
                </a:solidFill>
              </a:rPr>
              <a:t>Refreshing Profiles on Touchscreen</a:t>
            </a:r>
            <a:endParaRPr sz="5400">
              <a:solidFill>
                <a:schemeClr val="dk1"/>
              </a:solidFill>
            </a:endParaRPr>
          </a:p>
          <a:p>
            <a:pPr indent="-571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Char char="●"/>
            </a:pPr>
            <a:r>
              <a:rPr lang="en" sz="5400">
                <a:solidFill>
                  <a:schemeClr val="dk1"/>
                </a:solidFill>
              </a:rPr>
              <a:t>Minimal/Intuitive Coding for User</a:t>
            </a:r>
            <a:endParaRPr sz="5400">
              <a:solidFill>
                <a:schemeClr val="dk1"/>
              </a:solidFill>
            </a:endParaRPr>
          </a:p>
          <a:p>
            <a:pPr indent="-571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Char char="●"/>
            </a:pPr>
            <a:r>
              <a:rPr lang="en" sz="5400">
                <a:solidFill>
                  <a:schemeClr val="dk1"/>
                </a:solidFill>
              </a:rPr>
              <a:t>Hot Swapab</a:t>
            </a:r>
            <a:r>
              <a:rPr lang="en" sz="5400">
                <a:solidFill>
                  <a:schemeClr val="dk1"/>
                </a:solidFill>
              </a:rPr>
              <a:t>ility</a:t>
            </a:r>
            <a:r>
              <a:rPr lang="en" sz="5400">
                <a:solidFill>
                  <a:schemeClr val="dk1"/>
                </a:solidFill>
              </a:rPr>
              <a:t> of I2C Components</a:t>
            </a:r>
            <a:endParaRPr sz="5400">
              <a:solidFill>
                <a:schemeClr val="dk1"/>
              </a:solidFill>
            </a:endParaRPr>
          </a:p>
          <a:p>
            <a:pPr indent="-571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Char char="●"/>
            </a:pPr>
            <a:r>
              <a:rPr lang="en" sz="5400">
                <a:solidFill>
                  <a:schemeClr val="dk1"/>
                </a:solidFill>
              </a:rPr>
              <a:t>Compatibility of Arduino Libraries</a:t>
            </a:r>
            <a:endParaRPr sz="5400">
              <a:solidFill>
                <a:schemeClr val="dk1"/>
              </a:solidFill>
            </a:endParaRPr>
          </a:p>
          <a:p>
            <a:pPr indent="-571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Char char="●"/>
            </a:pPr>
            <a:r>
              <a:rPr lang="en" sz="5400">
                <a:solidFill>
                  <a:schemeClr val="dk1"/>
                </a:solidFill>
              </a:rPr>
              <a:t>Pogo Pin Enclosure</a:t>
            </a:r>
            <a:endParaRPr sz="5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2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2004825" y="191225"/>
            <a:ext cx="8214900" cy="1075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Problem Statement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1564725" y="15748050"/>
            <a:ext cx="8655000" cy="1326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Design Challenges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1532850" y="6551063"/>
            <a:ext cx="8655000" cy="1075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System Requirements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13033500" y="11535513"/>
            <a:ext cx="22995000" cy="919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4376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chemeClr val="dk2"/>
              </a:solidFill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13545780" y="13362000"/>
            <a:ext cx="4038900" cy="727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800">
                <a:solidFill>
                  <a:schemeClr val="lt1"/>
                </a:solidFill>
              </a:rPr>
              <a:t>User </a:t>
            </a:r>
            <a:endParaRPr b="1" sz="5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800">
                <a:solidFill>
                  <a:schemeClr val="lt1"/>
                </a:solidFill>
              </a:rPr>
              <a:t>System</a:t>
            </a:r>
            <a:endParaRPr b="1" sz="5800">
              <a:solidFill>
                <a:schemeClr val="lt1"/>
              </a:solidFill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31569900" y="13362001"/>
            <a:ext cx="4038900" cy="7278000"/>
          </a:xfrm>
          <a:prstGeom prst="rect">
            <a:avLst/>
          </a:prstGeom>
          <a:solidFill>
            <a:srgbClr val="34376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800">
                <a:solidFill>
                  <a:schemeClr val="lt1"/>
                </a:solidFill>
              </a:rPr>
              <a:t>Website</a:t>
            </a:r>
            <a:endParaRPr b="1" sz="5800">
              <a:solidFill>
                <a:schemeClr val="lt1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3936025" y="11517700"/>
            <a:ext cx="13642800" cy="1416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lt1"/>
                </a:solidFill>
              </a:rPr>
              <a:t>System Architecture Diagram</a:t>
            </a:r>
            <a:endParaRPr sz="8000">
              <a:solidFill>
                <a:schemeClr val="lt1"/>
              </a:solidFill>
            </a:endParaRPr>
          </a:p>
        </p:txBody>
      </p:sp>
      <p:cxnSp>
        <p:nvCxnSpPr>
          <p:cNvPr id="87" name="Google Shape;87;p13"/>
          <p:cNvCxnSpPr/>
          <p:nvPr/>
        </p:nvCxnSpPr>
        <p:spPr>
          <a:xfrm>
            <a:off x="17628713" y="14696600"/>
            <a:ext cx="3657600" cy="0"/>
          </a:xfrm>
          <a:prstGeom prst="straightConnector1">
            <a:avLst/>
          </a:prstGeom>
          <a:noFill/>
          <a:ln cap="flat" cmpd="sng" w="152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3"/>
          <p:cNvCxnSpPr/>
          <p:nvPr/>
        </p:nvCxnSpPr>
        <p:spPr>
          <a:xfrm rot="10800000">
            <a:off x="17628725" y="16281663"/>
            <a:ext cx="3657600" cy="0"/>
          </a:xfrm>
          <a:prstGeom prst="straightConnector1">
            <a:avLst/>
          </a:prstGeom>
          <a:noFill/>
          <a:ln cap="flat" cmpd="sng" w="152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23129938" y="12706808"/>
            <a:ext cx="2894700" cy="569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21479400" y="17580448"/>
            <a:ext cx="2469950" cy="31199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22598957" y="14676734"/>
            <a:ext cx="4341000" cy="175770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r="5400000" dist="152400">
              <a:srgbClr val="000000">
                <a:alpha val="56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chemeClr val="lt1"/>
                </a:solidFill>
              </a:rPr>
              <a:t>ESP 32</a:t>
            </a:r>
            <a:endParaRPr b="1" sz="8000">
              <a:solidFill>
                <a:schemeClr val="lt1"/>
              </a:solidFill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25461125" y="17535200"/>
            <a:ext cx="4718700" cy="289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Peripherals</a:t>
            </a:r>
            <a:endParaRPr sz="3500"/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30732">
            <a:off x="28483770" y="18560953"/>
            <a:ext cx="2254464" cy="427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 rotWithShape="1">
          <a:blip r:embed="rId7">
            <a:alphaModFix/>
          </a:blip>
          <a:srcRect b="30386" l="0" r="0" t="0"/>
          <a:stretch/>
        </p:blipFill>
        <p:spPr>
          <a:xfrm>
            <a:off x="27928285" y="18452461"/>
            <a:ext cx="1308043" cy="144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288613" y="18618615"/>
            <a:ext cx="1036042" cy="12832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13"/>
          <p:cNvGrpSpPr/>
          <p:nvPr/>
        </p:nvGrpSpPr>
        <p:grpSpPr>
          <a:xfrm rot="-5400000">
            <a:off x="28747003" y="14625139"/>
            <a:ext cx="1501954" cy="1711871"/>
            <a:chOff x="7955057" y="4071563"/>
            <a:chExt cx="375489" cy="320978"/>
          </a:xfrm>
        </p:grpSpPr>
        <p:sp>
          <p:nvSpPr>
            <p:cNvPr id="97" name="Google Shape;97;p13"/>
            <p:cNvSpPr/>
            <p:nvPr/>
          </p:nvSpPr>
          <p:spPr>
            <a:xfrm>
              <a:off x="7955057" y="4071563"/>
              <a:ext cx="375489" cy="109432"/>
            </a:xfrm>
            <a:custGeom>
              <a:rect b="b" l="l" r="r" t="t"/>
              <a:pathLst>
                <a:path extrusionOk="0" h="3200" w="10980">
                  <a:moveTo>
                    <a:pt x="5478" y="1"/>
                  </a:moveTo>
                  <a:cubicBezTo>
                    <a:pt x="3758" y="1"/>
                    <a:pt x="2037" y="501"/>
                    <a:pt x="549" y="1501"/>
                  </a:cubicBezTo>
                  <a:cubicBezTo>
                    <a:pt x="96" y="1811"/>
                    <a:pt x="1" y="2430"/>
                    <a:pt x="358" y="2859"/>
                  </a:cubicBezTo>
                  <a:cubicBezTo>
                    <a:pt x="554" y="3083"/>
                    <a:pt x="825" y="3200"/>
                    <a:pt x="1097" y="3200"/>
                  </a:cubicBezTo>
                  <a:cubicBezTo>
                    <a:pt x="1287" y="3200"/>
                    <a:pt x="1477" y="3143"/>
                    <a:pt x="1644" y="3025"/>
                  </a:cubicBezTo>
                  <a:cubicBezTo>
                    <a:pt x="2787" y="2263"/>
                    <a:pt x="4121" y="1858"/>
                    <a:pt x="5502" y="1858"/>
                  </a:cubicBezTo>
                  <a:cubicBezTo>
                    <a:pt x="6859" y="1858"/>
                    <a:pt x="8193" y="2263"/>
                    <a:pt x="9336" y="3025"/>
                  </a:cubicBezTo>
                  <a:cubicBezTo>
                    <a:pt x="9503" y="3143"/>
                    <a:pt x="9693" y="3200"/>
                    <a:pt x="9883" y="3200"/>
                  </a:cubicBezTo>
                  <a:cubicBezTo>
                    <a:pt x="10155" y="3200"/>
                    <a:pt x="10426" y="3083"/>
                    <a:pt x="10622" y="2859"/>
                  </a:cubicBezTo>
                  <a:cubicBezTo>
                    <a:pt x="10979" y="2430"/>
                    <a:pt x="10884" y="1787"/>
                    <a:pt x="10432" y="1501"/>
                  </a:cubicBezTo>
                  <a:lnTo>
                    <a:pt x="10408" y="1501"/>
                  </a:lnTo>
                  <a:cubicBezTo>
                    <a:pt x="8919" y="501"/>
                    <a:pt x="7199" y="1"/>
                    <a:pt x="5478" y="1"/>
                  </a:cubicBezTo>
                  <a:close/>
                </a:path>
              </a:pathLst>
            </a:custGeom>
            <a:solidFill>
              <a:srgbClr val="343764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8018596" y="4157056"/>
              <a:ext cx="246803" cy="90452"/>
            </a:xfrm>
            <a:custGeom>
              <a:rect b="b" l="l" r="r" t="t"/>
              <a:pathLst>
                <a:path extrusionOk="0" h="2645" w="7217">
                  <a:moveTo>
                    <a:pt x="3508" y="0"/>
                  </a:moveTo>
                  <a:cubicBezTo>
                    <a:pt x="2429" y="0"/>
                    <a:pt x="1399" y="332"/>
                    <a:pt x="524" y="930"/>
                  </a:cubicBezTo>
                  <a:cubicBezTo>
                    <a:pt x="72" y="1240"/>
                    <a:pt x="0" y="1859"/>
                    <a:pt x="334" y="2288"/>
                  </a:cubicBezTo>
                  <a:cubicBezTo>
                    <a:pt x="507" y="2518"/>
                    <a:pt x="776" y="2644"/>
                    <a:pt x="1051" y="2644"/>
                  </a:cubicBezTo>
                  <a:cubicBezTo>
                    <a:pt x="1230" y="2644"/>
                    <a:pt x="1412" y="2591"/>
                    <a:pt x="1572" y="2478"/>
                  </a:cubicBezTo>
                  <a:cubicBezTo>
                    <a:pt x="2191" y="2085"/>
                    <a:pt x="2900" y="1889"/>
                    <a:pt x="3611" y="1889"/>
                  </a:cubicBezTo>
                  <a:cubicBezTo>
                    <a:pt x="4323" y="1889"/>
                    <a:pt x="5037" y="2085"/>
                    <a:pt x="5668" y="2478"/>
                  </a:cubicBezTo>
                  <a:cubicBezTo>
                    <a:pt x="5820" y="2582"/>
                    <a:pt x="5998" y="2634"/>
                    <a:pt x="6176" y="2634"/>
                  </a:cubicBezTo>
                  <a:cubicBezTo>
                    <a:pt x="6444" y="2634"/>
                    <a:pt x="6711" y="2517"/>
                    <a:pt x="6883" y="2288"/>
                  </a:cubicBezTo>
                  <a:cubicBezTo>
                    <a:pt x="7216" y="1859"/>
                    <a:pt x="7121" y="1240"/>
                    <a:pt x="6692" y="930"/>
                  </a:cubicBezTo>
                  <a:lnTo>
                    <a:pt x="6668" y="930"/>
                  </a:lnTo>
                  <a:cubicBezTo>
                    <a:pt x="5794" y="332"/>
                    <a:pt x="4763" y="0"/>
                    <a:pt x="3728" y="0"/>
                  </a:cubicBezTo>
                  <a:cubicBezTo>
                    <a:pt x="3692" y="0"/>
                    <a:pt x="3656" y="1"/>
                    <a:pt x="3620" y="1"/>
                  </a:cubicBezTo>
                  <a:cubicBezTo>
                    <a:pt x="3583" y="1"/>
                    <a:pt x="3545" y="0"/>
                    <a:pt x="3508" y="0"/>
                  </a:cubicBezTo>
                  <a:close/>
                </a:path>
              </a:pathLst>
            </a:custGeom>
            <a:solidFill>
              <a:srgbClr val="343764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8058847" y="4242379"/>
              <a:ext cx="156043" cy="72601"/>
            </a:xfrm>
            <a:custGeom>
              <a:rect b="b" l="l" r="r" t="t"/>
              <a:pathLst>
                <a:path extrusionOk="0" h="2123" w="4563">
                  <a:moveTo>
                    <a:pt x="2416" y="1"/>
                  </a:moveTo>
                  <a:cubicBezTo>
                    <a:pt x="1907" y="1"/>
                    <a:pt x="1395" y="114"/>
                    <a:pt x="919" y="340"/>
                  </a:cubicBezTo>
                  <a:cubicBezTo>
                    <a:pt x="0" y="842"/>
                    <a:pt x="473" y="2112"/>
                    <a:pt x="1342" y="2112"/>
                  </a:cubicBezTo>
                  <a:cubicBezTo>
                    <a:pt x="1464" y="2112"/>
                    <a:pt x="1594" y="2087"/>
                    <a:pt x="1729" y="2031"/>
                  </a:cubicBezTo>
                  <a:cubicBezTo>
                    <a:pt x="1943" y="1924"/>
                    <a:pt x="2175" y="1870"/>
                    <a:pt x="2407" y="1870"/>
                  </a:cubicBezTo>
                  <a:cubicBezTo>
                    <a:pt x="2640" y="1870"/>
                    <a:pt x="2872" y="1924"/>
                    <a:pt x="3086" y="2031"/>
                  </a:cubicBezTo>
                  <a:cubicBezTo>
                    <a:pt x="3209" y="2093"/>
                    <a:pt x="3340" y="2122"/>
                    <a:pt x="3470" y="2122"/>
                  </a:cubicBezTo>
                  <a:cubicBezTo>
                    <a:pt x="3740" y="2122"/>
                    <a:pt x="4004" y="1995"/>
                    <a:pt x="4182" y="1769"/>
                  </a:cubicBezTo>
                  <a:cubicBezTo>
                    <a:pt x="4563" y="1317"/>
                    <a:pt x="4420" y="602"/>
                    <a:pt x="3896" y="340"/>
                  </a:cubicBezTo>
                  <a:cubicBezTo>
                    <a:pt x="3431" y="114"/>
                    <a:pt x="2925" y="1"/>
                    <a:pt x="2416" y="1"/>
                  </a:cubicBezTo>
                  <a:close/>
                </a:path>
              </a:pathLst>
            </a:custGeom>
            <a:solidFill>
              <a:srgbClr val="343764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8097558" y="4328044"/>
              <a:ext cx="84776" cy="64496"/>
            </a:xfrm>
            <a:custGeom>
              <a:rect b="b" l="l" r="r" t="t"/>
              <a:pathLst>
                <a:path extrusionOk="0" h="1886" w="2479">
                  <a:moveTo>
                    <a:pt x="1243" y="1"/>
                  </a:moveTo>
                  <a:cubicBezTo>
                    <a:pt x="0" y="1"/>
                    <a:pt x="0" y="1886"/>
                    <a:pt x="1243" y="1886"/>
                  </a:cubicBezTo>
                  <a:cubicBezTo>
                    <a:pt x="1265" y="1886"/>
                    <a:pt x="1288" y="1885"/>
                    <a:pt x="1311" y="1884"/>
                  </a:cubicBezTo>
                  <a:cubicBezTo>
                    <a:pt x="2478" y="1812"/>
                    <a:pt x="2478" y="74"/>
                    <a:pt x="1311" y="2"/>
                  </a:cubicBezTo>
                  <a:cubicBezTo>
                    <a:pt x="1288" y="1"/>
                    <a:pt x="1265" y="1"/>
                    <a:pt x="1243" y="1"/>
                  </a:cubicBezTo>
                  <a:close/>
                </a:path>
              </a:pathLst>
            </a:custGeom>
            <a:solidFill>
              <a:srgbClr val="343764"/>
            </a:solidFill>
            <a:ln>
              <a:noFill/>
            </a:ln>
          </p:spPr>
          <p:txBody>
            <a:bodyPr anchorCtr="0" anchor="ctr" bIns="406325" lIns="406325" spcFirstLastPara="1" rIns="406325" wrap="square" tIns="4063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3"/>
          <p:cNvSpPr txBox="1"/>
          <p:nvPr/>
        </p:nvSpPr>
        <p:spPr>
          <a:xfrm>
            <a:off x="18172050" y="14868750"/>
            <a:ext cx="2969100" cy="87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900">
                <a:solidFill>
                  <a:srgbClr val="343764"/>
                </a:solidFill>
              </a:rPr>
              <a:t>UART</a:t>
            </a:r>
            <a:endParaRPr b="1" sz="6500">
              <a:solidFill>
                <a:srgbClr val="34376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