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7432000" cx="36576000"/>
  <p:notesSz cx="6858000" cy="9144000"/>
  <p:embeddedFontLst>
    <p:embeddedFont>
      <p:font typeface="Oswald Medium"/>
      <p:regular r:id="rId6"/>
      <p:bold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font" Target="fonts/OswaldMedium-regular.fntdata"/><Relationship Id="rId7" Type="http://schemas.openxmlformats.org/officeDocument/2006/relationships/font" Target="fonts/OswaldMedium-bold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46833" y="3971067"/>
            <a:ext cx="34082400" cy="109473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6800" y="15115333"/>
            <a:ext cx="34082400" cy="4227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46800" y="5899333"/>
            <a:ext cx="34082400" cy="104721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46800" y="16811867"/>
            <a:ext cx="34082400" cy="6937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46800" y="11471200"/>
            <a:ext cx="34082400" cy="4489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468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3296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46800" y="2963200"/>
            <a:ext cx="11232000" cy="40305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46800" y="7411200"/>
            <a:ext cx="11232000" cy="16956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61000" y="2400800"/>
            <a:ext cx="25471200" cy="21817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667"/>
            <a:ext cx="18288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62000" y="6576933"/>
            <a:ext cx="16180800" cy="7905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62000" y="14949733"/>
            <a:ext cx="16180800" cy="65871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758000" y="3861733"/>
            <a:ext cx="15348000" cy="197073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46800" y="22563067"/>
            <a:ext cx="23995200" cy="3227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1pPr>
            <a:lvl2pPr indent="-622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2pPr>
            <a:lvl3pPr indent="-622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3pPr>
            <a:lvl4pPr indent="-622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4pPr>
            <a:lvl5pPr indent="-622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5pPr>
            <a:lvl6pPr indent="-622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6pPr>
            <a:lvl7pPr indent="-622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7pPr>
            <a:lvl8pPr indent="-622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8pPr>
            <a:lvl9pPr indent="-622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281000" y="4999425"/>
            <a:ext cx="25094700" cy="1366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464875" y="1482450"/>
            <a:ext cx="14897100" cy="300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0492"/>
            <a:ext cx="16626001" cy="55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977925" y="1482450"/>
            <a:ext cx="18924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530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1" lang="en" sz="8000">
                <a:solidFill>
                  <a:srgbClr val="343764"/>
                </a:solidFill>
                <a:latin typeface="Oswald"/>
                <a:ea typeface="Oswald"/>
                <a:cs typeface="Oswald"/>
                <a:sym typeface="Oswald"/>
              </a:rPr>
              <a:t>A plug and play panel with a start-to-finish user interface development experience</a:t>
            </a:r>
            <a:endParaRPr b="1" sz="8000">
              <a:solidFill>
                <a:srgbClr val="34376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4075" y="19106050"/>
            <a:ext cx="10249200" cy="746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343764"/>
                </a:solidFill>
                <a:highlight>
                  <a:srgbClr val="EEEE99"/>
                </a:highlight>
                <a:latin typeface="Impact"/>
                <a:ea typeface="Impact"/>
                <a:cs typeface="Impact"/>
                <a:sym typeface="Impact"/>
              </a:rPr>
              <a:t>Design Challenges</a:t>
            </a:r>
            <a:endParaRPr b="1" sz="5500">
              <a:solidFill>
                <a:srgbClr val="343764"/>
              </a:solidFill>
              <a:highlight>
                <a:srgbClr val="EEEE99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500">
              <a:solidFill>
                <a:srgbClr val="34376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Compatibility with multiple MCUs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Generating working embedded code</a:t>
            </a:r>
            <a:endParaRPr sz="5500">
              <a:solidFill>
                <a:srgbClr val="343764"/>
              </a:solidFill>
            </a:endParaRPr>
          </a:p>
          <a:p>
            <a:pPr indent="-62230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6200"/>
              <a:buChar char="●"/>
            </a:pPr>
            <a:r>
              <a:rPr lang="en" sz="5500">
                <a:solidFill>
                  <a:srgbClr val="343764"/>
                </a:solidFill>
              </a:rPr>
              <a:t>Controlling user system</a:t>
            </a:r>
            <a:r>
              <a:rPr lang="en" sz="6200">
                <a:solidFill>
                  <a:srgbClr val="343764"/>
                </a:solidFill>
              </a:rPr>
              <a:t> </a:t>
            </a:r>
            <a:endParaRPr>
              <a:solidFill>
                <a:srgbClr val="343764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3163400" y="19187225"/>
            <a:ext cx="21822900" cy="746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0">
                <a:solidFill>
                  <a:srgbClr val="343764"/>
                </a:solidFill>
                <a:highlight>
                  <a:srgbClr val="EEEE99"/>
                </a:highlight>
                <a:latin typeface="Impact"/>
                <a:ea typeface="Impact"/>
                <a:cs typeface="Impact"/>
                <a:sym typeface="Impact"/>
              </a:rPr>
              <a:t>Key features</a:t>
            </a:r>
            <a:endParaRPr b="1" sz="5500">
              <a:solidFill>
                <a:srgbClr val="343764"/>
              </a:solidFill>
              <a:highlight>
                <a:srgbClr val="EEEE99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Napkin-to-UI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No embedded knowledge needed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Plug and Play design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Serial communication protocol</a:t>
            </a:r>
            <a:endParaRPr sz="5500"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Interchangeable tactile buttons, knobs, and sliders</a:t>
            </a:r>
            <a:endParaRPr>
              <a:solidFill>
                <a:srgbClr val="343764"/>
              </a:solidFill>
            </a:endParaRPr>
          </a:p>
          <a:p>
            <a:pPr indent="-577850" lvl="0" marL="457200" rtl="0" algn="l">
              <a:spcBef>
                <a:spcPts val="0"/>
              </a:spcBef>
              <a:spcAft>
                <a:spcPts val="0"/>
              </a:spcAft>
              <a:buClr>
                <a:srgbClr val="343764"/>
              </a:buClr>
              <a:buSzPts val="5500"/>
              <a:buChar char="●"/>
            </a:pPr>
            <a:r>
              <a:rPr lang="en" sz="5500">
                <a:solidFill>
                  <a:srgbClr val="343764"/>
                </a:solidFill>
              </a:rPr>
              <a:t>Dedicated power supply</a:t>
            </a:r>
            <a:endParaRPr sz="5500">
              <a:solidFill>
                <a:srgbClr val="343764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5937425" y="4966850"/>
            <a:ext cx="9964500" cy="13664700"/>
          </a:xfrm>
          <a:prstGeom prst="roundRect">
            <a:avLst>
              <a:gd fmla="val 16667" name="adj"/>
            </a:avLst>
          </a:prstGeom>
          <a:solidFill>
            <a:srgbClr val="BBE61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26414627" y="6590574"/>
            <a:ext cx="9173468" cy="11257196"/>
            <a:chOff x="36576000" y="5443100"/>
            <a:chExt cx="10890975" cy="10934625"/>
          </a:xfrm>
        </p:grpSpPr>
        <p:sp>
          <p:nvSpPr>
            <p:cNvPr id="62" name="Google Shape;62;p13"/>
            <p:cNvSpPr/>
            <p:nvPr/>
          </p:nvSpPr>
          <p:spPr>
            <a:xfrm>
              <a:off x="38413550" y="5443100"/>
              <a:ext cx="73188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Init Components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8413550" y="8416375"/>
              <a:ext cx="73188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Draw Static Images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6576000" y="11389650"/>
              <a:ext cx="52434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Init Components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2223575" y="11389650"/>
              <a:ext cx="52434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Poll 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Auxiliary </a:t>
              </a: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Components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8413550" y="14362925"/>
              <a:ext cx="73188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latin typeface="Oswald Medium"/>
                  <a:ea typeface="Oswald Medium"/>
                  <a:cs typeface="Oswald Medium"/>
                  <a:sym typeface="Oswald Medium"/>
                </a:rPr>
                <a:t>Update Console</a:t>
              </a:r>
              <a:endParaRPr sz="5000">
                <a:latin typeface="Oswald Medium"/>
                <a:ea typeface="Oswald Medium"/>
                <a:cs typeface="Oswald Medium"/>
                <a:sym typeface="Oswald Medium"/>
              </a:endParaRPr>
            </a:p>
          </p:txBody>
        </p:sp>
        <p:cxnSp>
          <p:nvCxnSpPr>
            <p:cNvPr id="67" name="Google Shape;67;p13"/>
            <p:cNvCxnSpPr>
              <a:stCxn id="62" idx="2"/>
              <a:endCxn id="63" idx="0"/>
            </p:cNvCxnSpPr>
            <p:nvPr/>
          </p:nvCxnSpPr>
          <p:spPr>
            <a:xfrm>
              <a:off x="42072950" y="7457900"/>
              <a:ext cx="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" name="Google Shape;68;p13"/>
            <p:cNvCxnSpPr>
              <a:stCxn id="63" idx="2"/>
              <a:endCxn id="64" idx="0"/>
            </p:cNvCxnSpPr>
            <p:nvPr/>
          </p:nvCxnSpPr>
          <p:spPr>
            <a:xfrm flipH="1">
              <a:off x="39197750" y="10431175"/>
              <a:ext cx="28752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" name="Google Shape;69;p13"/>
            <p:cNvCxnSpPr>
              <a:stCxn id="63" idx="2"/>
              <a:endCxn id="65" idx="0"/>
            </p:cNvCxnSpPr>
            <p:nvPr/>
          </p:nvCxnSpPr>
          <p:spPr>
            <a:xfrm>
              <a:off x="42072950" y="10431175"/>
              <a:ext cx="27723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" name="Google Shape;70;p13"/>
            <p:cNvCxnSpPr>
              <a:stCxn id="64" idx="2"/>
              <a:endCxn id="66" idx="0"/>
            </p:cNvCxnSpPr>
            <p:nvPr/>
          </p:nvCxnSpPr>
          <p:spPr>
            <a:xfrm>
              <a:off x="39197700" y="13404450"/>
              <a:ext cx="28752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" name="Google Shape;71;p13"/>
            <p:cNvCxnSpPr>
              <a:stCxn id="65" idx="2"/>
              <a:endCxn id="66" idx="0"/>
            </p:cNvCxnSpPr>
            <p:nvPr/>
          </p:nvCxnSpPr>
          <p:spPr>
            <a:xfrm flipH="1">
              <a:off x="42072975" y="13404450"/>
              <a:ext cx="2772300" cy="9585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2" name="Google Shape;72;p13"/>
          <p:cNvSpPr txBox="1"/>
          <p:nvPr/>
        </p:nvSpPr>
        <p:spPr>
          <a:xfrm>
            <a:off x="26853163" y="5351500"/>
            <a:ext cx="8133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  <a:highlight>
                  <a:srgbClr val="CEE676"/>
                </a:highlight>
                <a:latin typeface="Oswald"/>
                <a:ea typeface="Oswald"/>
                <a:cs typeface="Oswald"/>
                <a:sym typeface="Oswald"/>
              </a:rPr>
              <a:t>Embedded System </a:t>
            </a:r>
            <a:r>
              <a:rPr b="1" lang="en" sz="6000">
                <a:highlight>
                  <a:srgbClr val="CEE676"/>
                </a:highlight>
                <a:latin typeface="Oswald"/>
                <a:ea typeface="Oswald"/>
                <a:cs typeface="Oswald"/>
                <a:sym typeface="Oswald"/>
              </a:rPr>
              <a:t>      </a:t>
            </a:r>
            <a:endParaRPr b="1" sz="6000">
              <a:highlight>
                <a:srgbClr val="CEE676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816425" y="4966838"/>
            <a:ext cx="9964500" cy="13664700"/>
          </a:xfrm>
          <a:prstGeom prst="roundRect">
            <a:avLst>
              <a:gd fmla="val 16667" name="adj"/>
            </a:avLst>
          </a:prstGeom>
          <a:solidFill>
            <a:srgbClr val="BBE61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732163" y="5351488"/>
            <a:ext cx="81330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  <a:highlight>
                  <a:srgbClr val="CEE676"/>
                </a:highlight>
                <a:latin typeface="Oswald"/>
                <a:ea typeface="Oswald"/>
                <a:cs typeface="Oswald"/>
                <a:sym typeface="Oswald"/>
              </a:rPr>
              <a:t>Software Support</a:t>
            </a:r>
            <a:endParaRPr b="1" sz="6000">
              <a:highlight>
                <a:srgbClr val="CEE676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639" y="4155450"/>
            <a:ext cx="20970426" cy="157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2841396" y="6590562"/>
            <a:ext cx="6164625" cy="20742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User Designs Layout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841396" y="9651548"/>
            <a:ext cx="6164625" cy="20742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Convert to embedded code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841400" y="12712525"/>
            <a:ext cx="6164700" cy="207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Communicate with device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2841396" y="15773521"/>
            <a:ext cx="6164625" cy="20742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 Medium"/>
                <a:ea typeface="Oswald Medium"/>
                <a:cs typeface="Oswald Medium"/>
                <a:sym typeface="Oswald Medium"/>
              </a:rPr>
              <a:t>Interface with user</a:t>
            </a:r>
            <a:endParaRPr sz="5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80" name="Google Shape;80;p13"/>
          <p:cNvCxnSpPr>
            <a:stCxn id="76" idx="2"/>
            <a:endCxn id="77" idx="0"/>
          </p:cNvCxnSpPr>
          <p:nvPr/>
        </p:nvCxnSpPr>
        <p:spPr>
          <a:xfrm>
            <a:off x="5923708" y="8664798"/>
            <a:ext cx="0" cy="98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7" idx="2"/>
            <a:endCxn id="78" idx="0"/>
          </p:cNvCxnSpPr>
          <p:nvPr/>
        </p:nvCxnSpPr>
        <p:spPr>
          <a:xfrm>
            <a:off x="5923708" y="11725785"/>
            <a:ext cx="0" cy="98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78" idx="2"/>
            <a:endCxn id="79" idx="0"/>
          </p:cNvCxnSpPr>
          <p:nvPr/>
        </p:nvCxnSpPr>
        <p:spPr>
          <a:xfrm>
            <a:off x="5923750" y="14786725"/>
            <a:ext cx="0" cy="98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