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27432000" cx="36576000"/>
  <p:notesSz cx="6858000" cy="9144000"/>
  <p:embeddedFontLst>
    <p:embeddedFont>
      <p:font typeface="Oswald Medium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OswaldMedium-regular.fntdata"/><Relationship Id="rId7" Type="http://schemas.openxmlformats.org/officeDocument/2006/relationships/font" Target="fonts/Oswald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246833" y="3971067"/>
            <a:ext cx="34082400" cy="10947300"/>
          </a:xfrm>
          <a:prstGeom prst="rect">
            <a:avLst/>
          </a:prstGeom>
        </p:spPr>
        <p:txBody>
          <a:bodyPr anchorCtr="0" anchor="b" bIns="406325" lIns="406325" spcFirstLastPara="1" rIns="406325" wrap="square" tIns="406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246800" y="15115333"/>
            <a:ext cx="34082400" cy="42273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246800" y="5899333"/>
            <a:ext cx="34082400" cy="10472100"/>
          </a:xfrm>
          <a:prstGeom prst="rect">
            <a:avLst/>
          </a:prstGeom>
        </p:spPr>
        <p:txBody>
          <a:bodyPr anchorCtr="0" anchor="b" bIns="406325" lIns="406325" spcFirstLastPara="1" rIns="406325" wrap="square" tIns="406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246800" y="16811867"/>
            <a:ext cx="34082400" cy="69375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indent="-736600" lvl="0" marL="457200" algn="ctr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1pPr>
            <a:lvl2pPr indent="-622300" lvl="1" marL="914400" algn="ctr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2pPr>
            <a:lvl3pPr indent="-622300" lvl="2" marL="1371600" algn="ctr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3pPr>
            <a:lvl4pPr indent="-622300" lvl="3" marL="1828800" algn="ctr">
              <a:spcBef>
                <a:spcPts val="0"/>
              </a:spcBef>
              <a:spcAft>
                <a:spcPts val="0"/>
              </a:spcAft>
              <a:buSzPts val="6200"/>
              <a:buChar char="●"/>
              <a:defRPr/>
            </a:lvl4pPr>
            <a:lvl5pPr indent="-622300" lvl="4" marL="2286000" algn="ctr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5pPr>
            <a:lvl6pPr indent="-622300" lvl="5" marL="2743200" algn="ctr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6pPr>
            <a:lvl7pPr indent="-622300" lvl="6" marL="3200400" algn="ctr">
              <a:spcBef>
                <a:spcPts val="0"/>
              </a:spcBef>
              <a:spcAft>
                <a:spcPts val="0"/>
              </a:spcAft>
              <a:buSzPts val="6200"/>
              <a:buChar char="●"/>
              <a:defRPr/>
            </a:lvl7pPr>
            <a:lvl8pPr indent="-622300" lvl="7" marL="3657600" algn="ctr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8pPr>
            <a:lvl9pPr indent="-622300" lvl="8" marL="4114800" algn="ctr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246800" y="11471200"/>
            <a:ext cx="34082400" cy="44895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246800" y="2373467"/>
            <a:ext cx="34082400" cy="30543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246800" y="6146533"/>
            <a:ext cx="34082400" cy="182208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indent="-736600" lvl="0" marL="457200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1pPr>
            <a:lvl2pPr indent="-622300" lvl="1" marL="914400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2pPr>
            <a:lvl3pPr indent="-622300" lvl="2" marL="1371600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3pPr>
            <a:lvl4pPr indent="-622300" lvl="3" marL="1828800">
              <a:spcBef>
                <a:spcPts val="0"/>
              </a:spcBef>
              <a:spcAft>
                <a:spcPts val="0"/>
              </a:spcAft>
              <a:buSzPts val="6200"/>
              <a:buChar char="●"/>
              <a:defRPr/>
            </a:lvl4pPr>
            <a:lvl5pPr indent="-622300" lvl="4" marL="2286000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5pPr>
            <a:lvl6pPr indent="-622300" lvl="5" marL="2743200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6pPr>
            <a:lvl7pPr indent="-622300" lvl="6" marL="3200400">
              <a:spcBef>
                <a:spcPts val="0"/>
              </a:spcBef>
              <a:spcAft>
                <a:spcPts val="0"/>
              </a:spcAft>
              <a:buSzPts val="6200"/>
              <a:buChar char="●"/>
              <a:defRPr/>
            </a:lvl7pPr>
            <a:lvl8pPr indent="-622300" lvl="7" marL="3657600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8pPr>
            <a:lvl9pPr indent="-622300" lvl="8" marL="4114800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246800" y="2373467"/>
            <a:ext cx="34082400" cy="30543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246800" y="6146533"/>
            <a:ext cx="15999600" cy="182208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indent="-622300" lvl="0" marL="457200">
              <a:spcBef>
                <a:spcPts val="0"/>
              </a:spcBef>
              <a:spcAft>
                <a:spcPts val="0"/>
              </a:spcAft>
              <a:buSzPts val="6200"/>
              <a:buChar char="●"/>
              <a:defRPr sz="6200"/>
            </a:lvl1pPr>
            <a:lvl2pPr indent="-565150" lvl="1" marL="91440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2pPr>
            <a:lvl3pPr indent="-565150" lvl="2" marL="137160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3pPr>
            <a:lvl4pPr indent="-565150" lvl="3" marL="182880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4pPr>
            <a:lvl5pPr indent="-565150" lvl="4" marL="228600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5pPr>
            <a:lvl6pPr indent="-565150" lvl="5" marL="274320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6pPr>
            <a:lvl7pPr indent="-565150" lvl="6" marL="320040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7pPr>
            <a:lvl8pPr indent="-565150" lvl="7" marL="365760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8pPr>
            <a:lvl9pPr indent="-565150" lvl="8" marL="411480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9329600" y="6146533"/>
            <a:ext cx="15999600" cy="182208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indent="-622300" lvl="0" marL="457200">
              <a:spcBef>
                <a:spcPts val="0"/>
              </a:spcBef>
              <a:spcAft>
                <a:spcPts val="0"/>
              </a:spcAft>
              <a:buSzPts val="6200"/>
              <a:buChar char="●"/>
              <a:defRPr sz="6200"/>
            </a:lvl1pPr>
            <a:lvl2pPr indent="-565150" lvl="1" marL="91440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2pPr>
            <a:lvl3pPr indent="-565150" lvl="2" marL="137160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3pPr>
            <a:lvl4pPr indent="-565150" lvl="3" marL="182880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4pPr>
            <a:lvl5pPr indent="-565150" lvl="4" marL="228600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5pPr>
            <a:lvl6pPr indent="-565150" lvl="5" marL="274320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6pPr>
            <a:lvl7pPr indent="-565150" lvl="6" marL="320040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7pPr>
            <a:lvl8pPr indent="-565150" lvl="7" marL="365760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8pPr>
            <a:lvl9pPr indent="-565150" lvl="8" marL="411480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246800" y="2373467"/>
            <a:ext cx="34082400" cy="30543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246800" y="2963200"/>
            <a:ext cx="11232000" cy="4030500"/>
          </a:xfrm>
          <a:prstGeom prst="rect">
            <a:avLst/>
          </a:prstGeom>
        </p:spPr>
        <p:txBody>
          <a:bodyPr anchorCtr="0" anchor="b" bIns="406325" lIns="406325" spcFirstLastPara="1" rIns="406325" wrap="square" tIns="406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246800" y="7411200"/>
            <a:ext cx="11232000" cy="169569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indent="-565150" lvl="0" marL="45720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1pPr>
            <a:lvl2pPr indent="-565150" lvl="1" marL="91440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2pPr>
            <a:lvl3pPr indent="-565150" lvl="2" marL="137160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3pPr>
            <a:lvl4pPr indent="-565150" lvl="3" marL="182880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4pPr>
            <a:lvl5pPr indent="-565150" lvl="4" marL="228600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5pPr>
            <a:lvl6pPr indent="-565150" lvl="5" marL="274320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6pPr>
            <a:lvl7pPr indent="-565150" lvl="6" marL="320040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7pPr>
            <a:lvl8pPr indent="-565150" lvl="7" marL="365760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8pPr>
            <a:lvl9pPr indent="-565150" lvl="8" marL="411480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961000" y="2400800"/>
            <a:ext cx="25471200" cy="218175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1pPr>
            <a:lvl2pPr lvl="1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2pPr>
            <a:lvl3pPr lvl="2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3pPr>
            <a:lvl4pPr lvl="3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4pPr>
            <a:lvl5pPr lvl="4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5pPr>
            <a:lvl6pPr lvl="5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6pPr>
            <a:lvl7pPr lvl="6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7pPr>
            <a:lvl8pPr lvl="7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8pPr>
            <a:lvl9pPr lvl="8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8288000" y="-667"/>
            <a:ext cx="18288000" cy="2743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062000" y="6576933"/>
            <a:ext cx="16180800" cy="7905600"/>
          </a:xfrm>
          <a:prstGeom prst="rect">
            <a:avLst/>
          </a:prstGeom>
        </p:spPr>
        <p:txBody>
          <a:bodyPr anchorCtr="0" anchor="b" bIns="406325" lIns="406325" spcFirstLastPara="1" rIns="406325" wrap="square" tIns="406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062000" y="14949733"/>
            <a:ext cx="16180800" cy="65871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9758000" y="3861733"/>
            <a:ext cx="15348000" cy="197073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indent="-736600" lvl="0" marL="457200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1pPr>
            <a:lvl2pPr indent="-622300" lvl="1" marL="914400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2pPr>
            <a:lvl3pPr indent="-622300" lvl="2" marL="1371600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3pPr>
            <a:lvl4pPr indent="-622300" lvl="3" marL="1828800">
              <a:spcBef>
                <a:spcPts val="0"/>
              </a:spcBef>
              <a:spcAft>
                <a:spcPts val="0"/>
              </a:spcAft>
              <a:buSzPts val="6200"/>
              <a:buChar char="●"/>
              <a:defRPr/>
            </a:lvl4pPr>
            <a:lvl5pPr indent="-622300" lvl="4" marL="2286000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5pPr>
            <a:lvl6pPr indent="-622300" lvl="5" marL="2743200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6pPr>
            <a:lvl7pPr indent="-622300" lvl="6" marL="3200400">
              <a:spcBef>
                <a:spcPts val="0"/>
              </a:spcBef>
              <a:spcAft>
                <a:spcPts val="0"/>
              </a:spcAft>
              <a:buSzPts val="6200"/>
              <a:buChar char="●"/>
              <a:defRPr/>
            </a:lvl7pPr>
            <a:lvl8pPr indent="-622300" lvl="7" marL="3657600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8pPr>
            <a:lvl9pPr indent="-622300" lvl="8" marL="4114800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246800" y="22563067"/>
            <a:ext cx="23995200" cy="3227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46800" y="2373467"/>
            <a:ext cx="34082400" cy="30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6325" lIns="406325" spcFirstLastPara="1" rIns="406325" wrap="square" tIns="406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46800" y="6146533"/>
            <a:ext cx="34082400" cy="18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6325" lIns="406325" spcFirstLastPara="1" rIns="406325" wrap="square" tIns="406325">
            <a:normAutofit/>
          </a:bodyPr>
          <a:lstStyle>
            <a:lvl1pPr indent="-736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Char char="●"/>
              <a:defRPr sz="8000">
                <a:solidFill>
                  <a:schemeClr val="dk2"/>
                </a:solidFill>
              </a:defRPr>
            </a:lvl1pPr>
            <a:lvl2pPr indent="-622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○"/>
              <a:defRPr sz="6200">
                <a:solidFill>
                  <a:schemeClr val="dk2"/>
                </a:solidFill>
              </a:defRPr>
            </a:lvl2pPr>
            <a:lvl3pPr indent="-622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■"/>
              <a:defRPr sz="6200">
                <a:solidFill>
                  <a:schemeClr val="dk2"/>
                </a:solidFill>
              </a:defRPr>
            </a:lvl3pPr>
            <a:lvl4pPr indent="-622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●"/>
              <a:defRPr sz="6200">
                <a:solidFill>
                  <a:schemeClr val="dk2"/>
                </a:solidFill>
              </a:defRPr>
            </a:lvl4pPr>
            <a:lvl5pPr indent="-622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○"/>
              <a:defRPr sz="6200">
                <a:solidFill>
                  <a:schemeClr val="dk2"/>
                </a:solidFill>
              </a:defRPr>
            </a:lvl5pPr>
            <a:lvl6pPr indent="-622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■"/>
              <a:defRPr sz="6200">
                <a:solidFill>
                  <a:schemeClr val="dk2"/>
                </a:solidFill>
              </a:defRPr>
            </a:lvl6pPr>
            <a:lvl7pPr indent="-622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●"/>
              <a:defRPr sz="6200">
                <a:solidFill>
                  <a:schemeClr val="dk2"/>
                </a:solidFill>
              </a:defRPr>
            </a:lvl7pPr>
            <a:lvl8pPr indent="-622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○"/>
              <a:defRPr sz="6200">
                <a:solidFill>
                  <a:schemeClr val="dk2"/>
                </a:solidFill>
              </a:defRPr>
            </a:lvl8pPr>
            <a:lvl9pPr indent="-622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■"/>
              <a:defRPr sz="6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 algn="r">
              <a:buNone/>
              <a:defRPr sz="4400">
                <a:solidFill>
                  <a:schemeClr val="dk2"/>
                </a:solidFill>
              </a:defRPr>
            </a:lvl1pPr>
            <a:lvl2pPr lvl="1" algn="r">
              <a:buNone/>
              <a:defRPr sz="4400">
                <a:solidFill>
                  <a:schemeClr val="dk2"/>
                </a:solidFill>
              </a:defRPr>
            </a:lvl2pPr>
            <a:lvl3pPr lvl="2" algn="r">
              <a:buNone/>
              <a:defRPr sz="4400">
                <a:solidFill>
                  <a:schemeClr val="dk2"/>
                </a:solidFill>
              </a:defRPr>
            </a:lvl3pPr>
            <a:lvl4pPr lvl="3" algn="r">
              <a:buNone/>
              <a:defRPr sz="4400">
                <a:solidFill>
                  <a:schemeClr val="dk2"/>
                </a:solidFill>
              </a:defRPr>
            </a:lvl4pPr>
            <a:lvl5pPr lvl="4" algn="r">
              <a:buNone/>
              <a:defRPr sz="4400">
                <a:solidFill>
                  <a:schemeClr val="dk2"/>
                </a:solidFill>
              </a:defRPr>
            </a:lvl5pPr>
            <a:lvl6pPr lvl="5" algn="r">
              <a:buNone/>
              <a:defRPr sz="4400">
                <a:solidFill>
                  <a:schemeClr val="dk2"/>
                </a:solidFill>
              </a:defRPr>
            </a:lvl6pPr>
            <a:lvl7pPr lvl="6" algn="r">
              <a:buNone/>
              <a:defRPr sz="4400">
                <a:solidFill>
                  <a:schemeClr val="dk2"/>
                </a:solidFill>
              </a:defRPr>
            </a:lvl7pPr>
            <a:lvl8pPr lvl="7" algn="r">
              <a:buNone/>
              <a:defRPr sz="4400">
                <a:solidFill>
                  <a:schemeClr val="dk2"/>
                </a:solidFill>
              </a:defRPr>
            </a:lvl8pPr>
            <a:lvl9pPr lvl="8" algn="r">
              <a:buNone/>
              <a:defRPr sz="4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281000" y="4999425"/>
            <a:ext cx="25094700" cy="1366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464875" y="1482450"/>
            <a:ext cx="14897100" cy="3009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90492"/>
            <a:ext cx="16626001" cy="55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6626000" y="1348850"/>
            <a:ext cx="19598100" cy="24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530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b="1" lang="en" sz="7000">
                <a:solidFill>
                  <a:srgbClr val="343764"/>
                </a:solidFill>
              </a:rPr>
              <a:t>A plug and play panel with a start-to-finish user interface development experience</a:t>
            </a:r>
            <a:endParaRPr b="1" sz="7000">
              <a:solidFill>
                <a:srgbClr val="343764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4736975" y="19171200"/>
            <a:ext cx="10249200" cy="7468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343764"/>
                </a:solidFill>
              </a:rPr>
              <a:t>Upcoming changes</a:t>
            </a:r>
            <a:endParaRPr b="1" sz="7200">
              <a:solidFill>
                <a:srgbClr val="343764"/>
              </a:solidFill>
            </a:endParaRPr>
          </a:p>
          <a:p>
            <a:pPr indent="-577850" lvl="0" marL="457200" rtl="0" algn="ctr">
              <a:spcBef>
                <a:spcPts val="0"/>
              </a:spcBef>
              <a:spcAft>
                <a:spcPts val="0"/>
              </a:spcAft>
              <a:buClr>
                <a:srgbClr val="343764"/>
              </a:buClr>
              <a:buSzPts val="5500"/>
              <a:buChar char="●"/>
            </a:pPr>
            <a:r>
              <a:rPr lang="en" sz="5500">
                <a:solidFill>
                  <a:srgbClr val="343764"/>
                </a:solidFill>
              </a:rPr>
              <a:t>More i2c components</a:t>
            </a:r>
            <a:endParaRPr sz="5500">
              <a:solidFill>
                <a:srgbClr val="343764"/>
              </a:solidFill>
            </a:endParaRPr>
          </a:p>
          <a:p>
            <a:pPr indent="-577850" lvl="0" marL="457200" rtl="0" algn="ctr">
              <a:spcBef>
                <a:spcPts val="0"/>
              </a:spcBef>
              <a:spcAft>
                <a:spcPts val="0"/>
              </a:spcAft>
              <a:buClr>
                <a:srgbClr val="343764"/>
              </a:buClr>
              <a:buSzPts val="5500"/>
              <a:buChar char="●"/>
            </a:pPr>
            <a:r>
              <a:rPr lang="en" sz="5500">
                <a:solidFill>
                  <a:srgbClr val="343764"/>
                </a:solidFill>
              </a:rPr>
              <a:t>Custom port design</a:t>
            </a:r>
            <a:endParaRPr sz="5500">
              <a:solidFill>
                <a:srgbClr val="343764"/>
              </a:solidFill>
            </a:endParaRPr>
          </a:p>
          <a:p>
            <a:pPr indent="-577850" lvl="0" marL="457200" rtl="0" algn="ctr">
              <a:spcBef>
                <a:spcPts val="0"/>
              </a:spcBef>
              <a:spcAft>
                <a:spcPts val="0"/>
              </a:spcAft>
              <a:buClr>
                <a:srgbClr val="343764"/>
              </a:buClr>
              <a:buSzPts val="5500"/>
              <a:buChar char="●"/>
            </a:pPr>
            <a:r>
              <a:rPr lang="en" sz="5500">
                <a:solidFill>
                  <a:srgbClr val="343764"/>
                </a:solidFill>
              </a:rPr>
              <a:t>Detailed</a:t>
            </a:r>
            <a:r>
              <a:rPr lang="en" sz="5500">
                <a:solidFill>
                  <a:srgbClr val="343764"/>
                </a:solidFill>
              </a:rPr>
              <a:t> setup guide</a:t>
            </a:r>
            <a:endParaRPr sz="5500">
              <a:solidFill>
                <a:srgbClr val="343764"/>
              </a:solidFill>
            </a:endParaRPr>
          </a:p>
          <a:p>
            <a:pPr indent="-577850" lvl="0" marL="457200" rtl="0" algn="ctr">
              <a:spcBef>
                <a:spcPts val="0"/>
              </a:spcBef>
              <a:spcAft>
                <a:spcPts val="0"/>
              </a:spcAft>
              <a:buClr>
                <a:srgbClr val="343764"/>
              </a:buClr>
              <a:buSzPts val="5500"/>
              <a:buChar char="●"/>
            </a:pPr>
            <a:r>
              <a:rPr lang="en" sz="5500">
                <a:solidFill>
                  <a:srgbClr val="343764"/>
                </a:solidFill>
              </a:rPr>
              <a:t>Robust user examples that demonstrate everything protocontrol can do</a:t>
            </a:r>
            <a:endParaRPr b="1" sz="7200">
              <a:solidFill>
                <a:srgbClr val="343764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816425" y="19171175"/>
            <a:ext cx="21822900" cy="7468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900">
                <a:solidFill>
                  <a:srgbClr val="3437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</a:t>
            </a:r>
            <a:endParaRPr sz="5500">
              <a:solidFill>
                <a:srgbClr val="3437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Clr>
                <a:srgbClr val="343764"/>
              </a:buClr>
              <a:buSzPts val="5500"/>
              <a:buChar char="●"/>
            </a:pPr>
            <a:r>
              <a:rPr lang="en" sz="5500">
                <a:solidFill>
                  <a:srgbClr val="343764"/>
                </a:solidFill>
              </a:rPr>
              <a:t>Two wire User interface (UART)</a:t>
            </a:r>
            <a:endParaRPr sz="5500">
              <a:solidFill>
                <a:srgbClr val="343764"/>
              </a:solidFill>
            </a:endParaRPr>
          </a:p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Clr>
                <a:srgbClr val="343764"/>
              </a:buClr>
              <a:buSzPts val="5500"/>
              <a:buChar char="●"/>
            </a:pPr>
            <a:r>
              <a:rPr lang="en" sz="5500">
                <a:solidFill>
                  <a:srgbClr val="343764"/>
                </a:solidFill>
              </a:rPr>
              <a:t>Hardware and software components</a:t>
            </a:r>
            <a:endParaRPr sz="5500">
              <a:solidFill>
                <a:srgbClr val="343764"/>
              </a:solidFill>
            </a:endParaRPr>
          </a:p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Clr>
                <a:srgbClr val="343764"/>
              </a:buClr>
              <a:buSzPts val="5500"/>
              <a:buChar char="●"/>
            </a:pPr>
            <a:r>
              <a:rPr lang="en" sz="5500">
                <a:solidFill>
                  <a:srgbClr val="343764"/>
                </a:solidFill>
              </a:rPr>
              <a:t>Interchangeable tactile buttons, knobs, and sliders</a:t>
            </a:r>
            <a:endParaRPr>
              <a:solidFill>
                <a:srgbClr val="343764"/>
              </a:solidFill>
            </a:endParaRPr>
          </a:p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Clr>
                <a:srgbClr val="343764"/>
              </a:buClr>
              <a:buSzPts val="5500"/>
              <a:buChar char="●"/>
            </a:pPr>
            <a:r>
              <a:rPr lang="en" sz="5500">
                <a:solidFill>
                  <a:srgbClr val="343764"/>
                </a:solidFill>
              </a:rPr>
              <a:t>Protective enclosure</a:t>
            </a:r>
            <a:endParaRPr sz="5500">
              <a:solidFill>
                <a:srgbClr val="343764"/>
              </a:solidFill>
            </a:endParaRPr>
          </a:p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Clr>
                <a:srgbClr val="343764"/>
              </a:buClr>
              <a:buSzPts val="5500"/>
              <a:buChar char="●"/>
            </a:pPr>
            <a:r>
              <a:rPr lang="en" sz="5500">
                <a:solidFill>
                  <a:srgbClr val="343764"/>
                </a:solidFill>
              </a:rPr>
              <a:t>Wide microcontroller compatibility</a:t>
            </a:r>
            <a:endParaRPr sz="5500">
              <a:solidFill>
                <a:srgbClr val="343764"/>
              </a:solidFill>
            </a:endParaRPr>
          </a:p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Clr>
                <a:srgbClr val="343764"/>
              </a:buClr>
              <a:buSzPts val="5500"/>
              <a:buChar char="●"/>
            </a:pPr>
            <a:r>
              <a:rPr lang="en" sz="5500">
                <a:solidFill>
                  <a:srgbClr val="343764"/>
                </a:solidFill>
              </a:rPr>
              <a:t>One stop shop user interface development</a:t>
            </a:r>
            <a:endParaRPr sz="5500">
              <a:solidFill>
                <a:srgbClr val="343764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25937425" y="4966850"/>
            <a:ext cx="9964500" cy="136647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13"/>
          <p:cNvGrpSpPr/>
          <p:nvPr/>
        </p:nvGrpSpPr>
        <p:grpSpPr>
          <a:xfrm>
            <a:off x="26414627" y="6590574"/>
            <a:ext cx="9173468" cy="11257196"/>
            <a:chOff x="36576000" y="5443100"/>
            <a:chExt cx="10890975" cy="10934625"/>
          </a:xfrm>
        </p:grpSpPr>
        <p:sp>
          <p:nvSpPr>
            <p:cNvPr id="62" name="Google Shape;62;p13"/>
            <p:cNvSpPr/>
            <p:nvPr/>
          </p:nvSpPr>
          <p:spPr>
            <a:xfrm>
              <a:off x="38413550" y="5443100"/>
              <a:ext cx="7318800" cy="2014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latin typeface="Oswald Medium"/>
                  <a:ea typeface="Oswald Medium"/>
                  <a:cs typeface="Oswald Medium"/>
                  <a:sym typeface="Oswald Medium"/>
                </a:rPr>
                <a:t>Draw components from website</a:t>
              </a:r>
              <a:endParaRPr sz="5000">
                <a:latin typeface="Oswald Medium"/>
                <a:ea typeface="Oswald Medium"/>
                <a:cs typeface="Oswald Medium"/>
                <a:sym typeface="Oswald Medium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38413550" y="8416375"/>
              <a:ext cx="7318800" cy="2014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latin typeface="Oswald Medium"/>
                  <a:ea typeface="Oswald Medium"/>
                  <a:cs typeface="Oswald Medium"/>
                  <a:sym typeface="Oswald Medium"/>
                </a:rPr>
                <a:t>Register input from i2c and </a:t>
              </a:r>
              <a:r>
                <a:rPr lang="en" sz="5000">
                  <a:latin typeface="Oswald Medium"/>
                  <a:ea typeface="Oswald Medium"/>
                  <a:cs typeface="Oswald Medium"/>
                  <a:sym typeface="Oswald Medium"/>
                </a:rPr>
                <a:t>touchscreen</a:t>
              </a:r>
              <a:endParaRPr sz="5000">
                <a:latin typeface="Oswald Medium"/>
                <a:ea typeface="Oswald Medium"/>
                <a:cs typeface="Oswald Medium"/>
                <a:sym typeface="Oswald Medium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36576000" y="11389650"/>
              <a:ext cx="5243400" cy="2014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latin typeface="Oswald Medium"/>
                  <a:ea typeface="Oswald Medium"/>
                  <a:cs typeface="Oswald Medium"/>
                  <a:sym typeface="Oswald Medium"/>
                </a:rPr>
                <a:t>Send output data</a:t>
              </a:r>
              <a:endParaRPr sz="5000">
                <a:latin typeface="Oswald Medium"/>
                <a:ea typeface="Oswald Medium"/>
                <a:cs typeface="Oswald Medium"/>
                <a:sym typeface="Oswald Medium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42223575" y="11389650"/>
              <a:ext cx="5243400" cy="2014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latin typeface="Oswald Medium"/>
                  <a:ea typeface="Oswald Medium"/>
                  <a:cs typeface="Oswald Medium"/>
                  <a:sym typeface="Oswald Medium"/>
                </a:rPr>
                <a:t>Receive</a:t>
              </a:r>
              <a:r>
                <a:rPr lang="en" sz="5000">
                  <a:latin typeface="Oswald Medium"/>
                  <a:ea typeface="Oswald Medium"/>
                  <a:cs typeface="Oswald Medium"/>
                  <a:sym typeface="Oswald Medium"/>
                </a:rPr>
                <a:t> </a:t>
              </a:r>
              <a:r>
                <a:rPr lang="en" sz="5000">
                  <a:latin typeface="Oswald Medium"/>
                  <a:ea typeface="Oswald Medium"/>
                  <a:cs typeface="Oswald Medium"/>
                  <a:sym typeface="Oswald Medium"/>
                </a:rPr>
                <a:t>input</a:t>
              </a:r>
              <a:r>
                <a:rPr lang="en" sz="5000">
                  <a:latin typeface="Oswald Medium"/>
                  <a:ea typeface="Oswald Medium"/>
                  <a:cs typeface="Oswald Medium"/>
                  <a:sym typeface="Oswald Medium"/>
                </a:rPr>
                <a:t> data</a:t>
              </a:r>
              <a:endParaRPr sz="5000">
                <a:latin typeface="Oswald Medium"/>
                <a:ea typeface="Oswald Medium"/>
                <a:cs typeface="Oswald Medium"/>
                <a:sym typeface="Oswald Medium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38413550" y="14362925"/>
              <a:ext cx="7318800" cy="2014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latin typeface="Oswald Medium"/>
                  <a:ea typeface="Oswald Medium"/>
                  <a:cs typeface="Oswald Medium"/>
                  <a:sym typeface="Oswald Medium"/>
                </a:rPr>
                <a:t>Send status over UART</a:t>
              </a:r>
              <a:endParaRPr sz="5000">
                <a:latin typeface="Oswald Medium"/>
                <a:ea typeface="Oswald Medium"/>
                <a:cs typeface="Oswald Medium"/>
                <a:sym typeface="Oswald Medium"/>
              </a:endParaRPr>
            </a:p>
          </p:txBody>
        </p:sp>
        <p:cxnSp>
          <p:nvCxnSpPr>
            <p:cNvPr id="67" name="Google Shape;67;p13"/>
            <p:cNvCxnSpPr>
              <a:stCxn id="62" idx="2"/>
              <a:endCxn id="63" idx="0"/>
            </p:cNvCxnSpPr>
            <p:nvPr/>
          </p:nvCxnSpPr>
          <p:spPr>
            <a:xfrm>
              <a:off x="42072950" y="7457900"/>
              <a:ext cx="0" cy="9585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8" name="Google Shape;68;p13"/>
            <p:cNvCxnSpPr>
              <a:stCxn id="63" idx="2"/>
              <a:endCxn id="64" idx="0"/>
            </p:cNvCxnSpPr>
            <p:nvPr/>
          </p:nvCxnSpPr>
          <p:spPr>
            <a:xfrm flipH="1">
              <a:off x="39197750" y="10431175"/>
              <a:ext cx="2875200" cy="9585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9" name="Google Shape;69;p13"/>
            <p:cNvCxnSpPr>
              <a:stCxn id="63" idx="2"/>
              <a:endCxn id="65" idx="0"/>
            </p:cNvCxnSpPr>
            <p:nvPr/>
          </p:nvCxnSpPr>
          <p:spPr>
            <a:xfrm>
              <a:off x="42072950" y="10431175"/>
              <a:ext cx="2772300" cy="9585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" name="Google Shape;70;p13"/>
            <p:cNvCxnSpPr>
              <a:stCxn id="64" idx="2"/>
              <a:endCxn id="66" idx="0"/>
            </p:cNvCxnSpPr>
            <p:nvPr/>
          </p:nvCxnSpPr>
          <p:spPr>
            <a:xfrm>
              <a:off x="39197700" y="13404450"/>
              <a:ext cx="2875200" cy="9585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" name="Google Shape;71;p13"/>
            <p:cNvCxnSpPr>
              <a:stCxn id="65" idx="2"/>
              <a:endCxn id="66" idx="0"/>
            </p:cNvCxnSpPr>
            <p:nvPr/>
          </p:nvCxnSpPr>
          <p:spPr>
            <a:xfrm flipH="1">
              <a:off x="42072975" y="13404450"/>
              <a:ext cx="2772300" cy="9585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2" name="Google Shape;72;p13"/>
          <p:cNvSpPr txBox="1"/>
          <p:nvPr/>
        </p:nvSpPr>
        <p:spPr>
          <a:xfrm>
            <a:off x="26853163" y="5351500"/>
            <a:ext cx="81330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343764"/>
                </a:solidFill>
              </a:rPr>
              <a:t>Embedded System </a:t>
            </a:r>
            <a:r>
              <a:rPr b="1" lang="en" sz="6000"/>
              <a:t>      </a:t>
            </a:r>
            <a:endParaRPr b="1" sz="6000"/>
          </a:p>
        </p:txBody>
      </p:sp>
      <p:sp>
        <p:nvSpPr>
          <p:cNvPr id="73" name="Google Shape;73;p13"/>
          <p:cNvSpPr/>
          <p:nvPr/>
        </p:nvSpPr>
        <p:spPr>
          <a:xfrm>
            <a:off x="816425" y="4966838"/>
            <a:ext cx="9964500" cy="136647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1732163" y="5351488"/>
            <a:ext cx="81330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343764"/>
                </a:solidFill>
              </a:rPr>
              <a:t>Software Support</a:t>
            </a:r>
            <a:endParaRPr b="1" sz="6000"/>
          </a:p>
        </p:txBody>
      </p:sp>
      <p:sp>
        <p:nvSpPr>
          <p:cNvPr id="75" name="Google Shape;75;p13"/>
          <p:cNvSpPr/>
          <p:nvPr/>
        </p:nvSpPr>
        <p:spPr>
          <a:xfrm>
            <a:off x="2841396" y="6590562"/>
            <a:ext cx="6164625" cy="207423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Oswald Medium"/>
                <a:ea typeface="Oswald Medium"/>
                <a:cs typeface="Oswald Medium"/>
                <a:sym typeface="Oswald Medium"/>
              </a:rPr>
              <a:t>User Designs Layout</a:t>
            </a:r>
            <a:endParaRPr sz="5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2841396" y="9651548"/>
            <a:ext cx="6164625" cy="207423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Oswald Medium"/>
                <a:ea typeface="Oswald Medium"/>
                <a:cs typeface="Oswald Medium"/>
                <a:sym typeface="Oswald Medium"/>
              </a:rPr>
              <a:t>Website Generates String</a:t>
            </a:r>
            <a:endParaRPr sz="5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2841400" y="12712525"/>
            <a:ext cx="6164700" cy="2074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Oswald Medium"/>
                <a:ea typeface="Oswald Medium"/>
                <a:cs typeface="Oswald Medium"/>
                <a:sym typeface="Oswald Medium"/>
              </a:rPr>
              <a:t>Device requests profile</a:t>
            </a:r>
            <a:endParaRPr sz="5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2841396" y="15773521"/>
            <a:ext cx="6164625" cy="207423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Oswald Medium"/>
                <a:ea typeface="Oswald Medium"/>
                <a:cs typeface="Oswald Medium"/>
                <a:sym typeface="Oswald Medium"/>
              </a:rPr>
              <a:t>String decoded into components</a:t>
            </a:r>
            <a:endParaRPr sz="5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cxnSp>
        <p:nvCxnSpPr>
          <p:cNvPr id="79" name="Google Shape;79;p13"/>
          <p:cNvCxnSpPr>
            <a:stCxn id="75" idx="2"/>
            <a:endCxn id="76" idx="0"/>
          </p:cNvCxnSpPr>
          <p:nvPr/>
        </p:nvCxnSpPr>
        <p:spPr>
          <a:xfrm>
            <a:off x="5923708" y="8664798"/>
            <a:ext cx="0" cy="98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3"/>
          <p:cNvCxnSpPr>
            <a:stCxn id="76" idx="2"/>
            <a:endCxn id="77" idx="0"/>
          </p:cNvCxnSpPr>
          <p:nvPr/>
        </p:nvCxnSpPr>
        <p:spPr>
          <a:xfrm>
            <a:off x="5923708" y="11725785"/>
            <a:ext cx="0" cy="98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>
            <a:stCxn id="77" idx="2"/>
            <a:endCxn id="78" idx="0"/>
          </p:cNvCxnSpPr>
          <p:nvPr/>
        </p:nvCxnSpPr>
        <p:spPr>
          <a:xfrm>
            <a:off x="5923750" y="14786725"/>
            <a:ext cx="0" cy="98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2" name="Google Shape;8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5550" y="239525"/>
            <a:ext cx="31945598" cy="2395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