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09" r:id="rId4"/>
    <p:sldId id="378" r:id="rId5"/>
    <p:sldId id="400" r:id="rId6"/>
    <p:sldId id="405" r:id="rId7"/>
    <p:sldId id="406" r:id="rId8"/>
    <p:sldId id="407" r:id="rId9"/>
    <p:sldId id="412" r:id="rId10"/>
    <p:sldId id="410" r:id="rId11"/>
    <p:sldId id="413" r:id="rId12"/>
    <p:sldId id="414" r:id="rId13"/>
    <p:sldId id="411" r:id="rId14"/>
    <p:sldId id="41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DEDEDE"/>
    <a:srgbClr val="ECECEC"/>
    <a:srgbClr val="FF6161"/>
    <a:srgbClr val="FFABAB"/>
    <a:srgbClr val="B0B0B0"/>
    <a:srgbClr val="CDD8E9"/>
    <a:srgbClr val="F6F8FB"/>
    <a:srgbClr val="CFBAA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67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31A6-2A6C-4451-A050-84D6B953728B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1399-0939-4CE2-8D4E-1705B3F4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F6C1-9E34-48BA-B158-3BEAE407E6E9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0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AEC-75B8-432A-98A5-041640359870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0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8977-7D9A-4F43-A3A2-329065461F13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02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>
            <a:lvl1pPr>
              <a:defRPr sz="3600" b="1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637412"/>
          </a:xfrm>
        </p:spPr>
        <p:txBody>
          <a:bodyPr>
            <a:normAutofit/>
          </a:bodyPr>
          <a:lstStyle>
            <a:lvl1pPr>
              <a:defRPr sz="2000" b="1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50000"/>
              </a:lnSpc>
              <a:defRPr sz="16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sz="14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sz="12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sz="12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C5B1-13AD-4723-874A-975735545AB6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2578" y="6250377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fld id="{B302AA23-9ED9-4027-89AC-C8A093825F51}" type="slidenum">
              <a:rPr lang="ko-KR" altLang="en-US" smtClean="0"/>
              <a:pPr/>
              <a:t>‹#›</a:t>
            </a:fld>
            <a:r>
              <a:rPr lang="ko-KR" altLang="en-US"/>
              <a:t>  </a:t>
            </a:r>
            <a:r>
              <a:rPr lang="en-US" altLang="ko-KR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9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3C69-8080-4FD2-ABCE-F18C08698838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4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C87-F67A-418C-B6DB-C3ADD2DBEA8B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3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269E-F4D5-4B64-9798-791AF91304B2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4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A7A3-CD63-40F6-A49F-CDB495147CFD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5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A3C-5491-4F9F-BE2E-83CD72C2B396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05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F216-48AF-4A7C-8B21-834574BDDECD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6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8404-87FC-42E7-883E-FCB5480A4E35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4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1DB5-9D1A-4539-AD65-601B86DDBB03}" type="datetime1">
              <a:rPr lang="ko-KR" altLang="en-US" smtClean="0"/>
              <a:t>2019-10-16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AA23-9ED9-4027-89AC-C8A093825F5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9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dirty="0">
                <a:latin typeface="Century Gothic" panose="020B0502020202020204" pitchFamily="34" charset="0"/>
              </a:rPr>
              <a:t>C</a:t>
            </a:r>
            <a:r>
              <a:rPr lang="en-US" altLang="ko-KR" sz="3200" b="1" dirty="0">
                <a:latin typeface="Century Gothic" panose="020B0502020202020204" pitchFamily="34" charset="0"/>
              </a:rPr>
              <a:t>++ </a:t>
            </a:r>
            <a:r>
              <a:rPr lang="ko-KR" altLang="en-US" sz="3200" dirty="0" smtClean="0">
                <a:latin typeface="Century Gothic" panose="020B0502020202020204" pitchFamily="34" charset="0"/>
              </a:rPr>
              <a:t>연산자 </a:t>
            </a:r>
            <a:r>
              <a:rPr lang="ko-KR" altLang="en-US" sz="3200" dirty="0" err="1" smtClean="0">
                <a:latin typeface="Century Gothic" panose="020B0502020202020204" pitchFamily="34" charset="0"/>
              </a:rPr>
              <a:t>오버로딩과</a:t>
            </a:r>
            <a:r>
              <a:rPr lang="ko-KR" altLang="en-US" sz="3200" dirty="0" smtClean="0">
                <a:latin typeface="Century Gothic" panose="020B0502020202020204" pitchFamily="34" charset="0"/>
              </a:rPr>
              <a:t> </a:t>
            </a:r>
            <a:r>
              <a:rPr lang="en-US" altLang="ko-KR" sz="3200" dirty="0" smtClean="0">
                <a:latin typeface="Century Gothic" panose="020B0502020202020204" pitchFamily="34" charset="0"/>
              </a:rPr>
              <a:t>smart pointer</a:t>
            </a:r>
            <a:endParaRPr lang="ko-KR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0154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Century Gothic" panose="020B0502020202020204" pitchFamily="34" charset="0"/>
              </a:rPr>
              <a:t>2019. 10.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16.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algn="r"/>
            <a:r>
              <a:rPr lang="ko-KR" altLang="en-US" sz="1800" dirty="0">
                <a:latin typeface="Century Gothic" panose="020B0502020202020204" pitchFamily="34" charset="0"/>
              </a:rPr>
              <a:t>객체지향설계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01 </a:t>
            </a:r>
            <a:r>
              <a:rPr lang="ko-KR" altLang="en-US" sz="1800" dirty="0">
                <a:latin typeface="Century Gothic" panose="020B0502020202020204" pitchFamily="34" charset="0"/>
              </a:rPr>
              <a:t>분반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algn="r"/>
            <a:r>
              <a:rPr lang="ko-KR" altLang="en-US" sz="1800" dirty="0" smtClean="0">
                <a:latin typeface="Century Gothic" panose="020B0502020202020204" pitchFamily="34" charset="0"/>
              </a:rPr>
              <a:t>정보보호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 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연구실 </a:t>
            </a:r>
            <a:r>
              <a:rPr lang="ko-KR" altLang="en-US" sz="1800" dirty="0" err="1" smtClean="0">
                <a:latin typeface="Century Gothic" panose="020B0502020202020204" pitchFamily="34" charset="0"/>
              </a:rPr>
              <a:t>김혁진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algn="r"/>
            <a:r>
              <a:rPr lang="en-US" altLang="ko-KR" sz="1800" dirty="0" smtClean="0">
                <a:latin typeface="Century Gothic" panose="020B0502020202020204" pitchFamily="34" charset="0"/>
              </a:rPr>
              <a:t>gurwls9628@naver.com, 627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호</a:t>
            </a:r>
            <a:endParaRPr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V="1">
            <a:off x="1" y="0"/>
            <a:ext cx="1035698" cy="1035698"/>
          </a:xfrm>
          <a:prstGeom prst="rtTriangle">
            <a:avLst/>
          </a:prstGeom>
          <a:ln>
            <a:noFill/>
          </a:ln>
          <a:effectLst>
            <a:outerShdw blurRad="63500" dist="12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L 도형 7"/>
          <p:cNvSpPr/>
          <p:nvPr/>
        </p:nvSpPr>
        <p:spPr>
          <a:xfrm flipH="1">
            <a:off x="3629608" y="3340783"/>
            <a:ext cx="7165910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 smtClean="0"/>
              <a:t>Smart_obj</a:t>
            </a:r>
            <a:endParaRPr lang="en-US" altLang="ko-KR" sz="1800" b="1" dirty="0" smtClean="0"/>
          </a:p>
          <a:p>
            <a:pPr lvl="1"/>
            <a:r>
              <a:rPr lang="ko-KR" altLang="en-US" sz="1400" b="1" dirty="0" smtClean="0"/>
              <a:t>자식클래스가 </a:t>
            </a:r>
            <a:r>
              <a:rPr lang="en-US" altLang="ko-KR" sz="1400" b="1" dirty="0" err="1"/>
              <a:t>m</a:t>
            </a:r>
            <a:r>
              <a:rPr lang="en-US" altLang="ko-KR" sz="1400" b="1" dirty="0" err="1" smtClean="0"/>
              <a:t>gr</a:t>
            </a:r>
            <a:r>
              <a:rPr lang="ko-KR" altLang="en-US" sz="1400" b="1" dirty="0" smtClean="0"/>
              <a:t>을 사용할 수 있게 선언함</a:t>
            </a:r>
            <a:endParaRPr lang="en-US" altLang="ko-KR" sz="1400" b="1" dirty="0" smtClean="0"/>
          </a:p>
          <a:p>
            <a:pPr lvl="1"/>
            <a:r>
              <a:rPr lang="en-US" altLang="ko-KR" sz="1400" b="1" dirty="0" err="1" smtClean="0"/>
              <a:t>Smart_obj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생성과 삭제를 알려줌</a:t>
            </a:r>
            <a:endParaRPr lang="en-US" altLang="ko-KR" sz="1400" b="1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3" y="849086"/>
            <a:ext cx="128669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44669" y="1655390"/>
            <a:ext cx="4241348" cy="1508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smart_obj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4669" y="3778818"/>
            <a:ext cx="1902279" cy="131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hared_mut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83738" y="3778817"/>
            <a:ext cx="1902279" cy="131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</a:t>
            </a:r>
            <a:r>
              <a:rPr lang="en-US" altLang="ko-KR" dirty="0" err="1" smtClean="0">
                <a:solidFill>
                  <a:schemeClr val="tx1"/>
                </a:solidFill>
              </a:rPr>
              <a:t>nique_immut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4" idx="2"/>
            <a:endCxn id="9" idx="0"/>
          </p:cNvCxnSpPr>
          <p:nvPr/>
        </p:nvCxnSpPr>
        <p:spPr>
          <a:xfrm rot="5400000">
            <a:off x="7573054" y="2886529"/>
            <a:ext cx="615044" cy="11695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2"/>
            <a:endCxn id="10" idx="0"/>
          </p:cNvCxnSpPr>
          <p:nvPr/>
        </p:nvCxnSpPr>
        <p:spPr>
          <a:xfrm rot="16200000" flipH="1">
            <a:off x="8742589" y="2886527"/>
            <a:ext cx="615043" cy="11695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490607" y="2207385"/>
            <a:ext cx="3967842" cy="842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mgr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784521" y="2645925"/>
            <a:ext cx="1609384" cy="2974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pointer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621485" y="2645925"/>
            <a:ext cx="1609384" cy="2974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count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>
            <a:off x="8380636" y="3181172"/>
            <a:ext cx="185740" cy="14106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69697" y="4247338"/>
            <a:ext cx="1452222" cy="554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_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mgr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ount 0~N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오른쪽으로 구부러진 화살표 29"/>
          <p:cNvSpPr/>
          <p:nvPr/>
        </p:nvSpPr>
        <p:spPr>
          <a:xfrm flipV="1">
            <a:off x="6006871" y="2589165"/>
            <a:ext cx="440871" cy="19353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943462" y="4247338"/>
            <a:ext cx="1452222" cy="554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_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mgr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ount 0~1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오른쪽으로 구부러진 화살표 31"/>
          <p:cNvSpPr/>
          <p:nvPr/>
        </p:nvSpPr>
        <p:spPr>
          <a:xfrm flipH="1" flipV="1">
            <a:off x="10497737" y="2589165"/>
            <a:ext cx="440871" cy="19353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115626" y="487753"/>
            <a:ext cx="1902279" cy="131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hared_mut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91943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Shared_mut</a:t>
            </a:r>
            <a:endParaRPr lang="en-US" altLang="ko-KR" sz="1800" b="1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포인터와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저장하기 위해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함수 설명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/>
              <a:t>- release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m</a:t>
            </a:r>
            <a:r>
              <a:rPr lang="en-US" altLang="ko-KR" dirty="0" err="1" smtClean="0"/>
              <a:t>gr</a:t>
            </a:r>
            <a:r>
              <a:rPr lang="ko-KR" altLang="en-US" dirty="0" smtClean="0"/>
              <a:t>의 </a:t>
            </a:r>
            <a:r>
              <a:rPr lang="en-US" altLang="ko-KR" dirty="0"/>
              <a:t>c</a:t>
            </a:r>
            <a:r>
              <a:rPr lang="en-US" altLang="ko-KR" dirty="0" smtClean="0"/>
              <a:t>ount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감소시키고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delet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nullptr</a:t>
            </a:r>
            <a:r>
              <a:rPr lang="ko-KR" altLang="en-US" dirty="0" smtClean="0"/>
              <a:t>로 초기화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/>
              <a:t>- get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mgr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포인터를 </a:t>
            </a:r>
            <a:r>
              <a:rPr lang="ko-KR" altLang="en-US" dirty="0" err="1" smtClean="0"/>
              <a:t>리턴해줌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nullptr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nullptr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/>
              <a:t>- count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mgr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/>
              <a:t>- increase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mgr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증가시켜줌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사칙연산 오버로딩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끼리 연산을 한 결과를 새로운 </a:t>
            </a:r>
            <a:r>
              <a:rPr lang="en-US" altLang="ko-KR" dirty="0" smtClean="0"/>
              <a:t>shared_mut</a:t>
            </a:r>
            <a:r>
              <a:rPr lang="ko-KR" altLang="en-US" dirty="0" smtClean="0"/>
              <a:t>에 넣어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= </a:t>
            </a:r>
            <a:r>
              <a:rPr lang="ko-KR" altLang="en-US" dirty="0" smtClean="0"/>
              <a:t>오버로딩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하고 새로운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로 대체한 뒤 </a:t>
            </a:r>
            <a:r>
              <a:rPr lang="en-US" altLang="ko-KR" dirty="0" smtClean="0"/>
              <a:t>increase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-&gt;</a:t>
            </a:r>
            <a:r>
              <a:rPr lang="ko-KR" altLang="en-US" dirty="0" smtClean="0"/>
              <a:t>오버로딩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포인터를 리턴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쉽게 접근하기 위해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3" y="849086"/>
            <a:ext cx="128669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61633" y="1014704"/>
            <a:ext cx="1452222" cy="554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old_mgr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221956" y="1014704"/>
            <a:ext cx="1452222" cy="554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new_mgr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flipH="1">
            <a:off x="8417802" y="650971"/>
            <a:ext cx="1404257" cy="320740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3943" y="2107846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release()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12" idx="0"/>
          </p:cNvCxnSpPr>
          <p:nvPr/>
        </p:nvCxnSpPr>
        <p:spPr>
          <a:xfrm flipH="1">
            <a:off x="7579055" y="1569100"/>
            <a:ext cx="274988" cy="53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7905" y="263593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increase()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670623" y="2449659"/>
            <a:ext cx="1494064" cy="7021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unique3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err="1" smtClean="0"/>
              <a:t>Unique_immut</a:t>
            </a:r>
            <a:endParaRPr lang="en-US" altLang="ko-KR" sz="1800" b="1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포인터와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저장하기 위해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count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값만 사용함</a:t>
            </a:r>
            <a:r>
              <a:rPr lang="en-US" altLang="ko-KR" dirty="0" smtClean="0"/>
              <a:t>(</a:t>
            </a:r>
            <a:r>
              <a:rPr lang="en-US" altLang="ko-KR" dirty="0" smtClean="0"/>
              <a:t>increase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사용하지 않음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함수 설명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/>
              <a:t>- release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mgr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nullptr</a:t>
            </a:r>
            <a:r>
              <a:rPr lang="ko-KR" altLang="en-US" dirty="0" smtClean="0"/>
              <a:t>이 아닌 경우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을 </a:t>
            </a:r>
            <a:r>
              <a:rPr lang="en-US" altLang="ko-KR" smtClean="0"/>
              <a:t>delete</a:t>
            </a:r>
            <a:r>
              <a:rPr lang="ko-KR" altLang="en-US" smtClean="0"/>
              <a:t>함</a:t>
            </a:r>
            <a:r>
              <a:rPr lang="en-US" altLang="ko-KR" dirty="0" smtClean="0"/>
              <a:t>(</a:t>
            </a:r>
            <a:r>
              <a:rPr lang="en-US" altLang="ko-KR" dirty="0" err="1"/>
              <a:t>nullptr</a:t>
            </a:r>
            <a:r>
              <a:rPr lang="ko-KR" altLang="en-US" dirty="0"/>
              <a:t>로 초기화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/>
              <a:t>- get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mgr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포인터를 </a:t>
            </a:r>
            <a:r>
              <a:rPr lang="ko-KR" altLang="en-US" dirty="0" err="1" smtClean="0"/>
              <a:t>리턴해줌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nullptr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nullptr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사칙연산 오버로딩 </a:t>
            </a:r>
            <a:r>
              <a:rPr lang="en-US" altLang="ko-KR" dirty="0"/>
              <a:t>: </a:t>
            </a:r>
            <a:r>
              <a:rPr lang="en-US" altLang="ko-KR" dirty="0" err="1"/>
              <a:t>mgr</a:t>
            </a:r>
            <a:r>
              <a:rPr lang="ko-KR" altLang="en-US" dirty="0"/>
              <a:t>의 </a:t>
            </a:r>
            <a:r>
              <a:rPr lang="en-US" altLang="ko-KR" dirty="0" err="1"/>
              <a:t>val</a:t>
            </a:r>
            <a:r>
              <a:rPr lang="ko-KR" altLang="en-US" dirty="0"/>
              <a:t>끼리 연산을 한 결과를 새로운 </a:t>
            </a:r>
            <a:r>
              <a:rPr lang="en-US" altLang="ko-KR" dirty="0" err="1" smtClean="0"/>
              <a:t>unique_immut</a:t>
            </a:r>
            <a:r>
              <a:rPr lang="ko-KR" altLang="en-US" dirty="0"/>
              <a:t>에 넣어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사용한 </a:t>
            </a:r>
            <a:r>
              <a:rPr lang="en-US" altLang="ko-KR" dirty="0" err="1" smtClean="0"/>
              <a:t>unique_immut</a:t>
            </a:r>
            <a:r>
              <a:rPr lang="ko-KR" altLang="en-US" dirty="0" smtClean="0"/>
              <a:t>들은 모두 </a:t>
            </a:r>
            <a:r>
              <a:rPr lang="en-US" altLang="ko-KR" dirty="0" smtClean="0"/>
              <a:t>releas</a:t>
            </a:r>
            <a:r>
              <a:rPr lang="en-US" altLang="ko-KR" dirty="0"/>
              <a:t>e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이유는 보고서에</a:t>
            </a:r>
            <a:r>
              <a:rPr lang="en-US" altLang="ko-KR" dirty="0" smtClean="0"/>
              <a:t>…)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= </a:t>
            </a:r>
            <a:r>
              <a:rPr lang="ko-KR" altLang="en-US" dirty="0"/>
              <a:t>오버로딩 </a:t>
            </a:r>
            <a:r>
              <a:rPr lang="en-US" altLang="ko-KR" dirty="0"/>
              <a:t>: </a:t>
            </a:r>
            <a:r>
              <a:rPr lang="ko-KR" altLang="en-US" dirty="0"/>
              <a:t>기존의 </a:t>
            </a:r>
            <a:r>
              <a:rPr lang="en-US" altLang="ko-KR" dirty="0" err="1"/>
              <a:t>mgr</a:t>
            </a:r>
            <a:r>
              <a:rPr lang="ko-KR" altLang="en-US" dirty="0"/>
              <a:t>을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하고 </a:t>
            </a:r>
            <a:r>
              <a:rPr lang="ko-KR" altLang="en-US" dirty="0"/>
              <a:t>새로운 </a:t>
            </a:r>
            <a:r>
              <a:rPr lang="en-US" altLang="ko-KR" dirty="0" err="1"/>
              <a:t>mgr</a:t>
            </a:r>
            <a:r>
              <a:rPr lang="ko-KR" altLang="en-US" dirty="0"/>
              <a:t>로 </a:t>
            </a:r>
            <a:r>
              <a:rPr lang="ko-KR" altLang="en-US" dirty="0" smtClean="0"/>
              <a:t>대체한다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err="1" smtClean="0"/>
              <a:t>mgr</a:t>
            </a:r>
            <a:r>
              <a:rPr lang="ko-KR" altLang="en-US" dirty="0" smtClean="0"/>
              <a:t>이 자신의 것일 경우 자기 자신을 그대로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변경하지 않는다</a:t>
            </a:r>
            <a:r>
              <a:rPr lang="en-US" altLang="ko-KR" dirty="0" smtClean="0"/>
              <a:t>.)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-&gt;</a:t>
            </a:r>
            <a:r>
              <a:rPr lang="ko-KR" altLang="en-US" dirty="0"/>
              <a:t>오버로딩 </a:t>
            </a:r>
            <a:r>
              <a:rPr lang="en-US" altLang="ko-KR" dirty="0"/>
              <a:t>: </a:t>
            </a:r>
            <a:r>
              <a:rPr lang="en-US" altLang="ko-KR" dirty="0" err="1"/>
              <a:t>mgr</a:t>
            </a:r>
            <a:r>
              <a:rPr lang="ko-KR" altLang="en-US" dirty="0"/>
              <a:t>에 있는 </a:t>
            </a:r>
            <a:r>
              <a:rPr lang="en-US" altLang="ko-KR" dirty="0"/>
              <a:t>object </a:t>
            </a:r>
            <a:r>
              <a:rPr lang="ko-KR" altLang="en-US" dirty="0"/>
              <a:t>포인터를 리턴</a:t>
            </a:r>
            <a:r>
              <a:rPr lang="en-US" altLang="ko-KR" dirty="0"/>
              <a:t>(</a:t>
            </a:r>
            <a:r>
              <a:rPr lang="ko-KR" altLang="en-US" dirty="0"/>
              <a:t>쉽게 접근하기 위해</a:t>
            </a:r>
            <a:r>
              <a:rPr lang="en-US" altLang="ko-KR" dirty="0"/>
              <a:t>)</a:t>
            </a:r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3" y="849086"/>
            <a:ext cx="128669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5128" y="1545512"/>
            <a:ext cx="3829050" cy="1673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77886" y="589774"/>
            <a:ext cx="1494064" cy="7021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unique1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927146" y="618154"/>
            <a:ext cx="1494064" cy="7021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unique2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다리꼴 8"/>
          <p:cNvSpPr/>
          <p:nvPr/>
        </p:nvSpPr>
        <p:spPr>
          <a:xfrm>
            <a:off x="9357978" y="3216163"/>
            <a:ext cx="1138335" cy="38480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6133 0.23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11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-0.07656 0.230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43 -0.0368 L 0.04179 0.194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8" grpId="0" animBg="1"/>
      <p:bldP spid="8" grpId="1" animBg="1"/>
      <p:bldP spid="10" grpId="0" animBg="1"/>
      <p:bldP spid="10" grpId="1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실행 결과 예시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3" y="849086"/>
            <a:ext cx="128669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02" y="582353"/>
            <a:ext cx="2407206" cy="5785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49" y="2113796"/>
            <a:ext cx="5783974" cy="38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보고서</a:t>
            </a:r>
            <a:endParaRPr lang="en-US" altLang="ko-KR" sz="1800" b="1" dirty="0" smtClean="0"/>
          </a:p>
          <a:p>
            <a:pPr lvl="1"/>
            <a:r>
              <a:rPr lang="en-US" altLang="ko-KR" sz="1400" b="1" dirty="0" err="1" smtClean="0"/>
              <a:t>smart_obj</a:t>
            </a:r>
            <a:r>
              <a:rPr lang="en-US" altLang="ko-KR" sz="1400" b="1" dirty="0" smtClean="0"/>
              <a:t>, shared_mut, </a:t>
            </a:r>
            <a:r>
              <a:rPr lang="en-US" altLang="ko-KR" sz="1400" b="1" dirty="0" err="1" smtClean="0"/>
              <a:t>unique_immut</a:t>
            </a:r>
            <a:r>
              <a:rPr lang="ko-KR" altLang="en-US" sz="1400" b="1" dirty="0" smtClean="0"/>
              <a:t>의 상속 관계에 대한 설명 </a:t>
            </a:r>
            <a:r>
              <a:rPr lang="en-US" altLang="ko-KR" sz="1400" b="1" dirty="0" smtClean="0"/>
              <a:t>1-2</a:t>
            </a:r>
            <a:r>
              <a:rPr lang="ko-KR" altLang="en-US" sz="1400" b="1" dirty="0" smtClean="0"/>
              <a:t>줄</a:t>
            </a:r>
            <a:endParaRPr lang="en-US" altLang="ko-KR" sz="1400" b="1" dirty="0"/>
          </a:p>
          <a:p>
            <a:pPr lvl="1"/>
            <a:r>
              <a:rPr lang="en-US" altLang="ko-KR" sz="1400" b="1" dirty="0" err="1" smtClean="0"/>
              <a:t>unique_immut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count</a:t>
            </a:r>
            <a:r>
              <a:rPr lang="ko-KR" altLang="en-US" sz="1400" b="1" dirty="0" smtClean="0"/>
              <a:t>의 값을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만 사용하는 이유 </a:t>
            </a:r>
            <a:r>
              <a:rPr lang="en-US" altLang="ko-KR" sz="1400" b="1" dirty="0" smtClean="0"/>
              <a:t>1-2</a:t>
            </a:r>
            <a:r>
              <a:rPr lang="ko-KR" altLang="en-US" sz="1400" b="1" dirty="0" smtClean="0"/>
              <a:t>줄</a:t>
            </a:r>
            <a:endParaRPr lang="en-US" altLang="ko-KR" sz="1400" b="1" dirty="0" smtClean="0"/>
          </a:p>
          <a:p>
            <a:pPr lvl="1"/>
            <a:r>
              <a:rPr lang="en-US" altLang="ko-KR" sz="1400" b="1" dirty="0" smtClean="0"/>
              <a:t>object</a:t>
            </a:r>
            <a:r>
              <a:rPr lang="ko-KR" altLang="en-US" sz="1400" b="1" dirty="0" smtClean="0"/>
              <a:t>와 </a:t>
            </a:r>
            <a:r>
              <a:rPr lang="en-US" altLang="ko-KR" sz="1400" b="1" dirty="0" err="1" smtClean="0"/>
              <a:t>smart_obj</a:t>
            </a:r>
            <a:r>
              <a:rPr lang="en-US" altLang="ko-KR" sz="1400" b="1" dirty="0" smtClean="0"/>
              <a:t>(shared_mut, </a:t>
            </a:r>
            <a:r>
              <a:rPr lang="en-US" altLang="ko-KR" sz="1400" b="1" dirty="0" err="1" smtClean="0"/>
              <a:t>unique_immut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소멸자가 호출되는 순간의 차이</a:t>
            </a:r>
            <a:endParaRPr lang="en-US" altLang="ko-KR" sz="1400" b="1" dirty="0" smtClean="0"/>
          </a:p>
          <a:p>
            <a:pPr lvl="1"/>
            <a:r>
              <a:rPr lang="en-US" altLang="ko-KR" sz="1400" b="1" dirty="0" smtClean="0"/>
              <a:t>shared_mut</a:t>
            </a:r>
            <a:r>
              <a:rPr lang="ko-KR" altLang="en-US" sz="1400" b="1" dirty="0" smtClean="0"/>
              <a:t>와 </a:t>
            </a:r>
            <a:r>
              <a:rPr lang="en-US" altLang="ko-KR" sz="1400" b="1" dirty="0" err="1" smtClean="0"/>
              <a:t>unique_immut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=</a:t>
            </a:r>
            <a:r>
              <a:rPr lang="ko-KR" altLang="en-US" sz="1400" b="1" dirty="0" smtClean="0"/>
              <a:t>연산자 구현 방법의 차이점</a:t>
            </a:r>
            <a:endParaRPr lang="en-US" altLang="ko-KR" sz="1400" b="1" dirty="0"/>
          </a:p>
          <a:p>
            <a:pPr lvl="1"/>
            <a:r>
              <a:rPr lang="ko-KR" altLang="en-US" sz="1400" b="1" dirty="0" smtClean="0"/>
              <a:t>실행 결과를 </a:t>
            </a:r>
            <a:r>
              <a:rPr lang="ko-KR" altLang="en-US" sz="1400" b="1" dirty="0" err="1" smtClean="0"/>
              <a:t>캡쳐하여</a:t>
            </a:r>
            <a:r>
              <a:rPr lang="ko-KR" altLang="en-US" sz="1400" b="1" dirty="0" smtClean="0"/>
              <a:t> 제출</a:t>
            </a:r>
            <a:r>
              <a:rPr lang="en-US" altLang="ko-KR" sz="1400" b="1" dirty="0" smtClean="0"/>
              <a:t>.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2019/10/16 ~ 2019/10/29 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보고서는 사이버캠퍼스에 올려주세요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전체 코드는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week7 </a:t>
            </a:r>
            <a:r>
              <a:rPr lang="ko-KR" altLang="en-US" dirty="0" smtClean="0"/>
              <a:t>폴더를 만들어서 올려주세요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저희가 드리는 모든 코드에 작성한 코드까지 다 올려주세요</a:t>
            </a:r>
            <a:r>
              <a:rPr lang="en-US" altLang="ko-KR" dirty="0" smtClean="0"/>
              <a:t>.)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시험 범위는 여기까지 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3" y="849086"/>
            <a:ext cx="128669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3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explicit</a:t>
            </a:r>
          </a:p>
          <a:p>
            <a:endParaRPr lang="en-US" altLang="ko-KR" sz="1600" dirty="0"/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Operator Overloading</a:t>
            </a:r>
            <a:endParaRPr lang="en-US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/>
          </a:p>
          <a:p>
            <a:r>
              <a:rPr lang="en-US" altLang="ko-KR" sz="1600" dirty="0" smtClean="0"/>
              <a:t>Smart Pointer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 smtClean="0"/>
              <a:t>과제</a:t>
            </a:r>
            <a:endParaRPr lang="en-US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>
              <a:latin typeface="Century Gothic" panose="020B0502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200" y="849086"/>
            <a:ext cx="155976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explicit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매개변수의 타입을 엄격하게 검사해준다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explicit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add(Object </a:t>
            </a:r>
            <a:r>
              <a:rPr lang="en-US" altLang="ko-KR" sz="1800" dirty="0" smtClean="0"/>
              <a:t>* a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Object * </a:t>
            </a:r>
            <a:r>
              <a:rPr lang="en-US" altLang="ko-KR" sz="1800" dirty="0"/>
              <a:t>b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 = 1, b = 3;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add(a, b) =&gt; </a:t>
            </a:r>
            <a:r>
              <a:rPr lang="ko-KR" altLang="en-US" sz="1800" dirty="0" smtClean="0"/>
              <a:t>에러가 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explicit</a:t>
            </a:r>
            <a:r>
              <a:rPr lang="ko-KR" altLang="en-US" sz="1800" dirty="0" smtClean="0"/>
              <a:t>이 없을 때는 에러가 나지 않는다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1298515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9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Operator Overloading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C++</a:t>
            </a:r>
            <a:r>
              <a:rPr lang="ko-KR" altLang="en-US" sz="1800" dirty="0" smtClean="0"/>
              <a:t>이 제공하는 </a:t>
            </a:r>
            <a:r>
              <a:rPr lang="ko-KR" altLang="en-US" sz="1800" dirty="0" smtClean="0">
                <a:solidFill>
                  <a:srgbClr val="FF0000"/>
                </a:solidFill>
              </a:rPr>
              <a:t>클래스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Operator(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커스터마이징</a:t>
            </a:r>
            <a:r>
              <a:rPr lang="ko-KR" altLang="en-US" sz="1800" dirty="0" smtClean="0"/>
              <a:t> 할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A_Class</a:t>
            </a:r>
            <a:r>
              <a:rPr lang="en-US" altLang="ko-KR" sz="1800" dirty="0" smtClean="0"/>
              <a:t> a;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temp = a + 10;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A_Class</a:t>
            </a:r>
            <a:r>
              <a:rPr lang="en-US" altLang="ko-KR" sz="1800" dirty="0" smtClean="0"/>
              <a:t> {</a:t>
            </a:r>
            <a:br>
              <a:rPr lang="en-US" altLang="ko-KR" sz="1800" dirty="0" smtClean="0"/>
            </a:b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number = 5;</a:t>
            </a:r>
            <a:br>
              <a:rPr lang="en-US" altLang="ko-KR" sz="1800" dirty="0" smtClean="0"/>
            </a:b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operator+(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b) </a:t>
            </a:r>
            <a:r>
              <a:rPr lang="en-US" altLang="ko-KR" sz="1800" dirty="0" smtClean="0"/>
              <a:t>{</a:t>
            </a:r>
            <a:br>
              <a:rPr lang="en-US" altLang="ko-KR" sz="1800" dirty="0" smtClean="0"/>
            </a:br>
            <a:r>
              <a:rPr lang="en-US" altLang="ko-KR" sz="1800" dirty="0" smtClean="0"/>
              <a:t>		return </a:t>
            </a:r>
            <a:r>
              <a:rPr lang="en-US" altLang="ko-KR" sz="1800" dirty="0" err="1" smtClean="0"/>
              <a:t>a.number</a:t>
            </a:r>
            <a:r>
              <a:rPr lang="en-US" altLang="ko-KR" sz="1800" dirty="0" smtClean="0"/>
              <a:t> + b;</a:t>
            </a:r>
            <a:br>
              <a:rPr lang="en-US" altLang="ko-KR" sz="1800" dirty="0" smtClean="0"/>
            </a:br>
            <a:r>
              <a:rPr lang="en-US" altLang="ko-KR" sz="1800" dirty="0" smtClean="0"/>
              <a:t>	}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원래는 </a:t>
            </a:r>
            <a:r>
              <a:rPr lang="en-US" altLang="ko-KR" sz="1800" dirty="0" smtClean="0"/>
              <a:t>a+10</a:t>
            </a:r>
            <a:r>
              <a:rPr lang="ko-KR" altLang="en-US" sz="1800" dirty="0" smtClean="0"/>
              <a:t>이 </a:t>
            </a:r>
            <a:r>
              <a:rPr lang="ko-KR" altLang="en-US" sz="1800" dirty="0" smtClean="0"/>
              <a:t>연산이 </a:t>
            </a:r>
            <a:r>
              <a:rPr lang="ko-KR" altLang="en-US" sz="1800" dirty="0" smtClean="0"/>
              <a:t>안되지만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A_Class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연산자 오버로딩을 하면 가능하다</a:t>
            </a:r>
            <a:r>
              <a:rPr lang="en-US" altLang="ko-KR" sz="1800" dirty="0" smtClean="0"/>
              <a:t>. </a:t>
            </a:r>
            <a:endParaRPr lang="en-US" altLang="ko-KR" sz="800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3591192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5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Smart Pointer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메모리 할당을 안전하게 관리하기 위한 클래스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Shared Pointer</a:t>
            </a:r>
          </a:p>
          <a:p>
            <a:pPr lvl="1"/>
            <a:r>
              <a:rPr lang="en-US" altLang="ko-KR" dirty="0" smtClean="0"/>
              <a:t>Reference Counting</a:t>
            </a:r>
            <a:r>
              <a:rPr lang="ko-KR" altLang="en-US" dirty="0" smtClean="0"/>
              <a:t>을 하면서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메모리를 해제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Unique Pointer</a:t>
            </a:r>
          </a:p>
          <a:p>
            <a:pPr lvl="1"/>
            <a:r>
              <a:rPr lang="ko-KR" altLang="en-US" dirty="0" smtClean="0"/>
              <a:t>메모리를 가리키는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단 하나</a:t>
            </a:r>
            <a:r>
              <a:rPr lang="ko-KR" altLang="en-US" dirty="0" smtClean="0"/>
              <a:t>만 존재함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가 사용되지 않으면 메모리 해제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Weak Pointer </a:t>
            </a:r>
          </a:p>
          <a:p>
            <a:pPr lvl="1"/>
            <a:r>
              <a:rPr lang="en-US" altLang="ko-KR" dirty="0" smtClean="0"/>
              <a:t>Reference Counting</a:t>
            </a:r>
            <a:r>
              <a:rPr lang="ko-KR" altLang="en-US" dirty="0" smtClean="0"/>
              <a:t>되지 않고 메모리가 해제되지 않았을 때에만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중에 메모리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해제를 보장할 수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2181842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8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Mutable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값이 변할 수 있다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800" b="0" dirty="0" smtClean="0"/>
              <a:t>Vector&lt;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&gt; x  = {1, 2}	x	{1, 2}</a:t>
            </a:r>
          </a:p>
          <a:p>
            <a:pPr marL="457200" lvl="1" indent="0">
              <a:buNone/>
            </a:pPr>
            <a:r>
              <a:rPr lang="en-US" altLang="ko-KR" sz="1800" b="0" dirty="0" smtClean="0"/>
              <a:t>y = x		</a:t>
            </a:r>
            <a:r>
              <a:rPr lang="en-US" altLang="ko-KR" sz="1800" dirty="0"/>
              <a:t>	y	</a:t>
            </a:r>
            <a:endParaRPr lang="en-US" altLang="ko-KR" sz="1800" b="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y.push_back</a:t>
            </a:r>
            <a:r>
              <a:rPr lang="en-US" altLang="ko-KR" sz="1800" dirty="0" smtClean="0"/>
              <a:t>(3)		x	{1, 2, 3}</a:t>
            </a:r>
          </a:p>
          <a:p>
            <a:pPr marL="457200" lvl="1" indent="0">
              <a:buNone/>
            </a:pPr>
            <a:r>
              <a:rPr lang="en-US" altLang="ko-KR" sz="1800" b="0" dirty="0" smtClean="0"/>
              <a:t>				y</a:t>
            </a:r>
            <a:endParaRPr lang="en-US" altLang="ko-KR" sz="1800" b="0" dirty="0"/>
          </a:p>
          <a:p>
            <a:pPr marL="457200" lvl="1" indent="0">
              <a:buNone/>
            </a:pPr>
            <a:r>
              <a:rPr lang="en-US" altLang="ko-KR" sz="1800" dirty="0"/>
              <a:t>p</a:t>
            </a:r>
            <a:r>
              <a:rPr lang="en-US" altLang="ko-KR" sz="1800" dirty="0" smtClean="0"/>
              <a:t>rint(x)</a:t>
            </a:r>
          </a:p>
          <a:p>
            <a:pPr marL="457200" lvl="1" indent="0">
              <a:buNone/>
            </a:pPr>
            <a:r>
              <a:rPr lang="en-US" altLang="ko-KR" sz="1800" b="0" dirty="0" smtClean="0"/>
              <a:t>1, 2, 3</a:t>
            </a:r>
          </a:p>
          <a:p>
            <a:pPr marL="457200" lvl="1" indent="0">
              <a:buNone/>
            </a:pPr>
            <a:r>
              <a:rPr lang="en-US" altLang="ko-KR" sz="1800" dirty="0"/>
              <a:t>p</a:t>
            </a:r>
            <a:r>
              <a:rPr lang="en-US" altLang="ko-KR" sz="1800" dirty="0" smtClean="0"/>
              <a:t>rint(y)</a:t>
            </a:r>
          </a:p>
          <a:p>
            <a:pPr marL="457200" lvl="1" indent="0">
              <a:buNone/>
            </a:pPr>
            <a:r>
              <a:rPr lang="en-US" altLang="ko-KR" sz="1800" b="0" dirty="0" smtClean="0"/>
              <a:t>1, 2, 3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1464134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759779" y="2294164"/>
            <a:ext cx="677635" cy="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759778" y="2402082"/>
            <a:ext cx="677636" cy="34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379764" y="2988129"/>
            <a:ext cx="466997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59779" y="3252885"/>
            <a:ext cx="677635" cy="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59778" y="3360803"/>
            <a:ext cx="677636" cy="34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Immutable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값이 변할 수 없다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X = ‘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’;	x	‘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’</a:t>
            </a:r>
          </a:p>
          <a:p>
            <a:pPr marL="457200" lvl="1" indent="0">
              <a:buNone/>
            </a:pPr>
            <a:r>
              <a:rPr lang="en-US" altLang="ko-KR" dirty="0" smtClean="0"/>
              <a:t>Y = x;	y</a:t>
            </a:r>
          </a:p>
          <a:p>
            <a:pPr marL="457200" lvl="1" indent="0">
              <a:buNone/>
            </a:pPr>
            <a:r>
              <a:rPr lang="en-US" altLang="ko-KR" dirty="0" smtClean="0"/>
              <a:t>Y += ‘e’;	x	</a:t>
            </a:r>
            <a:r>
              <a:rPr lang="en-US" altLang="ko-KR" dirty="0"/>
              <a:t>‘</a:t>
            </a:r>
            <a:r>
              <a:rPr lang="en-US" altLang="ko-KR" dirty="0" err="1"/>
              <a:t>abcd</a:t>
            </a:r>
            <a:r>
              <a:rPr lang="en-US" altLang="ko-KR" dirty="0" smtClean="0"/>
              <a:t>’</a:t>
            </a:r>
          </a:p>
          <a:p>
            <a:pPr marL="457200" lvl="1" indent="0">
              <a:buNone/>
            </a:pPr>
            <a:r>
              <a:rPr lang="en-US" altLang="ko-KR" dirty="0" smtClean="0"/>
              <a:t>		y</a:t>
            </a:r>
            <a:r>
              <a:rPr lang="en-US" altLang="ko-KR" dirty="0"/>
              <a:t>	‘</a:t>
            </a:r>
            <a:r>
              <a:rPr lang="en-US" altLang="ko-KR" dirty="0" err="1"/>
              <a:t>abcd</a:t>
            </a:r>
            <a:r>
              <a:rPr lang="en-US" altLang="ko-KR" dirty="0"/>
              <a:t>’ + ‘</a:t>
            </a:r>
            <a:r>
              <a:rPr lang="en-US" altLang="ko-KR" dirty="0" smtClean="0"/>
              <a:t>e’</a:t>
            </a:r>
          </a:p>
          <a:p>
            <a:pPr marL="457200" lvl="1" indent="0">
              <a:buNone/>
            </a:pPr>
            <a:r>
              <a:rPr lang="en-US" altLang="ko-KR" dirty="0" smtClean="0"/>
              <a:t>Print(x)	y	‘</a:t>
            </a:r>
            <a:r>
              <a:rPr lang="en-US" altLang="ko-KR" dirty="0" err="1" smtClean="0"/>
              <a:t>abcde</a:t>
            </a:r>
            <a:r>
              <a:rPr lang="en-US" altLang="ko-KR" dirty="0" smtClean="0"/>
              <a:t>’</a:t>
            </a:r>
          </a:p>
          <a:p>
            <a:pPr marL="457200" lvl="1" indent="0">
              <a:buNone/>
            </a:pPr>
            <a:r>
              <a:rPr lang="en-US" altLang="ko-KR" dirty="0" err="1"/>
              <a:t>a</a:t>
            </a:r>
            <a:r>
              <a:rPr lang="en-US" altLang="ko-KR" dirty="0" err="1" smtClean="0"/>
              <a:t>bcd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Print(y)</a:t>
            </a:r>
          </a:p>
          <a:p>
            <a:pPr marL="457200" lvl="1" indent="0">
              <a:buNone/>
            </a:pPr>
            <a:r>
              <a:rPr lang="en-US" altLang="ko-KR" dirty="0" err="1" smtClean="0"/>
              <a:t>abcde</a:t>
            </a:r>
            <a:r>
              <a:rPr lang="en-US" altLang="ko-KR" dirty="0" smtClean="0"/>
              <a:t>	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1815198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22814" y="2318657"/>
            <a:ext cx="713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922814" y="2361651"/>
            <a:ext cx="713014" cy="39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02179" y="2988129"/>
            <a:ext cx="338001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22814" y="3191779"/>
            <a:ext cx="713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922814" y="3605436"/>
            <a:ext cx="713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922814" y="4054472"/>
            <a:ext cx="713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Smart </a:t>
            </a:r>
            <a:r>
              <a:rPr lang="en-US" altLang="ko-KR" sz="1800" dirty="0" smtClean="0"/>
              <a:t>object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구현</a:t>
            </a:r>
            <a:endParaRPr lang="en-US" altLang="ko-KR" sz="1800" b="1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Shared_mut, </a:t>
            </a:r>
            <a:r>
              <a:rPr lang="en-US" altLang="ko-KR" dirty="0" err="1" smtClean="0"/>
              <a:t>unique_immut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=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>overloading 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shared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counting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+,-,*,/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>overloading</a:t>
            </a:r>
            <a:r>
              <a:rPr lang="ko-KR" altLang="en-US" dirty="0" smtClean="0"/>
              <a:t>해서 사칙연산 계산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overloading</a:t>
            </a:r>
            <a:r>
              <a:rPr lang="ko-KR" altLang="en-US" dirty="0" smtClean="0"/>
              <a:t>해서 내부 값 확인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소멸자</a:t>
            </a:r>
            <a:r>
              <a:rPr lang="ko-KR" altLang="en-US" dirty="0" smtClean="0"/>
              <a:t> 호출 시 </a:t>
            </a:r>
            <a:r>
              <a:rPr lang="en-US" altLang="ko-KR" dirty="0" smtClean="0"/>
              <a:t>reference count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Key Point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Shared_mut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Shared_mut</a:t>
            </a:r>
            <a:r>
              <a:rPr lang="ko-KR" altLang="en-US" dirty="0" smtClean="0"/>
              <a:t>의 연산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Shared_mut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Unique_mut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	=&gt;</a:t>
            </a:r>
            <a:r>
              <a:rPr lang="ko-KR" altLang="en-US" dirty="0" smtClean="0"/>
              <a:t>동작의 차이에 유념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Unique_mut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Unique_mut</a:t>
            </a:r>
            <a:r>
              <a:rPr lang="ko-KR" altLang="en-US" dirty="0" smtClean="0"/>
              <a:t>의 연산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3" y="849086"/>
            <a:ext cx="128669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7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7715"/>
            <a:ext cx="10515600" cy="4637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Object</a:t>
            </a:r>
          </a:p>
          <a:p>
            <a:pPr lvl="1"/>
            <a:r>
              <a:rPr lang="ko-KR" altLang="en-US" sz="1400" b="1" dirty="0" smtClean="0"/>
              <a:t>자바 </a:t>
            </a:r>
            <a:r>
              <a:rPr lang="en-US" altLang="ko-KR" sz="1400" b="1" dirty="0" smtClean="0"/>
              <a:t>Object</a:t>
            </a:r>
            <a:r>
              <a:rPr lang="ko-KR" altLang="en-US" sz="1400" b="1" dirty="0" smtClean="0"/>
              <a:t>아님</a:t>
            </a:r>
            <a:r>
              <a:rPr lang="en-US" altLang="ko-KR" sz="1400" b="1" dirty="0" smtClean="0"/>
              <a:t>… </a:t>
            </a:r>
            <a:r>
              <a:rPr lang="ko-KR" altLang="en-US" sz="1400" b="1" dirty="0" smtClean="0"/>
              <a:t>직접 만들어준 클래스</a:t>
            </a:r>
            <a:endParaRPr lang="en-US" altLang="ko-KR" sz="1400" b="1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멤버변수로</a:t>
            </a:r>
            <a:r>
              <a:rPr lang="ko-KR" altLang="en-US" dirty="0" smtClean="0"/>
              <a:t> 가지고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힌트를 위한 사칙연산 오버로딩이 구현되어 있음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함수 설명</a:t>
            </a:r>
            <a:endParaRPr lang="en-US" altLang="ko-KR" b="1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/>
              <a:t>- get()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get</a:t>
            </a:r>
            <a:r>
              <a:rPr lang="ko-KR" altLang="en-US" dirty="0"/>
              <a:t>은 가지고 있는 </a:t>
            </a:r>
            <a:r>
              <a:rPr lang="en-US" altLang="ko-KR" dirty="0" err="1"/>
              <a:t>val</a:t>
            </a:r>
            <a:r>
              <a:rPr lang="ko-KR" altLang="en-US" dirty="0"/>
              <a:t>을 </a:t>
            </a:r>
            <a:r>
              <a:rPr lang="ko-KR" altLang="en-US" dirty="0" err="1"/>
              <a:t>리턴해줌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3" y="849086"/>
            <a:ext cx="128669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19975</TotalTime>
  <Words>576</Words>
  <Application>Microsoft Office PowerPoint</Application>
  <PresentationFormat>와이드스크린</PresentationFormat>
  <Paragraphs>175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Century Gothic</vt:lpstr>
      <vt:lpstr>Office 테마</vt:lpstr>
      <vt:lpstr>C++ 연산자 오버로딩과 smart pointer</vt:lpstr>
      <vt:lpstr>목 차</vt:lpstr>
      <vt:lpstr>explicit</vt:lpstr>
      <vt:lpstr>Operator Overloading</vt:lpstr>
      <vt:lpstr>Smart Pointer</vt:lpstr>
      <vt:lpstr>Mutable</vt:lpstr>
      <vt:lpstr>Immutable</vt:lpstr>
      <vt:lpstr>과제</vt:lpstr>
      <vt:lpstr>과제</vt:lpstr>
      <vt:lpstr>과제</vt:lpstr>
      <vt:lpstr>과제</vt:lpstr>
      <vt:lpstr>과제</vt:lpstr>
      <vt:lpstr>과제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Zokrates 논문</dc:title>
  <dc:creator>user</dc:creator>
  <cp:lastModifiedBy>Kim HyeockJin</cp:lastModifiedBy>
  <cp:revision>442</cp:revision>
  <dcterms:created xsi:type="dcterms:W3CDTF">2019-04-24T06:22:09Z</dcterms:created>
  <dcterms:modified xsi:type="dcterms:W3CDTF">2019-10-15T17:10:42Z</dcterms:modified>
</cp:coreProperties>
</file>