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  <p:sldId id="275" r:id="rId20"/>
    <p:sldId id="278" r:id="rId21"/>
    <p:sldId id="283" r:id="rId22"/>
    <p:sldId id="282" r:id="rId23"/>
    <p:sldId id="277" r:id="rId24"/>
    <p:sldId id="281" r:id="rId25"/>
    <p:sldId id="287" r:id="rId26"/>
    <p:sldId id="284" r:id="rId27"/>
    <p:sldId id="279" r:id="rId28"/>
    <p:sldId id="285" r:id="rId29"/>
    <p:sldId id="286" r:id="rId30"/>
    <p:sldId id="280" r:id="rId31"/>
    <p:sldId id="288" r:id="rId3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49" autoAdjust="0"/>
    <p:restoredTop sz="94660"/>
  </p:normalViewPr>
  <p:slideViewPr>
    <p:cSldViewPr>
      <p:cViewPr>
        <p:scale>
          <a:sx n="125" d="100"/>
          <a:sy n="125" d="100"/>
        </p:scale>
        <p:origin x="-25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0716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6806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19692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35425" y="4302525"/>
            <a:ext cx="506399" cy="5216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6700" y="4357950"/>
            <a:ext cx="580800" cy="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buNone/>
              <a:defRPr sz="3600" b="1"/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4723/wd/hu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685800" y="6806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Automating Android Apps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19692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By Brian Kitchener</a:t>
            </a:r>
          </a:p>
        </p:txBody>
      </p:sp>
      <p:sp>
        <p:nvSpPr>
          <p:cNvPr id="27" name="Shape 27"/>
          <p:cNvSpPr/>
          <p:nvPr/>
        </p:nvSpPr>
        <p:spPr>
          <a:xfrm>
            <a:off x="3310300" y="3111300"/>
            <a:ext cx="2514300" cy="1329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8" name="Shape 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36062" y="2223375"/>
            <a:ext cx="4062782" cy="32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Code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WebElement el 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driver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findElement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By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"Add Contact"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el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sendKeys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"Some Name"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el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driver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swipe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009999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driver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findElementByName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80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"Save"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lang="en" sz="180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click</a:t>
            </a:r>
            <a:r>
              <a:rPr lang="en" sz="1800" b="1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Locating Elements </a:t>
            </a:r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chemeClr val="dk1"/>
              </a:buClr>
              <a:buSzPct val="55000"/>
            </a:pPr>
            <a:r>
              <a:rPr lang="en" sz="2400" dirty="0">
                <a:solidFill>
                  <a:schemeClr val="dk1"/>
                </a:solidFill>
              </a:rPr>
              <a:t>- By.Id</a:t>
            </a:r>
            <a:r>
              <a:rPr lang="en" sz="2400" dirty="0" smtClean="0">
                <a:solidFill>
                  <a:schemeClr val="dk1"/>
                </a:solidFill>
              </a:rPr>
              <a:t>(“resourceId”)</a:t>
            </a:r>
            <a:endParaRPr lang="en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55000"/>
            </a:pPr>
            <a:r>
              <a:rPr lang="en" sz="2400" dirty="0">
                <a:solidFill>
                  <a:schemeClr val="dk1"/>
                </a:solidFill>
              </a:rPr>
              <a:t>- By.Name(“text </a:t>
            </a:r>
            <a:r>
              <a:rPr lang="en" sz="2400" dirty="0" smtClean="0">
                <a:solidFill>
                  <a:schemeClr val="dk1"/>
                </a:solidFill>
              </a:rPr>
              <a:t>visible”)</a:t>
            </a:r>
            <a:endParaRPr lang="en" sz="24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55000"/>
            </a:pPr>
            <a:r>
              <a:rPr lang="en" sz="2400" dirty="0">
                <a:solidFill>
                  <a:schemeClr val="dk1"/>
                </a:solidFill>
              </a:rPr>
              <a:t>- By.Xpath</a:t>
            </a:r>
            <a:r>
              <a:rPr lang="en" sz="2400" dirty="0" smtClean="0">
                <a:solidFill>
                  <a:schemeClr val="dk1"/>
                </a:solidFill>
              </a:rPr>
              <a:t>(“//EditText[3]”)</a:t>
            </a:r>
            <a:endParaRPr lang="en" sz="2400" dirty="0">
              <a:solidFill>
                <a:schemeClr val="dk1"/>
              </a:solidFill>
            </a:endParaRPr>
          </a:p>
          <a:p>
            <a:endParaRPr lang="en-US" sz="2400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62400" y="1047750"/>
            <a:ext cx="4560606" cy="34278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WebDriver is a Library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0099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WebDriver API provides no ability to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- Perform validations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- Deal with </a:t>
            </a:r>
            <a:r>
              <a:rPr lang="en" dirty="0" smtClean="0"/>
              <a:t>non-app windows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- Fetch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- Look at HTTP Traffic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- Execute a test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 - Maintain object repository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Unit Testing Frameworks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JUnit VS TestNG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Both are Viable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TestNG better for UI automation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Provide ability to execute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Annotations inject functionality into our tests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TestNG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@BeforeClass - Instantiate Objects, Fetch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@AfterClass - CleanUp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@BeforeMethod - Instantiate Driver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@AfterMethod - Close Driver, Log Test Info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@BeforeTest - Start external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@AfterTest - Quit everything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Appium Info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Appium has both a UI and command line tool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- Either work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Capabilities can be set on startup, or from the test.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6250"/>
            <a:ext cx="39565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8150"/>
            <a:ext cx="402687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Connecting to Appium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DesiredCapabilities capabilities 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DesiredCapabilities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CapabilityType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BROWSER_NAME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"deviceName"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"Android Emulator"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"platformVersion"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"4.4"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"platformName"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"Android"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"app"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app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getAbsolutePath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"app-package"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"com.example.android.apis"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400" dirty="0">
                <a:solidFill>
                  <a:srgbClr val="008080"/>
                </a:solidFill>
                <a:latin typeface="Verdana"/>
                <a:ea typeface="Verdana"/>
                <a:cs typeface="Verdana"/>
                <a:sym typeface="Verdana"/>
              </a:rPr>
              <a:t>setCapability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"app-activity"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".ApiDemos"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driver 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RemoteWebDriver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(new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URL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 dirty="0">
                <a:solidFill>
                  <a:srgbClr val="DD1144"/>
                </a:solidFill>
                <a:latin typeface="Verdana"/>
                <a:ea typeface="Verdana"/>
                <a:cs typeface="Verdana"/>
                <a:sym typeface="Verdana"/>
              </a:rPr>
              <a:t>"http://127.0.0.1:4723/wd/hub"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  <a:r>
              <a:rPr lang="en" sz="1400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capabilities</a:t>
            </a:r>
            <a:r>
              <a:rPr lang="en" sz="1400" b="1" dirty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Connecting to Appium Browser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22222"/>
                </a:solidFill>
              </a:rPr>
              <a:t>DesiredCapabilities capabilities = new DesiredCapabilities();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22222"/>
                </a:solidFill>
              </a:rPr>
              <a:t>capabilities.SetCapability("device", "android");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22222"/>
                </a:solidFill>
              </a:rPr>
              <a:t>capabilities.SetCapability("platform", "windows");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222222"/>
                </a:solidFill>
              </a:rPr>
              <a:t>capabilities.SetCapability("app", "chrome");</a:t>
            </a:r>
          </a:p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RemoteWebDriver driver = new RemoteWebDriver(new Uri("</a:t>
            </a:r>
            <a:r>
              <a:rPr lang="en" sz="2400" dirty="0">
                <a:solidFill>
                  <a:srgbClr val="6611CC"/>
                </a:solidFill>
                <a:hlinkClick r:id="rId3"/>
              </a:rPr>
              <a:t>http://127.0.0.1:4723/wd/hub</a:t>
            </a:r>
            <a:r>
              <a:rPr lang="en" sz="2400" dirty="0">
                <a:solidFill>
                  <a:schemeClr val="dk1"/>
                </a:solidFill>
              </a:rPr>
              <a:t>"), capabilities);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 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 Appium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Download Sample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Inspect App UI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Create a TestNG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Instantiate a Driver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Find and Click Elements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6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Automating Apps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650101"/>
            <a:ext cx="8229600" cy="4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Introduction to Test Automation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Overview of Appium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The WebDriver API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Locating UI Elements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Unit Testing Frameworks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Page </a:t>
            </a:r>
            <a:r>
              <a:rPr lang="en" sz="2400" dirty="0" smtClean="0">
                <a:solidFill>
                  <a:schemeClr val="dk1"/>
                </a:solidFill>
              </a:rPr>
              <a:t>Objects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Test </a:t>
            </a:r>
            <a:r>
              <a:rPr lang="en" sz="2400" dirty="0" smtClean="0">
                <a:solidFill>
                  <a:schemeClr val="dk1"/>
                </a:solidFill>
              </a:rPr>
              <a:t>Frameworks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- Advanced Features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00825" y="1817200"/>
            <a:ext cx="3732300" cy="27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Hundreds of lines of click commands are hard to decipher!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Lots of code duplication.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Locators scattered throughout our code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No code reusability or organization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No configurability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No diagnostic information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5390" y="89535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8469" y="1885950"/>
            <a:ext cx="102108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8471" y="3588997"/>
            <a:ext cx="10210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180975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Page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7" idx="0"/>
          </p:cNvCxnSpPr>
          <p:nvPr/>
        </p:nvCxnSpPr>
        <p:spPr>
          <a:xfrm>
            <a:off x="4745990" y="1352550"/>
            <a:ext cx="146431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0"/>
          </p:cNvCxnSpPr>
          <p:nvPr/>
        </p:nvCxnSpPr>
        <p:spPr>
          <a:xfrm rot="16200000" flipH="1">
            <a:off x="1844687" y="3194672"/>
            <a:ext cx="7886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0800000">
            <a:off x="1704340" y="2330381"/>
            <a:ext cx="23223" cy="1703047"/>
          </a:xfrm>
          <a:prstGeom prst="bentConnector3">
            <a:avLst>
              <a:gd name="adj1" fmla="val 10843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" idx="1"/>
            <a:endCxn id="5" idx="0"/>
          </p:cNvCxnSpPr>
          <p:nvPr/>
        </p:nvCxnSpPr>
        <p:spPr>
          <a:xfrm rot="10800000" flipV="1">
            <a:off x="2239010" y="1352550"/>
            <a:ext cx="151638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" idx="3"/>
            <a:endCxn id="4" idx="2"/>
          </p:cNvCxnSpPr>
          <p:nvPr/>
        </p:nvCxnSpPr>
        <p:spPr>
          <a:xfrm flipV="1">
            <a:off x="2749550" y="1809750"/>
            <a:ext cx="150114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202180" y="104477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Login Link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649935" y="3324400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Forgot Password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3400" y="2833151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</a:t>
            </a:r>
          </a:p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803252" y="20353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</a:t>
            </a:r>
            <a:r>
              <a:rPr lang="en-US" dirty="0" smtClean="0"/>
              <a:t>In</a:t>
            </a:r>
            <a:endParaRPr lang="en-US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876800" y="1041794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Profile Link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343400" y="1965960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Home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4250690" y="1885950"/>
            <a:ext cx="146431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" idx="2"/>
            <a:endCxn id="22" idx="0"/>
          </p:cNvCxnSpPr>
          <p:nvPr/>
        </p:nvCxnSpPr>
        <p:spPr>
          <a:xfrm rot="16200000" flipH="1">
            <a:off x="5772808" y="3161642"/>
            <a:ext cx="881334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57800" y="280670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</a:t>
            </a:r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88" name="Elbow Connector 87"/>
          <p:cNvCxnSpPr>
            <a:stCxn id="5" idx="3"/>
            <a:endCxn id="5" idx="2"/>
          </p:cNvCxnSpPr>
          <p:nvPr/>
        </p:nvCxnSpPr>
        <p:spPr>
          <a:xfrm flipH="1">
            <a:off x="2239010" y="2343150"/>
            <a:ext cx="510540" cy="457200"/>
          </a:xfrm>
          <a:prstGeom prst="bentConnector4">
            <a:avLst>
              <a:gd name="adj1" fmla="val -44776"/>
              <a:gd name="adj2" fmla="val 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03261" y="262000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</a:t>
            </a:r>
          </a:p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721350" y="3605484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Profile Page</a:t>
            </a:r>
            <a:endParaRPr lang="en-US" dirty="0"/>
          </a:p>
        </p:txBody>
      </p:sp>
      <p:cxnSp>
        <p:nvCxnSpPr>
          <p:cNvPr id="10" name="Elbow Connector 9"/>
          <p:cNvCxnSpPr>
            <a:stCxn id="22" idx="3"/>
            <a:endCxn id="7" idx="3"/>
          </p:cNvCxnSpPr>
          <p:nvPr/>
        </p:nvCxnSpPr>
        <p:spPr>
          <a:xfrm flipH="1" flipV="1">
            <a:off x="6705600" y="2266950"/>
            <a:ext cx="6350" cy="1795734"/>
          </a:xfrm>
          <a:prstGeom prst="bentConnector3">
            <a:avLst>
              <a:gd name="adj1" fmla="val -3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78811" y="2784276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</a:t>
            </a:r>
          </a:p>
          <a:p>
            <a:r>
              <a:rPr lang="en-US" dirty="0" smtClean="0"/>
              <a:t>Changes</a:t>
            </a:r>
            <a:endParaRPr lang="en-US" dirty="0"/>
          </a:p>
        </p:txBody>
      </p:sp>
      <p:cxnSp>
        <p:nvCxnSpPr>
          <p:cNvPr id="12" name="Elbow Connector 11"/>
          <p:cNvCxnSpPr>
            <a:stCxn id="22" idx="2"/>
            <a:endCxn id="7" idx="3"/>
          </p:cNvCxnSpPr>
          <p:nvPr/>
        </p:nvCxnSpPr>
        <p:spPr>
          <a:xfrm rot="5400000" flipH="1" flipV="1">
            <a:off x="5334658" y="3148942"/>
            <a:ext cx="2252934" cy="488950"/>
          </a:xfrm>
          <a:prstGeom prst="bentConnector4">
            <a:avLst>
              <a:gd name="adj1" fmla="val -10147"/>
              <a:gd name="adj2" fmla="val 3335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72400" y="277451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</a:t>
            </a:r>
          </a:p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Map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A large automation suite will have thousands of reusable methods. 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Each method will only work if the application is in a specific state.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Each method starts and ends on a page.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Each method is stored in the page </a:t>
            </a:r>
            <a:r>
              <a:rPr lang="en-US" dirty="0" smtClean="0"/>
              <a:t>it </a:t>
            </a:r>
            <a:r>
              <a:rPr lang="en-US" dirty="0" smtClean="0"/>
              <a:t>starts 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Each method returns </a:t>
            </a:r>
            <a:r>
              <a:rPr lang="en-US" dirty="0" smtClean="0"/>
              <a:t>another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4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Store information about the AUT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Provide an organizational system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Reusable functions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Single point of update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UI Elements defined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Application UI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Define each UI element with locator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Define reusable methods 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Data is passed in through parameters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Tests don’t use driver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Page Objects don’t read from the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Methods return other page objects!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725680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LoginPage</a:t>
            </a:r>
            <a:r>
              <a:rPr lang="en-US" sz="1400" dirty="0"/>
              <a:t>{</a:t>
            </a:r>
          </a:p>
          <a:p>
            <a:r>
              <a:rPr lang="en-US" sz="1400" dirty="0"/>
              <a:t>    Element </a:t>
            </a:r>
            <a:r>
              <a:rPr lang="en-US" sz="1400" dirty="0" err="1" smtClean="0"/>
              <a:t>emailAddress</a:t>
            </a:r>
            <a:r>
              <a:rPr lang="en-US" sz="1400" dirty="0" smtClean="0"/>
              <a:t> </a:t>
            </a:r>
            <a:r>
              <a:rPr lang="en-US" sz="1400" dirty="0"/>
              <a:t>= new </a:t>
            </a:r>
            <a:r>
              <a:rPr lang="en-US" sz="1400" dirty="0" smtClean="0"/>
              <a:t>Element(By.name</a:t>
            </a:r>
            <a:r>
              <a:rPr lang="en-US" sz="1400" dirty="0"/>
              <a:t>("Email Address"));</a:t>
            </a:r>
          </a:p>
          <a:p>
            <a:r>
              <a:rPr lang="en-US" sz="1400" dirty="0"/>
              <a:t>    Element </a:t>
            </a:r>
            <a:r>
              <a:rPr lang="en-US" sz="1400" dirty="0" smtClean="0"/>
              <a:t>password </a:t>
            </a:r>
            <a:r>
              <a:rPr lang="en-US" sz="1400" dirty="0"/>
              <a:t>= new </a:t>
            </a:r>
            <a:r>
              <a:rPr lang="en-US" sz="1400" dirty="0" smtClean="0"/>
              <a:t>Element(</a:t>
            </a:r>
            <a:r>
              <a:rPr lang="en-US" sz="1400" dirty="0" err="1" smtClean="0"/>
              <a:t>By.xpath</a:t>
            </a:r>
            <a:r>
              <a:rPr lang="en-US" sz="1400" dirty="0"/>
              <a:t>("//</a:t>
            </a:r>
            <a:r>
              <a:rPr lang="en-US" sz="1400" dirty="0" err="1"/>
              <a:t>EditText</a:t>
            </a:r>
            <a:r>
              <a:rPr lang="en-US" sz="1400" dirty="0"/>
              <a:t>[2]"));</a:t>
            </a:r>
          </a:p>
          <a:p>
            <a:r>
              <a:rPr lang="en-US" sz="1400" dirty="0"/>
              <a:t>    Element </a:t>
            </a:r>
            <a:r>
              <a:rPr lang="en-US" sz="1400" dirty="0" err="1" smtClean="0"/>
              <a:t>accountServices</a:t>
            </a:r>
            <a:r>
              <a:rPr lang="en-US" sz="1400" dirty="0" smtClean="0"/>
              <a:t> </a:t>
            </a:r>
            <a:r>
              <a:rPr lang="en-US" sz="1400" dirty="0"/>
              <a:t>= new </a:t>
            </a:r>
            <a:r>
              <a:rPr lang="en-US" sz="1400" dirty="0" smtClean="0"/>
              <a:t>Element(By.name</a:t>
            </a:r>
            <a:r>
              <a:rPr lang="en-US" sz="1400" dirty="0"/>
              <a:t>("Account Services"));</a:t>
            </a:r>
          </a:p>
          <a:p>
            <a:r>
              <a:rPr lang="en-US" sz="1400" dirty="0"/>
              <a:t>    Element </a:t>
            </a:r>
            <a:r>
              <a:rPr lang="en-US" sz="1400" dirty="0" err="1" smtClean="0"/>
              <a:t>signIn</a:t>
            </a:r>
            <a:r>
              <a:rPr lang="en-US" sz="1400" dirty="0" smtClean="0"/>
              <a:t> </a:t>
            </a:r>
            <a:r>
              <a:rPr lang="en-US" sz="1400" dirty="0"/>
              <a:t>= new </a:t>
            </a:r>
            <a:r>
              <a:rPr lang="en-US" sz="1400" dirty="0" smtClean="0"/>
              <a:t>Element(By.name</a:t>
            </a:r>
            <a:r>
              <a:rPr lang="en-US" sz="1400" dirty="0"/>
              <a:t>("Sign In"));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loginAsUser</a:t>
            </a:r>
            <a:r>
              <a:rPr lang="en-US" sz="1400" dirty="0"/>
              <a:t>(String username, String password)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 smtClean="0"/>
              <a:t>emailAddress.sendKeys</a:t>
            </a:r>
            <a:r>
              <a:rPr lang="en-US" sz="1400" dirty="0" smtClean="0"/>
              <a:t>(username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 smtClean="0"/>
              <a:t>password.sendKeys</a:t>
            </a:r>
            <a:r>
              <a:rPr lang="en-US" sz="1400" dirty="0" smtClean="0"/>
              <a:t>(password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</a:t>
            </a:r>
            <a:r>
              <a:rPr lang="en-US" sz="1400" dirty="0" err="1" smtClean="0"/>
              <a:t>signIn.click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loginAsGuest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 smtClean="0"/>
              <a:t>accountServices.click</a:t>
            </a:r>
            <a:r>
              <a:rPr lang="en-US" sz="1400" dirty="0"/>
              <a:t>();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2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page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Page objects can be built using ‘components</a:t>
            </a:r>
            <a:r>
              <a:rPr lang="en-US" dirty="0" smtClean="0"/>
              <a:t>’ – aka other page objects!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Header, Footer, Search bar, etc.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Extend and override to share functionality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Logged in Page vs Logged out page</a:t>
            </a:r>
          </a:p>
        </p:txBody>
      </p:sp>
    </p:spTree>
    <p:extLst>
      <p:ext uri="{BB962C8B-B14F-4D97-AF65-F5344CB8AC3E}">
        <p14:creationId xmlns:p14="http://schemas.microsoft.com/office/powerpoint/2010/main" val="3584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Standardized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Tests extend a super class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Page Objects may extend a super class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Standard Environmental functions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Additional Test Diagnostic Information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Database / REST API methods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Custom Application Hooks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Custom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783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Configurability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Environment Info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Store test data </a:t>
            </a:r>
          </a:p>
          <a:p>
            <a:pPr lvl="2"/>
            <a:r>
              <a:rPr lang="en-US" dirty="0"/>
              <a:t>	- Usernames, passwords, etc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Disk Storage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400" dirty="0" smtClean="0"/>
              <a:t>Generated data (usernames)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smtClean="0"/>
              <a:t>Configure “optional” features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- HTTP Proxy, </a:t>
            </a:r>
            <a:r>
              <a:rPr lang="en-US" dirty="0" err="1" smtClean="0"/>
              <a:t>Appium</a:t>
            </a:r>
            <a:r>
              <a:rPr lang="en-US" dirty="0" smtClean="0"/>
              <a:t> startup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Logging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- Command Log, debug info,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08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Super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Instantiates driver per test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Fetches data (</a:t>
            </a:r>
            <a:r>
              <a:rPr lang="en-US" dirty="0" err="1" smtClean="0"/>
              <a:t>db</a:t>
            </a:r>
            <a:r>
              <a:rPr lang="en-US" dirty="0" smtClean="0"/>
              <a:t>, </a:t>
            </a:r>
            <a:r>
              <a:rPr lang="en-US" dirty="0" err="1" smtClean="0"/>
              <a:t>api</a:t>
            </a:r>
            <a:r>
              <a:rPr lang="en-US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Starts/Stops External Processes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Quits driver after each tests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Logs screenshot / AUT info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Check for test failure</a:t>
            </a:r>
          </a:p>
        </p:txBody>
      </p:sp>
    </p:spTree>
    <p:extLst>
      <p:ext uri="{BB962C8B-B14F-4D97-AF65-F5344CB8AC3E}">
        <p14:creationId xmlns:p14="http://schemas.microsoft.com/office/powerpoint/2010/main" val="36580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- 9:30 - 10:30 Lecture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- 10:30 - 11:00 Work 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- 11:00 - 12:00 Lecture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- 12:00 - 12:30 Work Time / Q&amp;A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7256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Create several page objects for the beginning pages of the app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Create several tests that use the page </a:t>
            </a:r>
            <a:r>
              <a:rPr lang="en-US" dirty="0" smtClean="0"/>
              <a:t>object methods in a function chain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Create a test super class that launches driver before each test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Use a </a:t>
            </a:r>
            <a:r>
              <a:rPr lang="en-US" dirty="0" err="1" smtClean="0"/>
              <a:t>config</a:t>
            </a:r>
            <a:r>
              <a:rPr lang="en-US" dirty="0" smtClean="0"/>
              <a:t> file to store test settings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 a cluster of </a:t>
            </a:r>
            <a:r>
              <a:rPr lang="en-US" dirty="0" err="1" smtClean="0"/>
              <a:t>Appium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Run tests in parallel</a:t>
            </a:r>
          </a:p>
          <a:p>
            <a:r>
              <a:rPr lang="en-US" dirty="0" smtClean="0"/>
              <a:t>Run tests against different devices / emulators</a:t>
            </a:r>
          </a:p>
          <a:p>
            <a:r>
              <a:rPr lang="en-US" dirty="0" smtClean="0"/>
              <a:t>Share test machines across an organization</a:t>
            </a:r>
          </a:p>
          <a:p>
            <a:r>
              <a:rPr lang="en-US" dirty="0" smtClean="0"/>
              <a:t>Desired Capabilities specify which machine the test will run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89600" y="1836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- You will need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Java SDK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Eclipse 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Maven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Appium.io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- Selenium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     - JUnit/TestNG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1550" y="571220"/>
            <a:ext cx="1207200" cy="10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434850" y="653225"/>
            <a:ext cx="1515785" cy="10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730025" y="1845275"/>
            <a:ext cx="972974" cy="9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462298" y="1896624"/>
            <a:ext cx="1067074" cy="1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661546" y="3027400"/>
            <a:ext cx="860241" cy="10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462300" y="3388625"/>
            <a:ext cx="1897374" cy="5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we building?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Tests built in TestNG / JUnit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Tests use the WebDriver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Appium is a node.js server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USB Device or Emulator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b="0">
                <a:solidFill>
                  <a:schemeClr val="dk1"/>
                </a:solidFill>
              </a:rPr>
              <a:t>Fundamental Precepts of Test Automation 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81500" y="9693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1) Automation is Code.  Treat it as such.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2) You cannot test everything.  Don’t even try.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3) Reliability is more important than coverage.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4) Make the smallest tests possible.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5) Finding the elements is half the battle.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27498" y="9328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6) Timing is everything.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7) You need to know why your test failed.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8) Choose your tool carefully, you will be stuck with it.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9) When all else fails, build a hook in the application.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10) Don’t build a test if no one cares that it fails.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Appium Overview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66550" y="11961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http://appium.io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Open source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Node.js 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Selenium 2 / WebDriver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Emulators and Real Devices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Native and Hybrid Apps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Web Browsers - Chrome and Safari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Being merged into Selenium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- Selenium GRID Support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	</a:t>
            </a:r>
          </a:p>
          <a:p>
            <a:pPr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72" name="Shape 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38550" y="1458075"/>
            <a:ext cx="3513699" cy="29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Automation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24800" y="7506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- Selenium 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WebDriver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- Execute tests locally or remote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- Selenium Jar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- Most Languages supported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	-Java, C#, Ruby, Python, Perl, Javascript, and more.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- Not a testing tool, just a Browser API.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- Unit Testing Framework of choice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/>
              <a:t>- Custom frameworks to support additional functionality.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Selenium 2 API’s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- WebDriver API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- Contains methods for system manipulation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- Finds elements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- WebElement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- Contains methods for manipulating an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- Click, SendKeys,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- Action API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	- Complicated UI actions like Swipe, etc</a:t>
            </a:r>
            <a:r>
              <a:rPr lang="en" sz="2000" dirty="0" smtClean="0"/>
              <a:t>.</a:t>
            </a:r>
          </a:p>
          <a:p>
            <a:pPr marL="342900" lvl="0" indent="-342900" rtl="0">
              <a:spcBef>
                <a:spcPts val="0"/>
              </a:spcBef>
              <a:buFontTx/>
              <a:buChar char="-"/>
            </a:pPr>
            <a:r>
              <a:rPr lang="en" sz="2000" dirty="0" smtClean="0"/>
              <a:t>Appium Library can be used alternatively </a:t>
            </a:r>
          </a:p>
          <a:p>
            <a:pPr lvl="2"/>
            <a:r>
              <a:rPr lang="en" sz="1400" dirty="0"/>
              <a:t>	</a:t>
            </a:r>
            <a:r>
              <a:rPr lang="en" sz="1400" dirty="0" smtClean="0"/>
              <a:t>- HTTP Messages are the same</a:t>
            </a:r>
          </a:p>
          <a:p>
            <a:pPr lvl="2"/>
            <a:r>
              <a:rPr lang="en" sz="1400" dirty="0"/>
              <a:t>	</a:t>
            </a:r>
            <a:r>
              <a:rPr lang="en" sz="1400" dirty="0" smtClean="0"/>
              <a:t>- Different function names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1041</Words>
  <Application>Microsoft Office PowerPoint</Application>
  <PresentationFormat>On-screen Show (16:9)</PresentationFormat>
  <Paragraphs>240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simple-light</vt:lpstr>
      <vt:lpstr>Automating Android Apps</vt:lpstr>
      <vt:lpstr>Automating Apps</vt:lpstr>
      <vt:lpstr>Schedule</vt:lpstr>
      <vt:lpstr>PowerPoint Presentation</vt:lpstr>
      <vt:lpstr>What are we building?</vt:lpstr>
      <vt:lpstr>Fundamental Precepts of Test Automation </vt:lpstr>
      <vt:lpstr>Appium Overview</vt:lpstr>
      <vt:lpstr>Web Automation</vt:lpstr>
      <vt:lpstr>Selenium 2 API’s</vt:lpstr>
      <vt:lpstr>Example Code</vt:lpstr>
      <vt:lpstr>Locating Elements </vt:lpstr>
      <vt:lpstr>WebDriver is a Library</vt:lpstr>
      <vt:lpstr>Unit Testing Frameworks</vt:lpstr>
      <vt:lpstr>TestNG</vt:lpstr>
      <vt:lpstr>Appium Info</vt:lpstr>
      <vt:lpstr>PowerPoint Presentation</vt:lpstr>
      <vt:lpstr>Connecting to Appium</vt:lpstr>
      <vt:lpstr>Connecting to Appium Browser</vt:lpstr>
      <vt:lpstr>Exercise 1</vt:lpstr>
      <vt:lpstr>Common Problems</vt:lpstr>
      <vt:lpstr>PowerPoint Presentation</vt:lpstr>
      <vt:lpstr>Method Map </vt:lpstr>
      <vt:lpstr>Page Objects</vt:lpstr>
      <vt:lpstr>Page Object details</vt:lpstr>
      <vt:lpstr>Page Object Example</vt:lpstr>
      <vt:lpstr>Reusing page objects</vt:lpstr>
      <vt:lpstr>Testing Framework</vt:lpstr>
      <vt:lpstr>Configurability </vt:lpstr>
      <vt:lpstr>Test Super Class</vt:lpstr>
      <vt:lpstr>Exercise 2 </vt:lpstr>
      <vt:lpstr>Selenium GRID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Android Apps</dc:title>
  <dc:creator>Brian Kitchener</dc:creator>
  <cp:lastModifiedBy>Brian Kitchener</cp:lastModifiedBy>
  <cp:revision>13</cp:revision>
  <dcterms:modified xsi:type="dcterms:W3CDTF">2014-05-27T10:42:17Z</dcterms:modified>
</cp:coreProperties>
</file>