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7"/>
  </p:notesMasterIdLst>
  <p:handoutMasterIdLst>
    <p:handoutMasterId r:id="rId58"/>
  </p:handoutMasterIdLst>
  <p:sldIdLst>
    <p:sldId id="256" r:id="rId2"/>
    <p:sldId id="404" r:id="rId3"/>
    <p:sldId id="405" r:id="rId4"/>
    <p:sldId id="406" r:id="rId5"/>
    <p:sldId id="452" r:id="rId6"/>
    <p:sldId id="453" r:id="rId7"/>
    <p:sldId id="454" r:id="rId8"/>
    <p:sldId id="455" r:id="rId9"/>
    <p:sldId id="445" r:id="rId10"/>
    <p:sldId id="456" r:id="rId11"/>
    <p:sldId id="457" r:id="rId12"/>
    <p:sldId id="446" r:id="rId13"/>
    <p:sldId id="447" r:id="rId14"/>
    <p:sldId id="448" r:id="rId15"/>
    <p:sldId id="449" r:id="rId16"/>
    <p:sldId id="450" r:id="rId17"/>
    <p:sldId id="451" r:id="rId18"/>
    <p:sldId id="458" r:id="rId19"/>
    <p:sldId id="421" r:id="rId20"/>
    <p:sldId id="422" r:id="rId21"/>
    <p:sldId id="423" r:id="rId22"/>
    <p:sldId id="426" r:id="rId23"/>
    <p:sldId id="428" r:id="rId24"/>
    <p:sldId id="429" r:id="rId25"/>
    <p:sldId id="430" r:id="rId26"/>
    <p:sldId id="431" r:id="rId27"/>
    <p:sldId id="432" r:id="rId28"/>
    <p:sldId id="433" r:id="rId29"/>
    <p:sldId id="434" r:id="rId30"/>
    <p:sldId id="435" r:id="rId31"/>
    <p:sldId id="472" r:id="rId32"/>
    <p:sldId id="473" r:id="rId33"/>
    <p:sldId id="474" r:id="rId34"/>
    <p:sldId id="436" r:id="rId35"/>
    <p:sldId id="437" r:id="rId36"/>
    <p:sldId id="438" r:id="rId37"/>
    <p:sldId id="439" r:id="rId38"/>
    <p:sldId id="440" r:id="rId39"/>
    <p:sldId id="441" r:id="rId40"/>
    <p:sldId id="442" r:id="rId41"/>
    <p:sldId id="443" r:id="rId42"/>
    <p:sldId id="459" r:id="rId43"/>
    <p:sldId id="444" r:id="rId44"/>
    <p:sldId id="460" r:id="rId45"/>
    <p:sldId id="461" r:id="rId46"/>
    <p:sldId id="462" r:id="rId47"/>
    <p:sldId id="463" r:id="rId48"/>
    <p:sldId id="464" r:id="rId49"/>
    <p:sldId id="465" r:id="rId50"/>
    <p:sldId id="466" r:id="rId51"/>
    <p:sldId id="467" r:id="rId52"/>
    <p:sldId id="468" r:id="rId53"/>
    <p:sldId id="469" r:id="rId54"/>
    <p:sldId id="470" r:id="rId55"/>
    <p:sldId id="471" r:id="rId56"/>
  </p:sldIdLst>
  <p:sldSz cx="9906000" cy="6858000" type="A4"/>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EDF8"/>
    <a:srgbClr val="999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848" autoAdjust="0"/>
  </p:normalViewPr>
  <p:slideViewPr>
    <p:cSldViewPr>
      <p:cViewPr varScale="1">
        <p:scale>
          <a:sx n="63" d="100"/>
          <a:sy n="63" d="100"/>
        </p:scale>
        <p:origin x="1252" y="6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3173"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457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458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458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9A5F6FFA-C6DC-460D-974D-9DBAD12702A3}" type="slidenum">
              <a:rPr lang="zh-CN" altLang="en-US"/>
              <a:pPr/>
              <a:t>‹#›</a:t>
            </a:fld>
            <a:endParaRPr lang="en-US" altLang="zh-CN"/>
          </a:p>
        </p:txBody>
      </p:sp>
    </p:spTree>
    <p:extLst>
      <p:ext uri="{BB962C8B-B14F-4D97-AF65-F5344CB8AC3E}">
        <p14:creationId xmlns:p14="http://schemas.microsoft.com/office/powerpoint/2010/main" val="1619639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253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C7BF47C4-6AB6-4CB8-8CAB-58700FE06F0D}" type="slidenum">
              <a:rPr lang="zh-CN" altLang="en-US"/>
              <a:pPr/>
              <a:t>‹#›</a:t>
            </a:fld>
            <a:endParaRPr lang="en-US" altLang="zh-CN"/>
          </a:p>
        </p:txBody>
      </p:sp>
    </p:spTree>
    <p:extLst>
      <p:ext uri="{BB962C8B-B14F-4D97-AF65-F5344CB8AC3E}">
        <p14:creationId xmlns:p14="http://schemas.microsoft.com/office/powerpoint/2010/main" val="39262366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196BB1-64CF-4D4B-95C0-A61F0D0D3CF7}" type="slidenum">
              <a:rPr lang="zh-CN" altLang="en-US"/>
              <a:pPr/>
              <a:t>1</a:t>
            </a:fld>
            <a:endParaRPr lang="en-US" altLang="zh-CN"/>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708DEB4F-E35F-417B-A82A-01115C5D518E}" type="slidenum">
              <a:rPr lang="zh-CN" altLang="en-US" smtClean="0"/>
              <a:pPr/>
              <a:t>23</a:t>
            </a:fld>
            <a:endParaRPr lang="zh-CN" altLang="en-US" smtClean="0"/>
          </a:p>
        </p:txBody>
      </p:sp>
    </p:spTree>
    <p:extLst>
      <p:ext uri="{BB962C8B-B14F-4D97-AF65-F5344CB8AC3E}">
        <p14:creationId xmlns:p14="http://schemas.microsoft.com/office/powerpoint/2010/main" val="1416544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6C265F8C-72AF-4556-AB80-75B638B31695}" type="slidenum">
              <a:rPr lang="zh-CN" altLang="en-US" smtClean="0"/>
              <a:pPr/>
              <a:t>25</a:t>
            </a:fld>
            <a:endParaRPr lang="zh-CN" altLang="en-US" smtClean="0"/>
          </a:p>
        </p:txBody>
      </p:sp>
    </p:spTree>
    <p:extLst>
      <p:ext uri="{BB962C8B-B14F-4D97-AF65-F5344CB8AC3E}">
        <p14:creationId xmlns:p14="http://schemas.microsoft.com/office/powerpoint/2010/main" val="250772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3848E99B-0CD3-4CC1-AA22-368174941742}" type="slidenum">
              <a:rPr lang="zh-CN" altLang="en-US" smtClean="0"/>
              <a:pPr/>
              <a:t>26</a:t>
            </a:fld>
            <a:endParaRPr lang="zh-CN" altLang="en-US" smtClean="0"/>
          </a:p>
        </p:txBody>
      </p:sp>
    </p:spTree>
    <p:extLst>
      <p:ext uri="{BB962C8B-B14F-4D97-AF65-F5344CB8AC3E}">
        <p14:creationId xmlns:p14="http://schemas.microsoft.com/office/powerpoint/2010/main" val="771485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73643FE0-0537-4BCD-84A0-B08EA7423CD1}" type="slidenum">
              <a:rPr lang="zh-CN" altLang="en-US" smtClean="0"/>
              <a:pPr/>
              <a:t>27</a:t>
            </a:fld>
            <a:endParaRPr lang="zh-CN" altLang="en-US" smtClean="0"/>
          </a:p>
        </p:txBody>
      </p:sp>
    </p:spTree>
    <p:extLst>
      <p:ext uri="{BB962C8B-B14F-4D97-AF65-F5344CB8AC3E}">
        <p14:creationId xmlns:p14="http://schemas.microsoft.com/office/powerpoint/2010/main" val="3549881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BAC9941D-E890-462A-9AD5-F8F529E4F3FA}" type="slidenum">
              <a:rPr lang="zh-CN" altLang="en-US" smtClean="0"/>
              <a:pPr/>
              <a:t>28</a:t>
            </a:fld>
            <a:endParaRPr lang="zh-CN" altLang="en-US" smtClean="0"/>
          </a:p>
        </p:txBody>
      </p:sp>
    </p:spTree>
    <p:extLst>
      <p:ext uri="{BB962C8B-B14F-4D97-AF65-F5344CB8AC3E}">
        <p14:creationId xmlns:p14="http://schemas.microsoft.com/office/powerpoint/2010/main" val="1632816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2995672F-DE52-4DA9-BCD5-602BE3783D06}" type="slidenum">
              <a:rPr lang="zh-CN" altLang="en-US" smtClean="0"/>
              <a:pPr/>
              <a:t>30</a:t>
            </a:fld>
            <a:endParaRPr lang="zh-CN" altLang="en-US" smtClean="0"/>
          </a:p>
        </p:txBody>
      </p:sp>
    </p:spTree>
    <p:extLst>
      <p:ext uri="{BB962C8B-B14F-4D97-AF65-F5344CB8AC3E}">
        <p14:creationId xmlns:p14="http://schemas.microsoft.com/office/powerpoint/2010/main" val="1517430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5E596850-3A18-4FAA-8073-BB3DC28ADC58}" type="slidenum">
              <a:rPr lang="zh-CN" altLang="en-US" smtClean="0"/>
              <a:pPr/>
              <a:t>35</a:t>
            </a:fld>
            <a:endParaRPr lang="zh-CN" altLang="en-US" smtClean="0"/>
          </a:p>
        </p:txBody>
      </p:sp>
    </p:spTree>
    <p:extLst>
      <p:ext uri="{BB962C8B-B14F-4D97-AF65-F5344CB8AC3E}">
        <p14:creationId xmlns:p14="http://schemas.microsoft.com/office/powerpoint/2010/main" val="3241490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F6DFAB92-4E22-4250-90CE-649E84C9E0C1}" type="slidenum">
              <a:rPr lang="zh-CN" altLang="en-US" smtClean="0"/>
              <a:pPr/>
              <a:t>36</a:t>
            </a:fld>
            <a:endParaRPr lang="zh-CN" altLang="en-US" smtClean="0"/>
          </a:p>
        </p:txBody>
      </p:sp>
    </p:spTree>
    <p:extLst>
      <p:ext uri="{BB962C8B-B14F-4D97-AF65-F5344CB8AC3E}">
        <p14:creationId xmlns:p14="http://schemas.microsoft.com/office/powerpoint/2010/main" val="1038818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BC890333-0AEA-4C19-A842-41445B1E0ED8}" type="slidenum">
              <a:rPr lang="zh-CN" altLang="en-US" smtClean="0"/>
              <a:pPr/>
              <a:t>37</a:t>
            </a:fld>
            <a:endParaRPr lang="zh-CN" altLang="en-US" smtClean="0"/>
          </a:p>
        </p:txBody>
      </p:sp>
    </p:spTree>
    <p:extLst>
      <p:ext uri="{BB962C8B-B14F-4D97-AF65-F5344CB8AC3E}">
        <p14:creationId xmlns:p14="http://schemas.microsoft.com/office/powerpoint/2010/main" val="1864605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C7AE7261-2EB9-468E-ADEF-074C81207FB3}" type="slidenum">
              <a:rPr lang="zh-CN" altLang="en-US" smtClean="0"/>
              <a:pPr/>
              <a:t>38</a:t>
            </a:fld>
            <a:endParaRPr lang="zh-CN" altLang="en-US" smtClean="0"/>
          </a:p>
        </p:txBody>
      </p:sp>
    </p:spTree>
    <p:extLst>
      <p:ext uri="{BB962C8B-B14F-4D97-AF65-F5344CB8AC3E}">
        <p14:creationId xmlns:p14="http://schemas.microsoft.com/office/powerpoint/2010/main" val="2094336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3CFD4636-BDEA-41A8-86F1-84A67BF3269C}" type="slidenum">
              <a:rPr lang="zh-CN" altLang="en-US" smtClean="0"/>
              <a:pPr/>
              <a:t>2</a:t>
            </a:fld>
            <a:endParaRPr lang="zh-CN" altLang="en-US" smtClean="0"/>
          </a:p>
        </p:txBody>
      </p:sp>
    </p:spTree>
    <p:extLst>
      <p:ext uri="{BB962C8B-B14F-4D97-AF65-F5344CB8AC3E}">
        <p14:creationId xmlns:p14="http://schemas.microsoft.com/office/powerpoint/2010/main" val="349555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5F0D95EC-7E3E-4058-8846-37B9FF7CA23D}" type="slidenum">
              <a:rPr lang="zh-CN" altLang="en-US" smtClean="0"/>
              <a:pPr/>
              <a:t>39</a:t>
            </a:fld>
            <a:endParaRPr lang="zh-CN" altLang="en-US" smtClean="0"/>
          </a:p>
        </p:txBody>
      </p:sp>
    </p:spTree>
    <p:extLst>
      <p:ext uri="{BB962C8B-B14F-4D97-AF65-F5344CB8AC3E}">
        <p14:creationId xmlns:p14="http://schemas.microsoft.com/office/powerpoint/2010/main" val="574208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75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6F8E5C81-5D98-4C71-A864-562D3C7BD28A}" type="slidenum">
              <a:rPr lang="zh-CN" altLang="en-US" smtClean="0"/>
              <a:pPr/>
              <a:t>40</a:t>
            </a:fld>
            <a:endParaRPr lang="zh-CN" altLang="en-US" smtClean="0"/>
          </a:p>
        </p:txBody>
      </p:sp>
    </p:spTree>
    <p:extLst>
      <p:ext uri="{BB962C8B-B14F-4D97-AF65-F5344CB8AC3E}">
        <p14:creationId xmlns:p14="http://schemas.microsoft.com/office/powerpoint/2010/main" val="2470213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E6024210-3373-49B3-A5A3-E8B5FF49BAEF}" type="slidenum">
              <a:rPr lang="zh-CN" altLang="en-US" smtClean="0"/>
              <a:pPr/>
              <a:t>41</a:t>
            </a:fld>
            <a:endParaRPr lang="zh-CN" altLang="en-US" smtClean="0"/>
          </a:p>
        </p:txBody>
      </p:sp>
    </p:spTree>
    <p:extLst>
      <p:ext uri="{BB962C8B-B14F-4D97-AF65-F5344CB8AC3E}">
        <p14:creationId xmlns:p14="http://schemas.microsoft.com/office/powerpoint/2010/main" val="3982581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AE608A66-8E19-42C4-B178-2A4BDFE5991B}" type="slidenum">
              <a:rPr lang="zh-CN" altLang="en-US" smtClean="0"/>
              <a:pPr/>
              <a:t>3</a:t>
            </a:fld>
            <a:endParaRPr lang="zh-CN" altLang="en-US" smtClean="0"/>
          </a:p>
        </p:txBody>
      </p:sp>
    </p:spTree>
    <p:extLst>
      <p:ext uri="{BB962C8B-B14F-4D97-AF65-F5344CB8AC3E}">
        <p14:creationId xmlns:p14="http://schemas.microsoft.com/office/powerpoint/2010/main" val="1666314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A9BA0F00-E184-4082-AA3B-4033291D1494}" type="slidenum">
              <a:rPr lang="zh-CN" altLang="en-US" smtClean="0"/>
              <a:pPr/>
              <a:t>7</a:t>
            </a:fld>
            <a:endParaRPr lang="zh-CN" altLang="en-US" smtClean="0"/>
          </a:p>
        </p:txBody>
      </p:sp>
    </p:spTree>
    <p:extLst>
      <p:ext uri="{BB962C8B-B14F-4D97-AF65-F5344CB8AC3E}">
        <p14:creationId xmlns:p14="http://schemas.microsoft.com/office/powerpoint/2010/main" val="406253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D6C26AB1-FB83-4780-B414-521070CE0018}" type="slidenum">
              <a:rPr lang="zh-CN" altLang="en-US" smtClean="0"/>
              <a:pPr/>
              <a:t>10</a:t>
            </a:fld>
            <a:endParaRPr lang="zh-CN" altLang="en-US" smtClean="0"/>
          </a:p>
        </p:txBody>
      </p:sp>
    </p:spTree>
    <p:extLst>
      <p:ext uri="{BB962C8B-B14F-4D97-AF65-F5344CB8AC3E}">
        <p14:creationId xmlns:p14="http://schemas.microsoft.com/office/powerpoint/2010/main" val="2559837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9ECF4302-663B-4C65-89F7-5F164B700196}" type="slidenum">
              <a:rPr lang="zh-CN" altLang="en-US" smtClean="0"/>
              <a:pPr/>
              <a:t>11</a:t>
            </a:fld>
            <a:endParaRPr lang="zh-CN" altLang="en-US" smtClean="0"/>
          </a:p>
        </p:txBody>
      </p:sp>
    </p:spTree>
    <p:extLst>
      <p:ext uri="{BB962C8B-B14F-4D97-AF65-F5344CB8AC3E}">
        <p14:creationId xmlns:p14="http://schemas.microsoft.com/office/powerpoint/2010/main" val="176095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9819B153-D8D1-4B9D-ADAF-41C1B9DFF04C}" type="slidenum">
              <a:rPr lang="zh-CN" altLang="en-US" smtClean="0"/>
              <a:pPr/>
              <a:t>19</a:t>
            </a:fld>
            <a:endParaRPr lang="zh-CN" altLang="en-US" smtClean="0"/>
          </a:p>
        </p:txBody>
      </p:sp>
    </p:spTree>
    <p:extLst>
      <p:ext uri="{BB962C8B-B14F-4D97-AF65-F5344CB8AC3E}">
        <p14:creationId xmlns:p14="http://schemas.microsoft.com/office/powerpoint/2010/main" val="4280878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B9961631-ED7A-4B5C-8C05-368227D06F87}" type="slidenum">
              <a:rPr lang="zh-CN" altLang="en-US" smtClean="0"/>
              <a:pPr/>
              <a:t>21</a:t>
            </a:fld>
            <a:endParaRPr lang="zh-CN" altLang="en-US" smtClean="0"/>
          </a:p>
        </p:txBody>
      </p:sp>
    </p:spTree>
    <p:extLst>
      <p:ext uri="{BB962C8B-B14F-4D97-AF65-F5344CB8AC3E}">
        <p14:creationId xmlns:p14="http://schemas.microsoft.com/office/powerpoint/2010/main" val="2001260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Garamond" panose="02020404030301010803" pitchFamily="18" charset="0"/>
                <a:ea typeface="宋体" panose="02010600030101010101" pitchFamily="2" charset="-122"/>
              </a:defRPr>
            </a:lvl1pPr>
            <a:lvl2pPr marL="742950" indent="-285750">
              <a:defRPr b="1">
                <a:solidFill>
                  <a:schemeClr val="tx1"/>
                </a:solidFill>
                <a:latin typeface="Garamond" panose="02020404030301010803" pitchFamily="18" charset="0"/>
                <a:ea typeface="宋体" panose="02010600030101010101" pitchFamily="2" charset="-122"/>
              </a:defRPr>
            </a:lvl2pPr>
            <a:lvl3pPr marL="1143000" indent="-228600">
              <a:defRPr b="1">
                <a:solidFill>
                  <a:schemeClr val="tx1"/>
                </a:solidFill>
                <a:latin typeface="Garamond" panose="02020404030301010803" pitchFamily="18" charset="0"/>
                <a:ea typeface="宋体" panose="02010600030101010101" pitchFamily="2" charset="-122"/>
              </a:defRPr>
            </a:lvl3pPr>
            <a:lvl4pPr marL="1600200" indent="-228600">
              <a:defRPr b="1">
                <a:solidFill>
                  <a:schemeClr val="tx1"/>
                </a:solidFill>
                <a:latin typeface="Garamond" panose="02020404030301010803" pitchFamily="18" charset="0"/>
                <a:ea typeface="宋体" panose="02010600030101010101" pitchFamily="2" charset="-122"/>
              </a:defRPr>
            </a:lvl4pPr>
            <a:lvl5pPr marL="2057400" indent="-22860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fld id="{094E8000-6E39-473A-BF28-EFE92D0AA566}" type="slidenum">
              <a:rPr lang="zh-CN" altLang="en-US" smtClean="0"/>
              <a:pPr/>
              <a:t>22</a:t>
            </a:fld>
            <a:endParaRPr lang="zh-CN" altLang="en-US" smtClean="0"/>
          </a:p>
        </p:txBody>
      </p:sp>
    </p:spTree>
    <p:extLst>
      <p:ext uri="{BB962C8B-B14F-4D97-AF65-F5344CB8AC3E}">
        <p14:creationId xmlns:p14="http://schemas.microsoft.com/office/powerpoint/2010/main" val="287247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2290" name="Rectangle 2"/>
          <p:cNvSpPr>
            <a:spLocks noGrp="1" noChangeArrowheads="1"/>
          </p:cNvSpPr>
          <p:nvPr>
            <p:ph type="subTitle" idx="1"/>
          </p:nvPr>
        </p:nvSpPr>
        <p:spPr>
          <a:xfrm>
            <a:off x="2476500" y="3581400"/>
            <a:ext cx="6108700" cy="1905000"/>
          </a:xfrm>
        </p:spPr>
        <p:txBody>
          <a:bodyPr/>
          <a:lstStyle>
            <a:lvl1pPr marL="0" indent="0">
              <a:buFont typeface="Wingdings" pitchFamily="2" charset="2"/>
              <a:buNone/>
              <a:defRPr/>
            </a:lvl1pPr>
          </a:lstStyle>
          <a:p>
            <a:pPr lvl="0"/>
            <a:r>
              <a:rPr lang="zh-CN" altLang="en-US" noProof="0"/>
              <a:t>单击此处编辑母版副标题样式</a:t>
            </a:r>
          </a:p>
        </p:txBody>
      </p:sp>
      <p:sp>
        <p:nvSpPr>
          <p:cNvPr id="12291" name="Rectangle 3"/>
          <p:cNvSpPr>
            <a:spLocks noGrp="1" noChangeArrowheads="1"/>
          </p:cNvSpPr>
          <p:nvPr>
            <p:ph type="dt" sz="half" idx="2"/>
          </p:nvPr>
        </p:nvSpPr>
        <p:spPr>
          <a:xfrm>
            <a:off x="742950" y="6248400"/>
            <a:ext cx="2063750" cy="457200"/>
          </a:xfrm>
        </p:spPr>
        <p:txBody>
          <a:bodyPr/>
          <a:lstStyle>
            <a:lvl1pPr>
              <a:defRPr>
                <a:latin typeface="宋体" pitchFamily="2" charset="-122"/>
              </a:defRPr>
            </a:lvl1pPr>
          </a:lstStyle>
          <a:p>
            <a:endParaRPr lang="en-US" altLang="zh-CN"/>
          </a:p>
        </p:txBody>
      </p:sp>
      <p:sp>
        <p:nvSpPr>
          <p:cNvPr id="12292" name="Rectangle 4"/>
          <p:cNvSpPr>
            <a:spLocks noGrp="1" noChangeArrowheads="1"/>
          </p:cNvSpPr>
          <p:nvPr>
            <p:ph type="ftr" sz="quarter" idx="3"/>
          </p:nvPr>
        </p:nvSpPr>
        <p:spPr>
          <a:xfrm>
            <a:off x="3384550" y="6248400"/>
            <a:ext cx="3136900" cy="457200"/>
          </a:xfrm>
        </p:spPr>
        <p:txBody>
          <a:bodyPr/>
          <a:lstStyle>
            <a:lvl1pPr>
              <a:defRPr>
                <a:latin typeface="宋体" pitchFamily="2" charset="-122"/>
              </a:defRPr>
            </a:lvl1pPr>
          </a:lstStyle>
          <a:p>
            <a:endParaRPr lang="en-US" altLang="zh-CN"/>
          </a:p>
        </p:txBody>
      </p:sp>
      <p:sp>
        <p:nvSpPr>
          <p:cNvPr id="12293" name="Rectangle 5"/>
          <p:cNvSpPr>
            <a:spLocks noGrp="1" noChangeArrowheads="1"/>
          </p:cNvSpPr>
          <p:nvPr>
            <p:ph type="sldNum" sz="quarter" idx="4"/>
          </p:nvPr>
        </p:nvSpPr>
        <p:spPr>
          <a:xfrm>
            <a:off x="7099300" y="6248400"/>
            <a:ext cx="2063750" cy="457200"/>
          </a:xfrm>
        </p:spPr>
        <p:txBody>
          <a:bodyPr/>
          <a:lstStyle>
            <a:lvl1pPr>
              <a:defRPr>
                <a:latin typeface="宋体" pitchFamily="2" charset="-122"/>
              </a:defRPr>
            </a:lvl1pPr>
          </a:lstStyle>
          <a:p>
            <a:fld id="{AEACF443-AE9F-405B-B48D-8A4D30CB0C79}" type="slidenum">
              <a:rPr lang="zh-CN" altLang="en-US"/>
              <a:pPr/>
              <a:t>‹#›</a:t>
            </a:fld>
            <a:endParaRPr lang="en-US" altLang="zh-CN"/>
          </a:p>
        </p:txBody>
      </p:sp>
      <p:grpSp>
        <p:nvGrpSpPr>
          <p:cNvPr id="12294" name="Group 6"/>
          <p:cNvGrpSpPr>
            <a:grpSpLocks/>
          </p:cNvGrpSpPr>
          <p:nvPr/>
        </p:nvGrpSpPr>
        <p:grpSpPr bwMode="auto">
          <a:xfrm>
            <a:off x="0" y="1676400"/>
            <a:ext cx="9410700" cy="1143000"/>
            <a:chOff x="0" y="1056"/>
            <a:chExt cx="5472" cy="720"/>
          </a:xfrm>
        </p:grpSpPr>
        <p:sp>
          <p:nvSpPr>
            <p:cNvPr id="12296" name="Rectangle 8"/>
            <p:cNvSpPr>
              <a:spLocks noChangeArrowheads="1"/>
            </p:cNvSpPr>
            <p:nvPr/>
          </p:nvSpPr>
          <p:spPr bwMode="hidden">
            <a:xfrm>
              <a:off x="0" y="1056"/>
              <a:ext cx="2976" cy="7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宋体" pitchFamily="2" charset="-122"/>
                <a:ea typeface="宋体" pitchFamily="2" charset="-122"/>
              </a:endParaRPr>
            </a:p>
          </p:txBody>
        </p:sp>
        <p:sp>
          <p:nvSpPr>
            <p:cNvPr id="1229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宋体" pitchFamily="2" charset="-122"/>
                <a:ea typeface="宋体" pitchFamily="2" charset="-122"/>
              </a:endParaRPr>
            </a:p>
          </p:txBody>
        </p:sp>
      </p:grpSp>
      <p:sp>
        <p:nvSpPr>
          <p:cNvPr id="12300" name="Rectangle 12"/>
          <p:cNvSpPr>
            <a:spLocks noGrp="1" noChangeArrowheads="1"/>
          </p:cNvSpPr>
          <p:nvPr>
            <p:ph type="ctrTitle"/>
          </p:nvPr>
        </p:nvSpPr>
        <p:spPr>
          <a:xfrm>
            <a:off x="908050" y="1443038"/>
            <a:ext cx="7677150" cy="1600200"/>
          </a:xfrm>
        </p:spPr>
        <p:txBody>
          <a:bodyPr anchor="ctr"/>
          <a:lstStyle>
            <a:lvl1pPr>
              <a:defRPr sz="3600"/>
            </a:lvl1pPr>
          </a:lstStyle>
          <a:p>
            <a:pPr lvl="0"/>
            <a:r>
              <a:rPr lang="zh-CN" altLang="en-US" noProof="0"/>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D3D5EF5-CB68-4090-B23E-7E2790108008}" type="slidenum">
              <a:rPr lang="zh-CN" altLang="en-US"/>
              <a:pPr/>
              <a:t>‹#›</a:t>
            </a:fld>
            <a:endParaRPr lang="en-US" altLang="zh-CN"/>
          </a:p>
        </p:txBody>
      </p:sp>
    </p:spTree>
    <p:extLst>
      <p:ext uri="{BB962C8B-B14F-4D97-AF65-F5344CB8AC3E}">
        <p14:creationId xmlns:p14="http://schemas.microsoft.com/office/powerpoint/2010/main" val="354302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48525" y="96838"/>
            <a:ext cx="2079625" cy="5999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09650" y="96838"/>
            <a:ext cx="6086475" cy="5999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C1D9A6-F66A-48E3-8945-1939DCA77F78}" type="slidenum">
              <a:rPr lang="zh-CN" altLang="en-US"/>
              <a:pPr/>
              <a:t>‹#›</a:t>
            </a:fld>
            <a:endParaRPr lang="en-US" altLang="zh-CN"/>
          </a:p>
        </p:txBody>
      </p:sp>
    </p:spTree>
    <p:extLst>
      <p:ext uri="{BB962C8B-B14F-4D97-AF65-F5344CB8AC3E}">
        <p14:creationId xmlns:p14="http://schemas.microsoft.com/office/powerpoint/2010/main" val="328158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D2510BE-30A5-4F80-97E9-0DA8D3C15A52}" type="slidenum">
              <a:rPr lang="zh-CN" altLang="en-US"/>
              <a:pPr/>
              <a:t>‹#›</a:t>
            </a:fld>
            <a:endParaRPr lang="en-US" altLang="zh-CN"/>
          </a:p>
        </p:txBody>
      </p:sp>
    </p:spTree>
    <p:extLst>
      <p:ext uri="{BB962C8B-B14F-4D97-AF65-F5344CB8AC3E}">
        <p14:creationId xmlns:p14="http://schemas.microsoft.com/office/powerpoint/2010/main" val="826715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BF52DA4-ED36-44A9-822F-A42EBEFEA8CB}" type="slidenum">
              <a:rPr lang="zh-CN" altLang="en-US"/>
              <a:pPr/>
              <a:t>‹#›</a:t>
            </a:fld>
            <a:endParaRPr lang="en-US" altLang="zh-CN"/>
          </a:p>
        </p:txBody>
      </p:sp>
    </p:spTree>
    <p:extLst>
      <p:ext uri="{BB962C8B-B14F-4D97-AF65-F5344CB8AC3E}">
        <p14:creationId xmlns:p14="http://schemas.microsoft.com/office/powerpoint/2010/main" val="362765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28700" y="1981200"/>
            <a:ext cx="407352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54625" y="1981200"/>
            <a:ext cx="407352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87B841C-621F-4A74-8E72-E86A4A3E2040}" type="slidenum">
              <a:rPr lang="zh-CN" altLang="en-US"/>
              <a:pPr/>
              <a:t>‹#›</a:t>
            </a:fld>
            <a:endParaRPr lang="en-US" altLang="zh-CN"/>
          </a:p>
        </p:txBody>
      </p:sp>
    </p:spTree>
    <p:extLst>
      <p:ext uri="{BB962C8B-B14F-4D97-AF65-F5344CB8AC3E}">
        <p14:creationId xmlns:p14="http://schemas.microsoft.com/office/powerpoint/2010/main" val="1382588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0F04833-210F-49FF-B8B3-89577C32C6D5}" type="slidenum">
              <a:rPr lang="zh-CN" altLang="en-US"/>
              <a:pPr/>
              <a:t>‹#›</a:t>
            </a:fld>
            <a:endParaRPr lang="en-US" altLang="zh-CN"/>
          </a:p>
        </p:txBody>
      </p:sp>
    </p:spTree>
    <p:extLst>
      <p:ext uri="{BB962C8B-B14F-4D97-AF65-F5344CB8AC3E}">
        <p14:creationId xmlns:p14="http://schemas.microsoft.com/office/powerpoint/2010/main" val="91581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6DEDEF4-CD77-4734-81F1-1FAF36F14100}" type="slidenum">
              <a:rPr lang="zh-CN" altLang="en-US"/>
              <a:pPr/>
              <a:t>‹#›</a:t>
            </a:fld>
            <a:endParaRPr lang="en-US" altLang="zh-CN"/>
          </a:p>
        </p:txBody>
      </p:sp>
    </p:spTree>
    <p:extLst>
      <p:ext uri="{BB962C8B-B14F-4D97-AF65-F5344CB8AC3E}">
        <p14:creationId xmlns:p14="http://schemas.microsoft.com/office/powerpoint/2010/main" val="258471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4EBFE9C-694D-41FA-9F4C-02522FF0BF1E}" type="slidenum">
              <a:rPr lang="zh-CN" altLang="en-US"/>
              <a:pPr/>
              <a:t>‹#›</a:t>
            </a:fld>
            <a:endParaRPr lang="en-US" altLang="zh-CN"/>
          </a:p>
        </p:txBody>
      </p:sp>
    </p:spTree>
    <p:extLst>
      <p:ext uri="{BB962C8B-B14F-4D97-AF65-F5344CB8AC3E}">
        <p14:creationId xmlns:p14="http://schemas.microsoft.com/office/powerpoint/2010/main" val="277612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48797FC-3542-40B1-983F-71021895E431}" type="slidenum">
              <a:rPr lang="zh-CN" altLang="en-US"/>
              <a:pPr/>
              <a:t>‹#›</a:t>
            </a:fld>
            <a:endParaRPr lang="en-US" altLang="zh-CN"/>
          </a:p>
        </p:txBody>
      </p:sp>
    </p:spTree>
    <p:extLst>
      <p:ext uri="{BB962C8B-B14F-4D97-AF65-F5344CB8AC3E}">
        <p14:creationId xmlns:p14="http://schemas.microsoft.com/office/powerpoint/2010/main" val="384084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7E5EB9B-1E63-4164-A25C-8BE9CF68C6C9}" type="slidenum">
              <a:rPr lang="zh-CN" altLang="en-US"/>
              <a:pPr/>
              <a:t>‹#›</a:t>
            </a:fld>
            <a:endParaRPr lang="en-US" altLang="zh-CN"/>
          </a:p>
        </p:txBody>
      </p:sp>
    </p:spTree>
    <p:extLst>
      <p:ext uri="{BB962C8B-B14F-4D97-AF65-F5344CB8AC3E}">
        <p14:creationId xmlns:p14="http://schemas.microsoft.com/office/powerpoint/2010/main" val="318839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1377950"/>
            <a:ext cx="23114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1267" name="Rectangle 3"/>
          <p:cNvSpPr>
            <a:spLocks noChangeArrowheads="1"/>
          </p:cNvSpPr>
          <p:nvPr/>
        </p:nvSpPr>
        <p:spPr bwMode="auto">
          <a:xfrm>
            <a:off x="1568450" y="1377950"/>
            <a:ext cx="784225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1268" name="Rectangle 4"/>
          <p:cNvSpPr>
            <a:spLocks noGrp="1" noChangeArrowheads="1"/>
          </p:cNvSpPr>
          <p:nvPr>
            <p:ph type="title"/>
          </p:nvPr>
        </p:nvSpPr>
        <p:spPr bwMode="auto">
          <a:xfrm>
            <a:off x="1009650" y="96838"/>
            <a:ext cx="7754938"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1269" name="Rectangle 5"/>
          <p:cNvSpPr>
            <a:spLocks noGrp="1" noChangeArrowheads="1"/>
          </p:cNvSpPr>
          <p:nvPr>
            <p:ph type="body" idx="1"/>
          </p:nvPr>
        </p:nvSpPr>
        <p:spPr bwMode="auto">
          <a:xfrm>
            <a:off x="1028700" y="1981200"/>
            <a:ext cx="82994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70" name="Rectangle 6"/>
          <p:cNvSpPr>
            <a:spLocks noGrp="1" noChangeArrowheads="1"/>
          </p:cNvSpPr>
          <p:nvPr>
            <p:ph type="dt" sz="half" idx="2"/>
          </p:nvPr>
        </p:nvSpPr>
        <p:spPr bwMode="auto">
          <a:xfrm>
            <a:off x="1025525"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a:p>
        </p:txBody>
      </p:sp>
      <p:sp>
        <p:nvSpPr>
          <p:cNvPr id="11271" name="Rectangle 7"/>
          <p:cNvSpPr>
            <a:spLocks noGrp="1" noChangeArrowheads="1"/>
          </p:cNvSpPr>
          <p:nvPr>
            <p:ph type="ftr" sz="quarter" idx="3"/>
          </p:nvPr>
        </p:nvSpPr>
        <p:spPr bwMode="auto">
          <a:xfrm>
            <a:off x="363220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1272" name="Rectangle 8"/>
          <p:cNvSpPr>
            <a:spLocks noGrp="1" noChangeArrowheads="1"/>
          </p:cNvSpPr>
          <p:nvPr>
            <p:ph type="sldNum" sz="quarter" idx="4"/>
          </p:nvPr>
        </p:nvSpPr>
        <p:spPr bwMode="auto">
          <a:xfrm>
            <a:off x="726440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89A66B18-2FD2-4824-8E44-92EEE5E92EC3}"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华文新魏" pitchFamily="2" charset="-122"/>
          <a:ea typeface="华文新魏" pitchFamily="2" charset="-122"/>
        </a:defRPr>
      </a:lvl2pPr>
      <a:lvl3pPr algn="l" rtl="0" eaLnBrk="1" fontAlgn="base" hangingPunct="1">
        <a:spcBef>
          <a:spcPct val="0"/>
        </a:spcBef>
        <a:spcAft>
          <a:spcPct val="0"/>
        </a:spcAft>
        <a:defRPr sz="3200">
          <a:solidFill>
            <a:schemeClr val="tx2"/>
          </a:solidFill>
          <a:latin typeface="华文新魏" pitchFamily="2" charset="-122"/>
          <a:ea typeface="华文新魏" pitchFamily="2" charset="-122"/>
        </a:defRPr>
      </a:lvl3pPr>
      <a:lvl4pPr algn="l" rtl="0" eaLnBrk="1" fontAlgn="base" hangingPunct="1">
        <a:spcBef>
          <a:spcPct val="0"/>
        </a:spcBef>
        <a:spcAft>
          <a:spcPct val="0"/>
        </a:spcAft>
        <a:defRPr sz="3200">
          <a:solidFill>
            <a:schemeClr val="tx2"/>
          </a:solidFill>
          <a:latin typeface="华文新魏" pitchFamily="2" charset="-122"/>
          <a:ea typeface="华文新魏" pitchFamily="2" charset="-122"/>
        </a:defRPr>
      </a:lvl4pPr>
      <a:lvl5pPr algn="l" rtl="0" eaLnBrk="1" fontAlgn="base" hangingPunct="1">
        <a:spcBef>
          <a:spcPct val="0"/>
        </a:spcBef>
        <a:spcAft>
          <a:spcPct val="0"/>
        </a:spcAft>
        <a:defRPr sz="3200">
          <a:solidFill>
            <a:schemeClr val="tx2"/>
          </a:solidFill>
          <a:latin typeface="华文新魏" pitchFamily="2" charset="-122"/>
          <a:ea typeface="华文新魏" pitchFamily="2" charset="-122"/>
        </a:defRPr>
      </a:lvl5pPr>
      <a:lvl6pPr marL="457200" algn="l" rtl="0" eaLnBrk="1" fontAlgn="base" hangingPunct="1">
        <a:spcBef>
          <a:spcPct val="0"/>
        </a:spcBef>
        <a:spcAft>
          <a:spcPct val="0"/>
        </a:spcAft>
        <a:defRPr sz="3200">
          <a:solidFill>
            <a:schemeClr val="tx2"/>
          </a:solidFill>
          <a:latin typeface="华文新魏" pitchFamily="2" charset="-122"/>
          <a:ea typeface="华文新魏" pitchFamily="2" charset="-122"/>
        </a:defRPr>
      </a:lvl6pPr>
      <a:lvl7pPr marL="914400" algn="l" rtl="0" eaLnBrk="1" fontAlgn="base" hangingPunct="1">
        <a:spcBef>
          <a:spcPct val="0"/>
        </a:spcBef>
        <a:spcAft>
          <a:spcPct val="0"/>
        </a:spcAft>
        <a:defRPr sz="3200">
          <a:solidFill>
            <a:schemeClr val="tx2"/>
          </a:solidFill>
          <a:latin typeface="华文新魏" pitchFamily="2" charset="-122"/>
          <a:ea typeface="华文新魏" pitchFamily="2" charset="-122"/>
        </a:defRPr>
      </a:lvl7pPr>
      <a:lvl8pPr marL="1371600" algn="l" rtl="0" eaLnBrk="1" fontAlgn="base" hangingPunct="1">
        <a:spcBef>
          <a:spcPct val="0"/>
        </a:spcBef>
        <a:spcAft>
          <a:spcPct val="0"/>
        </a:spcAft>
        <a:defRPr sz="3200">
          <a:solidFill>
            <a:schemeClr val="tx2"/>
          </a:solidFill>
          <a:latin typeface="华文新魏" pitchFamily="2" charset="-122"/>
          <a:ea typeface="华文新魏" pitchFamily="2" charset="-122"/>
        </a:defRPr>
      </a:lvl8pPr>
      <a:lvl9pPr marL="1828800" algn="l" rtl="0" eaLnBrk="1" fontAlgn="base" hangingPunct="1">
        <a:spcBef>
          <a:spcPct val="0"/>
        </a:spcBef>
        <a:spcAft>
          <a:spcPct val="0"/>
        </a:spcAft>
        <a:defRPr sz="3200">
          <a:solidFill>
            <a:schemeClr val="tx2"/>
          </a:solidFill>
          <a:latin typeface="华文新魏" pitchFamily="2" charset="-122"/>
          <a:ea typeface="华文新魏" pitchFamily="2" charset="-122"/>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sz="24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sz="20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oleObject" Target="../embeddings/oleObject4.bin"/><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426469" y="1484784"/>
            <a:ext cx="5053062" cy="1600200"/>
          </a:xfrm>
        </p:spPr>
        <p:txBody>
          <a:bodyPr/>
          <a:lstStyle/>
          <a:p>
            <a:r>
              <a:rPr lang="zh-CN" altLang="en-US" dirty="0" smtClean="0"/>
              <a:t>第</a:t>
            </a:r>
            <a:r>
              <a:rPr lang="en-US" altLang="zh-CN" dirty="0" smtClean="0"/>
              <a:t>4</a:t>
            </a:r>
            <a:r>
              <a:rPr lang="zh-CN" altLang="en-US" dirty="0" smtClean="0"/>
              <a:t>章 函数</a:t>
            </a:r>
            <a:endParaRPr lang="zh-CN" altLang="en-US" dirty="0"/>
          </a:p>
        </p:txBody>
      </p:sp>
      <p:sp>
        <p:nvSpPr>
          <p:cNvPr id="5" name="副标题 1">
            <a:extLst>
              <a:ext uri="{FF2B5EF4-FFF2-40B4-BE49-F238E27FC236}">
                <a16:creationId xmlns:a16="http://schemas.microsoft.com/office/drawing/2014/main" id="{BCDD1C16-E182-4CD8-84C8-47E04B86C72B}"/>
              </a:ext>
            </a:extLst>
          </p:cNvPr>
          <p:cNvSpPr txBox="1">
            <a:spLocks/>
          </p:cNvSpPr>
          <p:nvPr/>
        </p:nvSpPr>
        <p:spPr bwMode="auto">
          <a:xfrm>
            <a:off x="2543026" y="2924944"/>
            <a:ext cx="5794350"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20000"/>
              </a:spcBef>
              <a:spcAft>
                <a:spcPct val="0"/>
              </a:spcAft>
              <a:buClr>
                <a:schemeClr val="accent1"/>
              </a:buClr>
              <a:buSzPct val="70000"/>
              <a:buFont typeface="Wingdings" pitchFamily="2" charset="2"/>
              <a:buChar char="n"/>
              <a:defRPr sz="24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sz="20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9pPr>
          </a:lstStyle>
          <a:p>
            <a:pPr>
              <a:defRPr/>
            </a:pPr>
            <a:r>
              <a:rPr lang="en-US" altLang="zh-CN" sz="3200" kern="0" dirty="0" smtClean="0"/>
              <a:t>4.1 </a:t>
            </a:r>
            <a:r>
              <a:rPr lang="zh-CN" altLang="en-US" sz="3200" dirty="0" smtClean="0"/>
              <a:t>基本函数概念</a:t>
            </a:r>
          </a:p>
          <a:p>
            <a:pPr>
              <a:defRPr/>
            </a:pPr>
            <a:r>
              <a:rPr lang="en-US" altLang="zh-CN" sz="3200" dirty="0" smtClean="0"/>
              <a:t>4.2 </a:t>
            </a:r>
            <a:r>
              <a:rPr lang="zh-CN" altLang="en-US" sz="3200" dirty="0" smtClean="0"/>
              <a:t>函数的递归</a:t>
            </a:r>
          </a:p>
          <a:p>
            <a:pPr>
              <a:defRPr/>
            </a:pPr>
            <a:r>
              <a:rPr lang="en-US" altLang="zh-CN" sz="3200" dirty="0" smtClean="0"/>
              <a:t>4.3 </a:t>
            </a:r>
            <a:r>
              <a:rPr lang="zh-CN" altLang="en-US" sz="3200" dirty="0" smtClean="0"/>
              <a:t>局部变量</a:t>
            </a:r>
            <a:r>
              <a:rPr lang="zh-CN" altLang="en-US" sz="3200" dirty="0"/>
              <a:t>和全局变量</a:t>
            </a:r>
          </a:p>
          <a:p>
            <a:pPr>
              <a:defRPr/>
            </a:pPr>
            <a:r>
              <a:rPr lang="en-US" altLang="zh-CN" sz="3200" dirty="0" smtClean="0"/>
              <a:t>4.4 </a:t>
            </a:r>
            <a:r>
              <a:rPr lang="zh-CN" altLang="en-US" sz="3200" dirty="0" smtClean="0"/>
              <a:t>变量</a:t>
            </a:r>
            <a:r>
              <a:rPr lang="zh-CN" altLang="en-US" sz="3200" dirty="0"/>
              <a:t>的存储类别</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rrowheads="1"/>
          </p:cNvSpPr>
          <p:nvPr>
            <p:ph type="title"/>
          </p:nvPr>
        </p:nvSpPr>
        <p:spPr/>
        <p:txBody>
          <a:bodyPr/>
          <a:lstStyle/>
          <a:p>
            <a:pPr eaLnBrk="1" hangingPunct="1">
              <a:defRPr/>
            </a:pPr>
            <a:r>
              <a:rPr lang="zh-CN" altLang="en-US" smtClean="0"/>
              <a:t>形式参数和实际参数</a:t>
            </a:r>
          </a:p>
        </p:txBody>
      </p:sp>
      <p:sp>
        <p:nvSpPr>
          <p:cNvPr id="290819" name="Rectangle 3"/>
          <p:cNvSpPr>
            <a:spLocks noGrp="1" noChangeArrowheads="1"/>
          </p:cNvSpPr>
          <p:nvPr>
            <p:ph type="body" idx="1"/>
          </p:nvPr>
        </p:nvSpPr>
        <p:spPr/>
        <p:txBody>
          <a:bodyPr/>
          <a:lstStyle/>
          <a:p>
            <a:pPr eaLnBrk="1" hangingPunct="1">
              <a:defRPr/>
            </a:pPr>
            <a:r>
              <a:rPr lang="zh-CN" altLang="en-US" sz="2800"/>
              <a:t>形式参数和实际参数</a:t>
            </a:r>
          </a:p>
          <a:p>
            <a:pPr lvl="1" eaLnBrk="1" hangingPunct="1">
              <a:defRPr/>
            </a:pPr>
            <a:r>
              <a:rPr lang="zh-CN" altLang="en-US">
                <a:latin typeface="宋体" panose="02010600030101010101" pitchFamily="2" charset="-122"/>
              </a:rPr>
              <a:t>在调用函数时，大多数情况下，主调函数和被调用函数之间有数据传递关系</a:t>
            </a:r>
          </a:p>
          <a:p>
            <a:pPr lvl="1" eaLnBrk="1" hangingPunct="1">
              <a:defRPr/>
            </a:pPr>
            <a:r>
              <a:rPr lang="zh-CN" altLang="en-US">
                <a:latin typeface="宋体" panose="02010600030101010101" pitchFamily="2" charset="-122"/>
              </a:rPr>
              <a:t>在定义函数时函数名后面括弧中的变量名称为形参</a:t>
            </a:r>
          </a:p>
          <a:p>
            <a:pPr lvl="2" eaLnBrk="1" hangingPunct="1">
              <a:defRPr/>
            </a:pPr>
            <a:r>
              <a:rPr lang="en-US" altLang="zh-CN" sz="1800">
                <a:latin typeface="宋体" panose="02010600030101010101" pitchFamily="2" charset="-122"/>
              </a:rPr>
              <a:t>int func(int x, int y)</a:t>
            </a:r>
          </a:p>
          <a:p>
            <a:pPr lvl="2" eaLnBrk="1" hangingPunct="1">
              <a:defRPr/>
            </a:pPr>
            <a:r>
              <a:rPr lang="en-US" altLang="zh-CN" sz="1800">
                <a:latin typeface="宋体" panose="02010600030101010101" pitchFamily="2" charset="-122"/>
              </a:rPr>
              <a:t>{</a:t>
            </a:r>
            <a:r>
              <a:rPr lang="en-US" altLang="zh-CN" sz="1800">
                <a:latin typeface="Courier New" panose="02070309020205020404" pitchFamily="49" charset="0"/>
              </a:rPr>
              <a:t>…</a:t>
            </a:r>
            <a:r>
              <a:rPr lang="en-US" altLang="zh-CN" sz="1800">
                <a:latin typeface="宋体" panose="02010600030101010101" pitchFamily="2" charset="-122"/>
              </a:rPr>
              <a:t>} </a:t>
            </a:r>
          </a:p>
          <a:p>
            <a:pPr lvl="1" eaLnBrk="1" hangingPunct="1">
              <a:defRPr/>
            </a:pPr>
            <a:r>
              <a:rPr lang="zh-CN" altLang="en-US">
                <a:latin typeface="宋体" panose="02010600030101010101" pitchFamily="2" charset="-122"/>
              </a:rPr>
              <a:t>在调用函数时，函数名后面括弧中的表达式称为实际参数（简称实参）</a:t>
            </a:r>
          </a:p>
          <a:p>
            <a:pPr lvl="2" eaLnBrk="1" hangingPunct="1">
              <a:buFont typeface="Wingdings" panose="05000000000000000000" pitchFamily="2" charset="2"/>
              <a:buNone/>
              <a:defRPr/>
            </a:pPr>
            <a:r>
              <a:rPr lang="en-US" altLang="zh-CN" sz="1800">
                <a:latin typeface="宋体" panose="02010600030101010101" pitchFamily="2" charset="-122"/>
              </a:rPr>
              <a:t>{</a:t>
            </a:r>
            <a:r>
              <a:rPr lang="en-US" altLang="zh-CN" sz="1800">
                <a:latin typeface="Courier New" panose="02070309020205020404" pitchFamily="49" charset="0"/>
              </a:rPr>
              <a:t>…</a:t>
            </a:r>
            <a:endParaRPr lang="en-US" altLang="zh-CN" sz="1800">
              <a:latin typeface="宋体" panose="02010600030101010101" pitchFamily="2" charset="-122"/>
            </a:endParaRPr>
          </a:p>
          <a:p>
            <a:pPr lvl="3" eaLnBrk="1" hangingPunct="1">
              <a:buFont typeface="Wingdings" panose="05000000000000000000" pitchFamily="2" charset="2"/>
              <a:buNone/>
              <a:defRPr/>
            </a:pPr>
            <a:r>
              <a:rPr lang="en-US" altLang="zh-CN" sz="1600">
                <a:latin typeface="宋体" panose="02010600030101010101" pitchFamily="2" charset="-122"/>
              </a:rPr>
              <a:t>int x=1, y=0;</a:t>
            </a:r>
          </a:p>
          <a:p>
            <a:pPr lvl="3" eaLnBrk="1" hangingPunct="1">
              <a:buFont typeface="Wingdings" panose="05000000000000000000" pitchFamily="2" charset="2"/>
              <a:buNone/>
              <a:defRPr/>
            </a:pPr>
            <a:r>
              <a:rPr lang="en-US" altLang="zh-CN" sz="1600">
                <a:latin typeface="宋体" panose="02010600030101010101" pitchFamily="2" charset="-122"/>
              </a:rPr>
              <a:t>func(x,y);</a:t>
            </a:r>
          </a:p>
          <a:p>
            <a:pPr lvl="3" eaLnBrk="1" hangingPunct="1">
              <a:buFont typeface="Wingdings" panose="05000000000000000000" pitchFamily="2" charset="2"/>
              <a:buNone/>
              <a:defRPr/>
            </a:pPr>
            <a:r>
              <a:rPr lang="en-US" altLang="zh-CN" sz="1600">
                <a:latin typeface="宋体" panose="02010600030101010101" pitchFamily="2" charset="-122"/>
              </a:rPr>
              <a:t>func(x+y,y-x); </a:t>
            </a:r>
          </a:p>
          <a:p>
            <a:pPr lvl="2" eaLnBrk="1" hangingPunct="1">
              <a:buFont typeface="Wingdings" panose="05000000000000000000" pitchFamily="2" charset="2"/>
              <a:buNone/>
              <a:defRPr/>
            </a:pPr>
            <a:r>
              <a:rPr lang="en-US" altLang="zh-CN" sz="1800">
                <a:latin typeface="宋体" panose="02010600030101010101" pitchFamily="2" charset="-122"/>
              </a:rPr>
              <a:t>}</a:t>
            </a:r>
          </a:p>
        </p:txBody>
      </p:sp>
    </p:spTree>
    <p:extLst>
      <p:ext uri="{BB962C8B-B14F-4D97-AF65-F5344CB8AC3E}">
        <p14:creationId xmlns:p14="http://schemas.microsoft.com/office/powerpoint/2010/main" val="2377189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rrowheads="1"/>
          </p:cNvSpPr>
          <p:nvPr>
            <p:ph type="title"/>
          </p:nvPr>
        </p:nvSpPr>
        <p:spPr/>
        <p:txBody>
          <a:bodyPr/>
          <a:lstStyle/>
          <a:p>
            <a:pPr eaLnBrk="1" hangingPunct="1">
              <a:defRPr/>
            </a:pPr>
            <a:r>
              <a:rPr lang="zh-CN" altLang="en-US" smtClean="0"/>
              <a:t>形式参数和实际参数</a:t>
            </a:r>
          </a:p>
        </p:txBody>
      </p:sp>
      <p:sp>
        <p:nvSpPr>
          <p:cNvPr id="291843" name="Rectangle 3"/>
          <p:cNvSpPr>
            <a:spLocks noGrp="1" noChangeArrowheads="1"/>
          </p:cNvSpPr>
          <p:nvPr>
            <p:ph type="body" idx="1"/>
          </p:nvPr>
        </p:nvSpPr>
        <p:spPr/>
        <p:txBody>
          <a:bodyPr/>
          <a:lstStyle/>
          <a:p>
            <a:pPr eaLnBrk="1" hangingPunct="1">
              <a:lnSpc>
                <a:spcPct val="90000"/>
              </a:lnSpc>
              <a:defRPr/>
            </a:pPr>
            <a:r>
              <a:rPr lang="zh-CN" altLang="en-US" dirty="0" smtClean="0"/>
              <a:t>关于形参和实参的说明</a:t>
            </a:r>
          </a:p>
          <a:p>
            <a:pPr lvl="1" eaLnBrk="1" hangingPunct="1">
              <a:lnSpc>
                <a:spcPct val="90000"/>
              </a:lnSpc>
              <a:defRPr/>
            </a:pPr>
            <a:r>
              <a:rPr lang="zh-CN" altLang="en-US" sz="2400" dirty="0">
                <a:latin typeface="宋体" panose="02010600030101010101" pitchFamily="2" charset="-122"/>
              </a:rPr>
              <a:t>在定义函数中指定的形参变量，在未出现函数调用时，它们并不占内存中的存储单元。只有在发生函数调用时函数</a:t>
            </a:r>
            <a:r>
              <a:rPr lang="en-US" altLang="zh-CN" sz="2400" dirty="0">
                <a:latin typeface="宋体" panose="02010600030101010101" pitchFamily="2" charset="-122"/>
              </a:rPr>
              <a:t>max</a:t>
            </a:r>
            <a:r>
              <a:rPr lang="zh-CN" altLang="en-US" sz="2400" dirty="0">
                <a:latin typeface="宋体" panose="02010600030101010101" pitchFamily="2" charset="-122"/>
              </a:rPr>
              <a:t>中的形参才被分配内存单元。在调用结束后，形参所占的内存单元也被释放</a:t>
            </a:r>
          </a:p>
          <a:p>
            <a:pPr lvl="1" eaLnBrk="1" hangingPunct="1">
              <a:lnSpc>
                <a:spcPct val="90000"/>
              </a:lnSpc>
              <a:defRPr/>
            </a:pPr>
            <a:r>
              <a:rPr lang="zh-CN" altLang="en-US" sz="2400" dirty="0">
                <a:latin typeface="宋体" panose="02010600030101010101" pitchFamily="2" charset="-122"/>
              </a:rPr>
              <a:t>实参可以是常量、变量或表达式，但要求它们有确定的值。在调用时将实参的值赋给形参变量（如果形参是数组名，则传递的是数组首地址，而不是变量的值）</a:t>
            </a:r>
          </a:p>
          <a:p>
            <a:pPr lvl="1" eaLnBrk="1" hangingPunct="1">
              <a:lnSpc>
                <a:spcPct val="90000"/>
              </a:lnSpc>
              <a:defRPr/>
            </a:pPr>
            <a:r>
              <a:rPr lang="zh-CN" altLang="en-US" sz="2400" dirty="0">
                <a:latin typeface="宋体" panose="02010600030101010101" pitchFamily="2" charset="-122"/>
              </a:rPr>
              <a:t>在被定义的函数中，必须指定形参的类型</a:t>
            </a:r>
          </a:p>
          <a:p>
            <a:pPr lvl="1" eaLnBrk="1" hangingPunct="1">
              <a:lnSpc>
                <a:spcPct val="90000"/>
              </a:lnSpc>
              <a:defRPr/>
            </a:pPr>
            <a:r>
              <a:rPr lang="zh-CN" altLang="en-US" sz="2400" dirty="0">
                <a:latin typeface="宋体" panose="02010600030101010101" pitchFamily="2" charset="-122"/>
              </a:rPr>
              <a:t>实参与形参的类型应一致。如果实参为整型，形参为实型，或者相反，则发生</a:t>
            </a:r>
            <a:r>
              <a:rPr lang="zh-CN" altLang="en-US" sz="2400" dirty="0">
                <a:latin typeface="Courier New" panose="02070309020205020404" pitchFamily="49" charset="0"/>
              </a:rPr>
              <a:t>“</a:t>
            </a:r>
            <a:r>
              <a:rPr lang="zh-CN" altLang="en-US" sz="2400" dirty="0">
                <a:latin typeface="宋体" panose="02010600030101010101" pitchFamily="2" charset="-122"/>
              </a:rPr>
              <a:t>类型不匹配</a:t>
            </a:r>
            <a:r>
              <a:rPr lang="zh-CN" altLang="en-US" sz="2400" dirty="0">
                <a:latin typeface="Courier New" panose="02070309020205020404" pitchFamily="49" charset="0"/>
              </a:rPr>
              <a:t>”</a:t>
            </a:r>
            <a:r>
              <a:rPr lang="zh-CN" altLang="en-US" sz="2400" dirty="0">
                <a:latin typeface="宋体" panose="02010600030101010101" pitchFamily="2" charset="-122"/>
              </a:rPr>
              <a:t>的错误。字符型与整型可以互相通用</a:t>
            </a:r>
          </a:p>
        </p:txBody>
      </p:sp>
    </p:spTree>
    <p:extLst>
      <p:ext uri="{BB962C8B-B14F-4D97-AF65-F5344CB8AC3E}">
        <p14:creationId xmlns:p14="http://schemas.microsoft.com/office/powerpoint/2010/main" val="4064529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685800" y="710625"/>
            <a:ext cx="5334000" cy="584775"/>
          </a:xfrm>
          <a:prstGeom prst="rect">
            <a:avLst/>
          </a:prstGeom>
          <a:noFill/>
          <a:ln w="9525">
            <a:noFill/>
            <a:miter lim="800000"/>
            <a:headEnd/>
            <a:tailEnd/>
          </a:ln>
          <a:effectLst/>
        </p:spPr>
        <p:txBody>
          <a:bodyPr>
            <a:spAutoFit/>
          </a:bodyPr>
          <a:lstStyle/>
          <a:p>
            <a:pPr eaLnBrk="1" hangingPunct="1">
              <a:defRPr/>
            </a:pPr>
            <a:r>
              <a:rPr lang="zh-CN" altLang="en-US" sz="3200" dirty="0">
                <a:solidFill>
                  <a:schemeClr val="tx2"/>
                </a:solidFill>
                <a:latin typeface="+mj-lt"/>
                <a:ea typeface="+mj-ea"/>
                <a:cs typeface="+mj-cs"/>
              </a:rPr>
              <a:t>函数调用和返回的过程：</a:t>
            </a:r>
          </a:p>
        </p:txBody>
      </p:sp>
      <p:sp>
        <p:nvSpPr>
          <p:cNvPr id="156675" name="Oval 3"/>
          <p:cNvSpPr>
            <a:spLocks noChangeArrowheads="1"/>
          </p:cNvSpPr>
          <p:nvPr/>
        </p:nvSpPr>
        <p:spPr bwMode="auto">
          <a:xfrm>
            <a:off x="1828800" y="1669504"/>
            <a:ext cx="1600200" cy="609600"/>
          </a:xfrm>
          <a:prstGeom prst="ellipse">
            <a:avLst/>
          </a:prstGeom>
          <a:noFill/>
          <a:ln w="9525">
            <a:solidFill>
              <a:schemeClr val="tx1"/>
            </a:solidFill>
            <a:round/>
            <a:headEnd/>
            <a:tailEnd/>
          </a:ln>
          <a:effectLst/>
        </p:spPr>
        <p:txBody>
          <a:bodyPr wrap="none" anchor="ctr"/>
          <a:lstStyle/>
          <a:p>
            <a:pPr algn="ctr"/>
            <a:r>
              <a:rPr kumimoji="1" lang="zh-CN" altLang="en-US" sz="2000" b="1">
                <a:latin typeface="Times New Roman" pitchFamily="18" charset="0"/>
                <a:ea typeface="楷体_GB2312" pitchFamily="49" charset="-122"/>
              </a:rPr>
              <a:t>主函数</a:t>
            </a:r>
          </a:p>
        </p:txBody>
      </p:sp>
      <p:sp>
        <p:nvSpPr>
          <p:cNvPr id="156676" name="Line 4"/>
          <p:cNvSpPr>
            <a:spLocks noChangeShapeType="1"/>
          </p:cNvSpPr>
          <p:nvPr/>
        </p:nvSpPr>
        <p:spPr bwMode="auto">
          <a:xfrm>
            <a:off x="2590800" y="2279104"/>
            <a:ext cx="0" cy="533400"/>
          </a:xfrm>
          <a:prstGeom prst="line">
            <a:avLst/>
          </a:prstGeom>
          <a:noFill/>
          <a:ln w="9525">
            <a:solidFill>
              <a:schemeClr val="tx1"/>
            </a:solidFill>
            <a:round/>
            <a:headEnd/>
            <a:tailEnd type="triangle" w="med" len="med"/>
          </a:ln>
          <a:effectLst/>
        </p:spPr>
        <p:txBody>
          <a:bodyPr anchor="ctr"/>
          <a:lstStyle/>
          <a:p>
            <a:endParaRPr lang="zh-CN" altLang="en-US"/>
          </a:p>
        </p:txBody>
      </p:sp>
      <p:sp>
        <p:nvSpPr>
          <p:cNvPr id="156677" name="Rectangle 5"/>
          <p:cNvSpPr>
            <a:spLocks noChangeArrowheads="1"/>
          </p:cNvSpPr>
          <p:nvPr/>
        </p:nvSpPr>
        <p:spPr bwMode="auto">
          <a:xfrm>
            <a:off x="1828800" y="2812504"/>
            <a:ext cx="1600200" cy="457200"/>
          </a:xfrm>
          <a:prstGeom prst="rect">
            <a:avLst/>
          </a:prstGeom>
          <a:noFill/>
          <a:ln w="9525">
            <a:solidFill>
              <a:schemeClr val="tx1"/>
            </a:solidFill>
            <a:miter lim="800000"/>
            <a:headEnd/>
            <a:tailEnd/>
          </a:ln>
          <a:effectLst/>
        </p:spPr>
        <p:txBody>
          <a:bodyPr wrap="none" anchor="ctr"/>
          <a:lstStyle/>
          <a:p>
            <a:pPr algn="ctr"/>
            <a:r>
              <a:rPr kumimoji="1" lang="zh-CN" altLang="en-US" sz="2000" b="1">
                <a:latin typeface="Times New Roman" pitchFamily="18" charset="0"/>
                <a:ea typeface="楷体_GB2312" pitchFamily="49" charset="-122"/>
              </a:rPr>
              <a:t>输入数据</a:t>
            </a:r>
          </a:p>
        </p:txBody>
      </p:sp>
      <p:sp>
        <p:nvSpPr>
          <p:cNvPr id="156678" name="Line 6"/>
          <p:cNvSpPr>
            <a:spLocks noChangeShapeType="1"/>
          </p:cNvSpPr>
          <p:nvPr/>
        </p:nvSpPr>
        <p:spPr bwMode="auto">
          <a:xfrm>
            <a:off x="2590800" y="4260304"/>
            <a:ext cx="0" cy="533400"/>
          </a:xfrm>
          <a:prstGeom prst="line">
            <a:avLst/>
          </a:prstGeom>
          <a:noFill/>
          <a:ln w="9525">
            <a:solidFill>
              <a:schemeClr val="tx1"/>
            </a:solidFill>
            <a:round/>
            <a:headEnd/>
            <a:tailEnd type="triangle" w="med" len="med"/>
          </a:ln>
          <a:effectLst/>
        </p:spPr>
        <p:txBody>
          <a:bodyPr anchor="ctr"/>
          <a:lstStyle/>
          <a:p>
            <a:endParaRPr lang="zh-CN" altLang="en-US"/>
          </a:p>
        </p:txBody>
      </p:sp>
      <p:sp>
        <p:nvSpPr>
          <p:cNvPr id="156679" name="Line 7"/>
          <p:cNvSpPr>
            <a:spLocks noChangeShapeType="1"/>
          </p:cNvSpPr>
          <p:nvPr/>
        </p:nvSpPr>
        <p:spPr bwMode="auto">
          <a:xfrm>
            <a:off x="2590800" y="3269704"/>
            <a:ext cx="0" cy="533400"/>
          </a:xfrm>
          <a:prstGeom prst="line">
            <a:avLst/>
          </a:prstGeom>
          <a:noFill/>
          <a:ln w="9525">
            <a:solidFill>
              <a:schemeClr val="tx1"/>
            </a:solidFill>
            <a:round/>
            <a:headEnd/>
            <a:tailEnd type="triangle" w="med" len="med"/>
          </a:ln>
          <a:effectLst/>
        </p:spPr>
        <p:txBody>
          <a:bodyPr anchor="ctr"/>
          <a:lstStyle/>
          <a:p>
            <a:endParaRPr lang="zh-CN" altLang="en-US"/>
          </a:p>
        </p:txBody>
      </p:sp>
      <p:sp>
        <p:nvSpPr>
          <p:cNvPr id="156680" name="Rectangle 8"/>
          <p:cNvSpPr>
            <a:spLocks noChangeArrowheads="1"/>
          </p:cNvSpPr>
          <p:nvPr/>
        </p:nvSpPr>
        <p:spPr bwMode="auto">
          <a:xfrm>
            <a:off x="1828800" y="3803104"/>
            <a:ext cx="1600200" cy="457200"/>
          </a:xfrm>
          <a:prstGeom prst="rect">
            <a:avLst/>
          </a:prstGeom>
          <a:noFill/>
          <a:ln w="9525">
            <a:solidFill>
              <a:schemeClr val="tx1"/>
            </a:solidFill>
            <a:miter lim="800000"/>
            <a:headEnd/>
            <a:tailEnd/>
          </a:ln>
          <a:effectLst/>
        </p:spPr>
        <p:txBody>
          <a:bodyPr wrap="none" anchor="ctr"/>
          <a:lstStyle/>
          <a:p>
            <a:pPr algn="ctr"/>
            <a:r>
              <a:rPr kumimoji="1" lang="zh-CN" altLang="en-US" sz="2000" b="1">
                <a:latin typeface="Times New Roman" pitchFamily="18" charset="0"/>
                <a:ea typeface="楷体_GB2312" pitchFamily="49" charset="-122"/>
              </a:rPr>
              <a:t>调用函数</a:t>
            </a:r>
          </a:p>
        </p:txBody>
      </p:sp>
      <p:sp>
        <p:nvSpPr>
          <p:cNvPr id="156681" name="Rectangle 9"/>
          <p:cNvSpPr>
            <a:spLocks noChangeArrowheads="1"/>
          </p:cNvSpPr>
          <p:nvPr/>
        </p:nvSpPr>
        <p:spPr bwMode="auto">
          <a:xfrm>
            <a:off x="1905000" y="4793704"/>
            <a:ext cx="1600200" cy="457200"/>
          </a:xfrm>
          <a:prstGeom prst="rect">
            <a:avLst/>
          </a:prstGeom>
          <a:noFill/>
          <a:ln w="9525">
            <a:solidFill>
              <a:schemeClr val="tx1"/>
            </a:solidFill>
            <a:miter lim="800000"/>
            <a:headEnd/>
            <a:tailEnd/>
          </a:ln>
          <a:effectLst/>
        </p:spPr>
        <p:txBody>
          <a:bodyPr wrap="none" anchor="ctr"/>
          <a:lstStyle/>
          <a:p>
            <a:pPr algn="ctr"/>
            <a:r>
              <a:rPr kumimoji="1" lang="zh-CN" altLang="en-US" sz="2000" b="1">
                <a:latin typeface="Times New Roman" pitchFamily="18" charset="0"/>
                <a:ea typeface="楷体_GB2312" pitchFamily="49" charset="-122"/>
              </a:rPr>
              <a:t>输出</a:t>
            </a:r>
          </a:p>
        </p:txBody>
      </p:sp>
      <p:sp>
        <p:nvSpPr>
          <p:cNvPr id="156682" name="Oval 10"/>
          <p:cNvSpPr>
            <a:spLocks noChangeArrowheads="1"/>
          </p:cNvSpPr>
          <p:nvPr/>
        </p:nvSpPr>
        <p:spPr bwMode="auto">
          <a:xfrm>
            <a:off x="6096000" y="1898104"/>
            <a:ext cx="1600200" cy="609600"/>
          </a:xfrm>
          <a:prstGeom prst="ellipse">
            <a:avLst/>
          </a:prstGeom>
          <a:noFill/>
          <a:ln w="9525">
            <a:solidFill>
              <a:schemeClr val="tx1"/>
            </a:solidFill>
            <a:round/>
            <a:headEnd/>
            <a:tailEnd/>
          </a:ln>
          <a:effectLst/>
        </p:spPr>
        <p:txBody>
          <a:bodyPr wrap="none" anchor="ctr"/>
          <a:lstStyle/>
          <a:p>
            <a:pPr algn="ctr"/>
            <a:r>
              <a:rPr kumimoji="1" lang="zh-CN" altLang="en-US" sz="2000" b="1">
                <a:latin typeface="Times New Roman" pitchFamily="18" charset="0"/>
                <a:ea typeface="楷体_GB2312" pitchFamily="49" charset="-122"/>
              </a:rPr>
              <a:t>自定义函数</a:t>
            </a:r>
          </a:p>
        </p:txBody>
      </p:sp>
      <p:sp>
        <p:nvSpPr>
          <p:cNvPr id="156683" name="Line 11"/>
          <p:cNvSpPr>
            <a:spLocks noChangeShapeType="1"/>
          </p:cNvSpPr>
          <p:nvPr/>
        </p:nvSpPr>
        <p:spPr bwMode="auto">
          <a:xfrm>
            <a:off x="6858000" y="2507704"/>
            <a:ext cx="0" cy="533400"/>
          </a:xfrm>
          <a:prstGeom prst="line">
            <a:avLst/>
          </a:prstGeom>
          <a:noFill/>
          <a:ln w="9525">
            <a:solidFill>
              <a:schemeClr val="tx1"/>
            </a:solidFill>
            <a:round/>
            <a:headEnd/>
            <a:tailEnd type="triangle" w="med" len="med"/>
          </a:ln>
          <a:effectLst/>
        </p:spPr>
        <p:txBody>
          <a:bodyPr anchor="ctr"/>
          <a:lstStyle/>
          <a:p>
            <a:endParaRPr lang="zh-CN" altLang="en-US"/>
          </a:p>
        </p:txBody>
      </p:sp>
      <p:sp>
        <p:nvSpPr>
          <p:cNvPr id="156684" name="Rectangle 12"/>
          <p:cNvSpPr>
            <a:spLocks noChangeArrowheads="1"/>
          </p:cNvSpPr>
          <p:nvPr/>
        </p:nvSpPr>
        <p:spPr bwMode="auto">
          <a:xfrm>
            <a:off x="6172200" y="3041104"/>
            <a:ext cx="1600200" cy="457200"/>
          </a:xfrm>
          <a:prstGeom prst="rect">
            <a:avLst/>
          </a:prstGeom>
          <a:noFill/>
          <a:ln w="9525">
            <a:solidFill>
              <a:schemeClr val="tx1"/>
            </a:solidFill>
            <a:miter lim="800000"/>
            <a:headEnd/>
            <a:tailEnd/>
          </a:ln>
          <a:effectLst/>
        </p:spPr>
        <p:txBody>
          <a:bodyPr wrap="none" anchor="ctr"/>
          <a:lstStyle/>
          <a:p>
            <a:pPr algn="ctr"/>
            <a:r>
              <a:rPr kumimoji="1" lang="zh-CN" altLang="en-US" sz="2000" b="1">
                <a:latin typeface="Times New Roman" pitchFamily="18" charset="0"/>
                <a:ea typeface="楷体_GB2312" pitchFamily="49" charset="-122"/>
              </a:rPr>
              <a:t>处理过程</a:t>
            </a:r>
          </a:p>
        </p:txBody>
      </p:sp>
      <p:sp>
        <p:nvSpPr>
          <p:cNvPr id="156685" name="Line 13"/>
          <p:cNvSpPr>
            <a:spLocks noChangeShapeType="1"/>
          </p:cNvSpPr>
          <p:nvPr/>
        </p:nvSpPr>
        <p:spPr bwMode="auto">
          <a:xfrm>
            <a:off x="6858000" y="3498304"/>
            <a:ext cx="0" cy="533400"/>
          </a:xfrm>
          <a:prstGeom prst="line">
            <a:avLst/>
          </a:prstGeom>
          <a:noFill/>
          <a:ln w="9525">
            <a:solidFill>
              <a:schemeClr val="tx1"/>
            </a:solidFill>
            <a:round/>
            <a:headEnd/>
            <a:tailEnd type="triangle" w="med" len="med"/>
          </a:ln>
          <a:effectLst/>
        </p:spPr>
        <p:txBody>
          <a:bodyPr anchor="ctr"/>
          <a:lstStyle/>
          <a:p>
            <a:endParaRPr lang="zh-CN" altLang="en-US"/>
          </a:p>
        </p:txBody>
      </p:sp>
      <p:sp>
        <p:nvSpPr>
          <p:cNvPr id="156686" name="Rectangle 14"/>
          <p:cNvSpPr>
            <a:spLocks noChangeArrowheads="1"/>
          </p:cNvSpPr>
          <p:nvPr/>
        </p:nvSpPr>
        <p:spPr bwMode="auto">
          <a:xfrm>
            <a:off x="6172200" y="4031704"/>
            <a:ext cx="1600200" cy="762000"/>
          </a:xfrm>
          <a:prstGeom prst="rect">
            <a:avLst/>
          </a:prstGeom>
          <a:solidFill>
            <a:srgbClr val="FFFFFF"/>
          </a:solidFill>
          <a:ln w="9525">
            <a:solidFill>
              <a:schemeClr val="tx1"/>
            </a:solidFill>
            <a:miter lim="800000"/>
            <a:headEnd/>
            <a:tailEnd/>
          </a:ln>
          <a:effectLst/>
        </p:spPr>
        <p:txBody>
          <a:bodyPr wrap="none" anchor="ctr"/>
          <a:lstStyle/>
          <a:p>
            <a:pPr algn="ctr"/>
            <a:r>
              <a:rPr kumimoji="1" lang="zh-CN" altLang="en-US" sz="2000" b="1">
                <a:latin typeface="Times New Roman" pitchFamily="18" charset="0"/>
                <a:ea typeface="楷体_GB2312" pitchFamily="49" charset="-122"/>
              </a:rPr>
              <a:t>函数结束或</a:t>
            </a:r>
          </a:p>
          <a:p>
            <a:pPr algn="ctr"/>
            <a:r>
              <a:rPr kumimoji="1" lang="zh-CN" altLang="en-US" sz="2000" b="1">
                <a:latin typeface="Times New Roman" pitchFamily="18" charset="0"/>
                <a:ea typeface="楷体_GB2312" pitchFamily="49" charset="-122"/>
              </a:rPr>
              <a:t>函数值返回</a:t>
            </a:r>
          </a:p>
        </p:txBody>
      </p:sp>
      <p:sp>
        <p:nvSpPr>
          <p:cNvPr id="156689" name="Line 17"/>
          <p:cNvSpPr>
            <a:spLocks noChangeShapeType="1"/>
          </p:cNvSpPr>
          <p:nvPr/>
        </p:nvSpPr>
        <p:spPr bwMode="auto">
          <a:xfrm flipH="1" flipV="1">
            <a:off x="3429000" y="4107904"/>
            <a:ext cx="2743200" cy="457200"/>
          </a:xfrm>
          <a:prstGeom prst="line">
            <a:avLst/>
          </a:prstGeom>
          <a:noFill/>
          <a:ln w="9525">
            <a:solidFill>
              <a:schemeClr val="tx1"/>
            </a:solidFill>
            <a:round/>
            <a:headEnd/>
            <a:tailEnd type="triangle" w="med" len="med"/>
          </a:ln>
          <a:effectLst/>
        </p:spPr>
        <p:txBody>
          <a:bodyPr anchor="ctr"/>
          <a:lstStyle/>
          <a:p>
            <a:endParaRPr lang="zh-CN" altLang="en-US"/>
          </a:p>
        </p:txBody>
      </p:sp>
      <p:sp>
        <p:nvSpPr>
          <p:cNvPr id="156690" name="Line 18"/>
          <p:cNvSpPr>
            <a:spLocks noChangeShapeType="1"/>
          </p:cNvSpPr>
          <p:nvPr/>
        </p:nvSpPr>
        <p:spPr bwMode="auto">
          <a:xfrm flipV="1">
            <a:off x="3505200" y="2279104"/>
            <a:ext cx="2438400" cy="1600200"/>
          </a:xfrm>
          <a:prstGeom prst="line">
            <a:avLst/>
          </a:prstGeom>
          <a:noFill/>
          <a:ln w="9525">
            <a:solidFill>
              <a:schemeClr val="tx1"/>
            </a:solidFill>
            <a:round/>
            <a:headEnd/>
            <a:tailEnd type="triangle" w="med" len="med"/>
          </a:ln>
          <a:effectLst/>
        </p:spPr>
        <p:txBody>
          <a:bodyPr anchor="ctr"/>
          <a:lstStyle/>
          <a:p>
            <a:endParaRPr lang="zh-CN" altLang="en-US"/>
          </a:p>
        </p:txBody>
      </p:sp>
      <p:sp>
        <p:nvSpPr>
          <p:cNvPr id="156692" name="Text Box 20"/>
          <p:cNvSpPr txBox="1">
            <a:spLocks noChangeArrowheads="1"/>
          </p:cNvSpPr>
          <p:nvPr/>
        </p:nvSpPr>
        <p:spPr bwMode="auto">
          <a:xfrm>
            <a:off x="416496" y="6257940"/>
            <a:ext cx="8153400" cy="457200"/>
          </a:xfrm>
          <a:prstGeom prst="rect">
            <a:avLst/>
          </a:prstGeom>
          <a:noFill/>
          <a:ln w="9525">
            <a:noFill/>
            <a:miter lim="800000"/>
            <a:headEnd/>
            <a:tailEnd/>
          </a:ln>
          <a:effectLst/>
        </p:spPr>
        <p:txBody>
          <a:bodyPr>
            <a:spAutoFit/>
          </a:bodyPr>
          <a:lstStyle/>
          <a:p>
            <a:pPr algn="ctr">
              <a:spcBef>
                <a:spcPct val="50000"/>
              </a:spcBef>
            </a:pPr>
            <a:r>
              <a:rPr kumimoji="1" lang="zh-CN" altLang="en-US" sz="2400" b="1" dirty="0">
                <a:latin typeface="Times New Roman" pitchFamily="18" charset="0"/>
                <a:ea typeface="楷体_GB2312" pitchFamily="49" charset="-122"/>
              </a:rPr>
              <a:t>注意：数据的输入、输出一般放在主函数中</a:t>
            </a:r>
            <a:endParaRPr kumimoji="1" lang="zh-CN" altLang="en-US" sz="2000" b="1" dirty="0">
              <a:latin typeface="Times New Roman" pitchFamily="18" charset="0"/>
              <a:ea typeface="楷体_GB2312" pitchFamily="49" charset="-122"/>
            </a:endParaRPr>
          </a:p>
        </p:txBody>
      </p:sp>
      <p:sp>
        <p:nvSpPr>
          <p:cNvPr id="156693" name="Text Box 21"/>
          <p:cNvSpPr txBox="1">
            <a:spLocks noChangeArrowheads="1"/>
          </p:cNvSpPr>
          <p:nvPr/>
        </p:nvSpPr>
        <p:spPr bwMode="auto">
          <a:xfrm>
            <a:off x="3733800" y="2355305"/>
            <a:ext cx="1752600" cy="701675"/>
          </a:xfrm>
          <a:prstGeom prst="rect">
            <a:avLst/>
          </a:prstGeom>
          <a:noFill/>
          <a:ln w="9525">
            <a:noFill/>
            <a:miter lim="800000"/>
            <a:headEnd/>
            <a:tailEnd/>
          </a:ln>
          <a:effectLst/>
        </p:spPr>
        <p:txBody>
          <a:bodyPr>
            <a:spAutoFit/>
          </a:bodyPr>
          <a:lstStyle/>
          <a:p>
            <a:pPr algn="ctr">
              <a:spcBef>
                <a:spcPct val="50000"/>
              </a:spcBef>
            </a:pPr>
            <a:r>
              <a:rPr kumimoji="1" lang="zh-CN" altLang="en-US" sz="2000" b="1">
                <a:solidFill>
                  <a:schemeClr val="tx2"/>
                </a:solidFill>
                <a:latin typeface="Times New Roman" pitchFamily="18" charset="0"/>
                <a:ea typeface="楷体_GB2312" pitchFamily="49" charset="-122"/>
              </a:rPr>
              <a:t>保存：返回地址、当前现场</a:t>
            </a:r>
          </a:p>
        </p:txBody>
      </p:sp>
      <p:sp>
        <p:nvSpPr>
          <p:cNvPr id="156694" name="Text Box 22"/>
          <p:cNvSpPr txBox="1">
            <a:spLocks noChangeArrowheads="1"/>
          </p:cNvSpPr>
          <p:nvPr/>
        </p:nvSpPr>
        <p:spPr bwMode="auto">
          <a:xfrm>
            <a:off x="3886200" y="4412705"/>
            <a:ext cx="1981200" cy="701675"/>
          </a:xfrm>
          <a:prstGeom prst="rect">
            <a:avLst/>
          </a:prstGeom>
          <a:noFill/>
          <a:ln w="9525">
            <a:noFill/>
            <a:miter lim="800000"/>
            <a:headEnd/>
            <a:tailEnd/>
          </a:ln>
          <a:effectLst/>
        </p:spPr>
        <p:txBody>
          <a:bodyPr>
            <a:spAutoFit/>
          </a:bodyPr>
          <a:lstStyle/>
          <a:p>
            <a:pPr>
              <a:spcBef>
                <a:spcPct val="50000"/>
              </a:spcBef>
            </a:pPr>
            <a:r>
              <a:rPr kumimoji="1" lang="zh-CN" altLang="en-US" sz="2000" b="1">
                <a:solidFill>
                  <a:schemeClr val="tx2"/>
                </a:solidFill>
                <a:latin typeface="Times New Roman" pitchFamily="18" charset="0"/>
                <a:ea typeface="楷体_GB2312" pitchFamily="49" charset="-122"/>
              </a:rPr>
              <a:t>恢复：主调程序现场、返回地址</a:t>
            </a:r>
          </a:p>
        </p:txBody>
      </p:sp>
      <p:sp>
        <p:nvSpPr>
          <p:cNvPr id="156696" name="Line 24"/>
          <p:cNvSpPr>
            <a:spLocks noChangeShapeType="1"/>
          </p:cNvSpPr>
          <p:nvPr/>
        </p:nvSpPr>
        <p:spPr bwMode="auto">
          <a:xfrm>
            <a:off x="2590800" y="5250904"/>
            <a:ext cx="0" cy="304800"/>
          </a:xfrm>
          <a:prstGeom prst="line">
            <a:avLst/>
          </a:prstGeom>
          <a:noFill/>
          <a:ln w="9525">
            <a:solidFill>
              <a:schemeClr val="tx1"/>
            </a:solidFill>
            <a:round/>
            <a:headEnd/>
            <a:tailEnd type="triangle" w="med" len="med"/>
          </a:ln>
          <a:effectLst/>
        </p:spPr>
        <p:txBody>
          <a:bodyPr anchor="ctr"/>
          <a:lstStyle/>
          <a:p>
            <a:endParaRPr lang="zh-CN" altLang="en-US"/>
          </a:p>
        </p:txBody>
      </p:sp>
      <p:sp>
        <p:nvSpPr>
          <p:cNvPr id="156697" name="Oval 25"/>
          <p:cNvSpPr>
            <a:spLocks noChangeArrowheads="1"/>
          </p:cNvSpPr>
          <p:nvPr/>
        </p:nvSpPr>
        <p:spPr bwMode="auto">
          <a:xfrm>
            <a:off x="2057400" y="5555704"/>
            <a:ext cx="1066800" cy="609600"/>
          </a:xfrm>
          <a:prstGeom prst="ellipse">
            <a:avLst/>
          </a:prstGeom>
          <a:noFill/>
          <a:ln w="9525">
            <a:solidFill>
              <a:schemeClr val="tx1"/>
            </a:solidFill>
            <a:round/>
            <a:headEnd/>
            <a:tailEnd/>
          </a:ln>
          <a:effectLst/>
        </p:spPr>
        <p:txBody>
          <a:bodyPr wrap="none" anchor="ctr"/>
          <a:lstStyle/>
          <a:p>
            <a:pPr algn="ctr"/>
            <a:r>
              <a:rPr kumimoji="1" lang="zh-CN" altLang="en-US" sz="2000" b="1">
                <a:latin typeface="Times New Roman" pitchFamily="18" charset="0"/>
                <a:ea typeface="楷体_GB2312" pitchFamily="49" charset="-122"/>
              </a:rPr>
              <a:t>结束</a:t>
            </a:r>
          </a:p>
        </p:txBody>
      </p:sp>
      <p:sp>
        <p:nvSpPr>
          <p:cNvPr id="156699" name="Text Box 27"/>
          <p:cNvSpPr txBox="1">
            <a:spLocks noChangeArrowheads="1"/>
          </p:cNvSpPr>
          <p:nvPr/>
        </p:nvSpPr>
        <p:spPr bwMode="auto">
          <a:xfrm>
            <a:off x="2514600" y="2279105"/>
            <a:ext cx="838200" cy="396875"/>
          </a:xfrm>
          <a:prstGeom prst="rect">
            <a:avLst/>
          </a:prstGeom>
          <a:noFill/>
          <a:ln w="9525">
            <a:noFill/>
            <a:miter lim="800000"/>
            <a:headEnd/>
            <a:tailEnd/>
          </a:ln>
          <a:effectLst/>
        </p:spPr>
        <p:txBody>
          <a:bodyPr>
            <a:spAutoFit/>
          </a:bodyPr>
          <a:lstStyle/>
          <a:p>
            <a:pPr algn="ctr">
              <a:spcBef>
                <a:spcPct val="50000"/>
              </a:spcBef>
            </a:pPr>
            <a:r>
              <a:rPr kumimoji="1" lang="en-US" altLang="zh-CN" sz="2000" b="1">
                <a:latin typeface="Times New Roman" pitchFamily="18" charset="0"/>
                <a:ea typeface="楷体_GB2312" pitchFamily="49" charset="-122"/>
              </a:rPr>
              <a:t>①</a:t>
            </a:r>
          </a:p>
        </p:txBody>
      </p:sp>
      <p:sp>
        <p:nvSpPr>
          <p:cNvPr id="156701" name="Text Box 29"/>
          <p:cNvSpPr txBox="1">
            <a:spLocks noChangeArrowheads="1"/>
          </p:cNvSpPr>
          <p:nvPr/>
        </p:nvSpPr>
        <p:spPr bwMode="auto">
          <a:xfrm>
            <a:off x="4648200" y="3955505"/>
            <a:ext cx="838200" cy="396875"/>
          </a:xfrm>
          <a:prstGeom prst="rect">
            <a:avLst/>
          </a:prstGeom>
          <a:noFill/>
          <a:ln w="9525">
            <a:noFill/>
            <a:miter lim="800000"/>
            <a:headEnd/>
            <a:tailEnd/>
          </a:ln>
          <a:effectLst/>
        </p:spPr>
        <p:txBody>
          <a:bodyPr>
            <a:spAutoFit/>
          </a:bodyPr>
          <a:lstStyle/>
          <a:p>
            <a:pPr algn="ctr">
              <a:spcBef>
                <a:spcPct val="50000"/>
              </a:spcBef>
            </a:pPr>
            <a:r>
              <a:rPr kumimoji="1" lang="en-US" altLang="zh-CN" sz="2000" b="1">
                <a:latin typeface="Times New Roman" pitchFamily="18" charset="0"/>
                <a:ea typeface="楷体_GB2312" pitchFamily="49" charset="-122"/>
              </a:rPr>
              <a:t>⑥</a:t>
            </a:r>
          </a:p>
        </p:txBody>
      </p:sp>
      <p:sp>
        <p:nvSpPr>
          <p:cNvPr id="156702" name="Text Box 30"/>
          <p:cNvSpPr txBox="1">
            <a:spLocks noChangeArrowheads="1"/>
          </p:cNvSpPr>
          <p:nvPr/>
        </p:nvSpPr>
        <p:spPr bwMode="auto">
          <a:xfrm>
            <a:off x="6248400" y="3498305"/>
            <a:ext cx="838200" cy="396875"/>
          </a:xfrm>
          <a:prstGeom prst="rect">
            <a:avLst/>
          </a:prstGeom>
          <a:noFill/>
          <a:ln w="9525">
            <a:noFill/>
            <a:miter lim="800000"/>
            <a:headEnd/>
            <a:tailEnd/>
          </a:ln>
          <a:effectLst/>
        </p:spPr>
        <p:txBody>
          <a:bodyPr>
            <a:spAutoFit/>
          </a:bodyPr>
          <a:lstStyle/>
          <a:p>
            <a:pPr algn="ctr">
              <a:spcBef>
                <a:spcPct val="50000"/>
              </a:spcBef>
            </a:pPr>
            <a:r>
              <a:rPr kumimoji="1" lang="en-US" altLang="zh-CN" sz="2000" b="1">
                <a:latin typeface="Times New Roman" pitchFamily="18" charset="0"/>
                <a:ea typeface="楷体_GB2312" pitchFamily="49" charset="-122"/>
              </a:rPr>
              <a:t>⑤</a:t>
            </a:r>
          </a:p>
        </p:txBody>
      </p:sp>
      <p:sp>
        <p:nvSpPr>
          <p:cNvPr id="156703" name="Text Box 31"/>
          <p:cNvSpPr txBox="1">
            <a:spLocks noChangeArrowheads="1"/>
          </p:cNvSpPr>
          <p:nvPr/>
        </p:nvSpPr>
        <p:spPr bwMode="auto">
          <a:xfrm>
            <a:off x="6248400" y="2583905"/>
            <a:ext cx="838200" cy="396875"/>
          </a:xfrm>
          <a:prstGeom prst="rect">
            <a:avLst/>
          </a:prstGeom>
          <a:noFill/>
          <a:ln w="9525">
            <a:noFill/>
            <a:miter lim="800000"/>
            <a:headEnd/>
            <a:tailEnd/>
          </a:ln>
          <a:effectLst/>
        </p:spPr>
        <p:txBody>
          <a:bodyPr>
            <a:spAutoFit/>
          </a:bodyPr>
          <a:lstStyle/>
          <a:p>
            <a:pPr algn="ctr">
              <a:spcBef>
                <a:spcPct val="50000"/>
              </a:spcBef>
            </a:pPr>
            <a:r>
              <a:rPr kumimoji="1" lang="en-US" altLang="zh-CN" sz="2000" b="1">
                <a:latin typeface="Times New Roman" pitchFamily="18" charset="0"/>
                <a:ea typeface="楷体_GB2312" pitchFamily="49" charset="-122"/>
              </a:rPr>
              <a:t>④</a:t>
            </a:r>
          </a:p>
        </p:txBody>
      </p:sp>
      <p:sp>
        <p:nvSpPr>
          <p:cNvPr id="156704" name="Text Box 32"/>
          <p:cNvSpPr txBox="1">
            <a:spLocks noChangeArrowheads="1"/>
          </p:cNvSpPr>
          <p:nvPr/>
        </p:nvSpPr>
        <p:spPr bwMode="auto">
          <a:xfrm>
            <a:off x="4267200" y="3117305"/>
            <a:ext cx="838200" cy="396875"/>
          </a:xfrm>
          <a:prstGeom prst="rect">
            <a:avLst/>
          </a:prstGeom>
          <a:noFill/>
          <a:ln w="9525">
            <a:noFill/>
            <a:miter lim="800000"/>
            <a:headEnd/>
            <a:tailEnd/>
          </a:ln>
          <a:effectLst/>
        </p:spPr>
        <p:txBody>
          <a:bodyPr>
            <a:spAutoFit/>
          </a:bodyPr>
          <a:lstStyle/>
          <a:p>
            <a:pPr algn="ctr">
              <a:spcBef>
                <a:spcPct val="50000"/>
              </a:spcBef>
            </a:pPr>
            <a:r>
              <a:rPr kumimoji="1" lang="en-US" altLang="zh-CN" sz="2000" b="1">
                <a:latin typeface="Times New Roman" pitchFamily="18" charset="0"/>
                <a:ea typeface="楷体_GB2312" pitchFamily="49" charset="-122"/>
              </a:rPr>
              <a:t>③</a:t>
            </a:r>
          </a:p>
        </p:txBody>
      </p:sp>
      <p:sp>
        <p:nvSpPr>
          <p:cNvPr id="156705" name="Text Box 33"/>
          <p:cNvSpPr txBox="1">
            <a:spLocks noChangeArrowheads="1"/>
          </p:cNvSpPr>
          <p:nvPr/>
        </p:nvSpPr>
        <p:spPr bwMode="auto">
          <a:xfrm>
            <a:off x="2590800" y="3345905"/>
            <a:ext cx="838200" cy="396875"/>
          </a:xfrm>
          <a:prstGeom prst="rect">
            <a:avLst/>
          </a:prstGeom>
          <a:noFill/>
          <a:ln w="9525">
            <a:noFill/>
            <a:miter lim="800000"/>
            <a:headEnd/>
            <a:tailEnd/>
          </a:ln>
          <a:effectLst/>
        </p:spPr>
        <p:txBody>
          <a:bodyPr>
            <a:spAutoFit/>
          </a:bodyPr>
          <a:lstStyle/>
          <a:p>
            <a:pPr algn="ctr">
              <a:spcBef>
                <a:spcPct val="50000"/>
              </a:spcBef>
            </a:pPr>
            <a:r>
              <a:rPr kumimoji="1" lang="en-US" altLang="zh-CN" sz="2000" b="1">
                <a:latin typeface="Times New Roman" pitchFamily="18" charset="0"/>
                <a:ea typeface="楷体_GB2312" pitchFamily="49" charset="-122"/>
              </a:rPr>
              <a:t>②</a:t>
            </a:r>
          </a:p>
        </p:txBody>
      </p:sp>
      <p:sp>
        <p:nvSpPr>
          <p:cNvPr id="156706" name="Text Box 34"/>
          <p:cNvSpPr txBox="1">
            <a:spLocks noChangeArrowheads="1"/>
          </p:cNvSpPr>
          <p:nvPr/>
        </p:nvSpPr>
        <p:spPr bwMode="auto">
          <a:xfrm>
            <a:off x="2667000" y="5250905"/>
            <a:ext cx="838200" cy="396875"/>
          </a:xfrm>
          <a:prstGeom prst="rect">
            <a:avLst/>
          </a:prstGeom>
          <a:noFill/>
          <a:ln w="9525">
            <a:noFill/>
            <a:miter lim="800000"/>
            <a:headEnd/>
            <a:tailEnd/>
          </a:ln>
          <a:effectLst/>
        </p:spPr>
        <p:txBody>
          <a:bodyPr>
            <a:spAutoFit/>
          </a:bodyPr>
          <a:lstStyle/>
          <a:p>
            <a:pPr algn="ctr">
              <a:spcBef>
                <a:spcPct val="50000"/>
              </a:spcBef>
            </a:pPr>
            <a:r>
              <a:rPr kumimoji="1" lang="en-US" altLang="zh-CN" sz="2000" b="1">
                <a:latin typeface="Times New Roman" pitchFamily="18" charset="0"/>
                <a:ea typeface="楷体_GB2312" pitchFamily="49" charset="-122"/>
              </a:rPr>
              <a:t>⑧</a:t>
            </a:r>
          </a:p>
        </p:txBody>
      </p:sp>
      <p:sp>
        <p:nvSpPr>
          <p:cNvPr id="156707" name="Text Box 35"/>
          <p:cNvSpPr txBox="1">
            <a:spLocks noChangeArrowheads="1"/>
          </p:cNvSpPr>
          <p:nvPr/>
        </p:nvSpPr>
        <p:spPr bwMode="auto">
          <a:xfrm>
            <a:off x="2590800" y="4260305"/>
            <a:ext cx="838200" cy="396875"/>
          </a:xfrm>
          <a:prstGeom prst="rect">
            <a:avLst/>
          </a:prstGeom>
          <a:noFill/>
          <a:ln w="9525">
            <a:noFill/>
            <a:miter lim="800000"/>
            <a:headEnd/>
            <a:tailEnd/>
          </a:ln>
          <a:effectLst/>
        </p:spPr>
        <p:txBody>
          <a:bodyPr>
            <a:spAutoFit/>
          </a:bodyPr>
          <a:lstStyle/>
          <a:p>
            <a:pPr algn="ctr">
              <a:spcBef>
                <a:spcPct val="50000"/>
              </a:spcBef>
            </a:pPr>
            <a:r>
              <a:rPr kumimoji="1" lang="en-US" altLang="zh-CN" sz="2000" b="1">
                <a:latin typeface="Times New Roman" pitchFamily="18" charset="0"/>
                <a:ea typeface="楷体_GB2312" pitchFamily="49" charset="-122"/>
              </a:rPr>
              <a:t>⑦</a:t>
            </a:r>
          </a:p>
        </p:txBody>
      </p:sp>
    </p:spTree>
    <p:extLst>
      <p:ext uri="{BB962C8B-B14F-4D97-AF65-F5344CB8AC3E}">
        <p14:creationId xmlns:p14="http://schemas.microsoft.com/office/powerpoint/2010/main" val="1402114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1027"/>
          <p:cNvSpPr>
            <a:spLocks noChangeArrowheads="1"/>
          </p:cNvSpPr>
          <p:nvPr/>
        </p:nvSpPr>
        <p:spPr bwMode="auto">
          <a:xfrm>
            <a:off x="3652838" y="2767013"/>
            <a:ext cx="9144000" cy="369332"/>
          </a:xfrm>
          <a:prstGeom prst="rect">
            <a:avLst/>
          </a:prstGeom>
          <a:noFill/>
          <a:ln w="9525">
            <a:noFill/>
            <a:miter lim="800000"/>
            <a:headEnd/>
            <a:tailEnd/>
          </a:ln>
          <a:effectLst>
            <a:outerShdw dist="107763" dir="2700000" algn="ctr" rotWithShape="0">
              <a:schemeClr val="bg2"/>
            </a:outerShdw>
          </a:effectLst>
        </p:spPr>
        <p:txBody>
          <a:bodyPr>
            <a:spAutoFit/>
          </a:bodyPr>
          <a:lstStyle/>
          <a:p>
            <a:endParaRPr lang="zh-CN" altLang="en-US"/>
          </a:p>
        </p:txBody>
      </p:sp>
      <p:graphicFrame>
        <p:nvGraphicFramePr>
          <p:cNvPr id="176130" name="Object 1026"/>
          <p:cNvGraphicFramePr>
            <a:graphicFrameLocks noChangeAspect="1"/>
          </p:cNvGraphicFramePr>
          <p:nvPr>
            <p:extLst>
              <p:ext uri="{D42A27DB-BD31-4B8C-83A1-F6EECF244321}">
                <p14:modId xmlns:p14="http://schemas.microsoft.com/office/powerpoint/2010/main" val="3060419505"/>
              </p:ext>
            </p:extLst>
          </p:nvPr>
        </p:nvGraphicFramePr>
        <p:xfrm>
          <a:off x="2057401" y="2018134"/>
          <a:ext cx="6024563" cy="3067050"/>
        </p:xfrm>
        <a:graphic>
          <a:graphicData uri="http://schemas.openxmlformats.org/presentationml/2006/ole">
            <mc:AlternateContent xmlns:mc="http://schemas.openxmlformats.org/markup-compatibility/2006">
              <mc:Choice xmlns:v="urn:schemas-microsoft-com:vml" Requires="v">
                <p:oleObj spid="_x0000_s2061" r:id="rId3" imgW="2600000" imgH="1324160" progId="PBrush">
                  <p:embed/>
                </p:oleObj>
              </mc:Choice>
              <mc:Fallback>
                <p:oleObj r:id="rId3" imgW="2600000" imgH="1324160" progId="PBrush">
                  <p:embed/>
                  <p:pic>
                    <p:nvPicPr>
                      <p:cNvPr id="17613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1" y="2018134"/>
                        <a:ext cx="6024563" cy="306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32" name="Text Box 1028"/>
          <p:cNvSpPr txBox="1">
            <a:spLocks noChangeArrowheads="1"/>
          </p:cNvSpPr>
          <p:nvPr/>
        </p:nvSpPr>
        <p:spPr bwMode="auto">
          <a:xfrm>
            <a:off x="704528" y="838706"/>
            <a:ext cx="4751387" cy="584775"/>
          </a:xfrm>
          <a:prstGeom prst="rect">
            <a:avLst/>
          </a:prstGeom>
          <a:noFill/>
          <a:ln w="9525">
            <a:noFill/>
            <a:miter lim="800000"/>
            <a:headEnd/>
            <a:tailEnd/>
          </a:ln>
          <a:effectLst/>
        </p:spPr>
        <p:txBody>
          <a:bodyPr>
            <a:spAutoFit/>
          </a:bodyPr>
          <a:lstStyle/>
          <a:p>
            <a:pPr eaLnBrk="1" hangingPunct="1">
              <a:defRPr/>
            </a:pPr>
            <a:r>
              <a:rPr lang="zh-CN" altLang="en-US" sz="3200" dirty="0">
                <a:solidFill>
                  <a:schemeClr val="tx2"/>
                </a:solidFill>
                <a:latin typeface="+mj-lt"/>
                <a:ea typeface="+mj-ea"/>
                <a:cs typeface="+mj-cs"/>
              </a:rPr>
              <a:t>函数嵌套调用的示意图</a:t>
            </a:r>
            <a:r>
              <a:rPr lang="en-US" altLang="zh-CN" sz="3200" dirty="0">
                <a:solidFill>
                  <a:schemeClr val="tx2"/>
                </a:solidFill>
                <a:latin typeface="+mj-lt"/>
                <a:ea typeface="+mj-ea"/>
                <a:cs typeface="+mj-cs"/>
              </a:rPr>
              <a:t>: </a:t>
            </a:r>
          </a:p>
        </p:txBody>
      </p:sp>
    </p:spTree>
    <p:extLst>
      <p:ext uri="{BB962C8B-B14F-4D97-AF65-F5344CB8AC3E}">
        <p14:creationId xmlns:p14="http://schemas.microsoft.com/office/powerpoint/2010/main" val="164902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488504" y="415242"/>
            <a:ext cx="7100887" cy="533400"/>
          </a:xfrm>
          <a:prstGeom prst="rect">
            <a:avLst/>
          </a:prstGeom>
          <a:noFill/>
          <a:ln w="9525">
            <a:noFill/>
            <a:miter lim="800000"/>
            <a:headEnd/>
            <a:tailEnd/>
          </a:ln>
          <a:effectLst/>
        </p:spPr>
        <p:txBody>
          <a:bodyPr anchor="ctr"/>
          <a:lstStyle/>
          <a:p>
            <a:pPr eaLnBrk="1" hangingPunct="1">
              <a:defRPr/>
            </a:pPr>
            <a:r>
              <a:rPr lang="zh-CN" altLang="en-US" sz="3200" dirty="0" smtClean="0">
                <a:solidFill>
                  <a:schemeClr val="tx2"/>
                </a:solidFill>
                <a:latin typeface="+mj-lt"/>
                <a:ea typeface="+mj-ea"/>
                <a:cs typeface="+mj-cs"/>
              </a:rPr>
              <a:t>函数</a:t>
            </a:r>
            <a:r>
              <a:rPr lang="zh-CN" altLang="en-US" sz="3200" dirty="0">
                <a:solidFill>
                  <a:schemeClr val="tx2"/>
                </a:solidFill>
                <a:latin typeface="+mj-lt"/>
                <a:ea typeface="+mj-ea"/>
                <a:cs typeface="+mj-cs"/>
              </a:rPr>
              <a:t>说明（函数原型）</a:t>
            </a:r>
          </a:p>
        </p:txBody>
      </p:sp>
      <p:sp>
        <p:nvSpPr>
          <p:cNvPr id="177155" name="Rectangle 3"/>
          <p:cNvSpPr>
            <a:spLocks noChangeArrowheads="1"/>
          </p:cNvSpPr>
          <p:nvPr/>
        </p:nvSpPr>
        <p:spPr bwMode="auto">
          <a:xfrm>
            <a:off x="1150461" y="981609"/>
            <a:ext cx="7789862" cy="1143000"/>
          </a:xfrm>
          <a:prstGeom prst="rect">
            <a:avLst/>
          </a:prstGeom>
          <a:noFill/>
          <a:ln w="9525">
            <a:noFill/>
            <a:miter lim="800000"/>
            <a:headEnd/>
            <a:tailEnd/>
          </a:ln>
          <a:effectLst/>
        </p:spPr>
        <p:txBody>
          <a:bodyPr/>
          <a:lstStyle/>
          <a:p>
            <a:pPr marL="533400" indent="-533400">
              <a:lnSpc>
                <a:spcPct val="130000"/>
              </a:lnSpc>
              <a:spcBef>
                <a:spcPct val="50000"/>
              </a:spcBef>
            </a:pPr>
            <a:r>
              <a:rPr kumimoji="1" lang="zh-CN" altLang="en-US" sz="2400" b="1" dirty="0">
                <a:latin typeface="楷体_GB2312" pitchFamily="49" charset="-122"/>
                <a:ea typeface="楷体_GB2312" pitchFamily="49" charset="-122"/>
              </a:rPr>
              <a:t>形式：</a:t>
            </a:r>
          </a:p>
          <a:p>
            <a:pPr marL="533400" indent="-533400">
              <a:lnSpc>
                <a:spcPct val="120000"/>
              </a:lnSpc>
              <a:spcBef>
                <a:spcPct val="15000"/>
              </a:spcBef>
            </a:pPr>
            <a:r>
              <a:rPr kumimoji="1" lang="zh-CN" altLang="en-US" sz="2400" b="1" dirty="0">
                <a:solidFill>
                  <a:srgbClr val="00FFFF"/>
                </a:solidFill>
                <a:latin typeface="楷体_GB2312" pitchFamily="49" charset="-122"/>
                <a:ea typeface="楷体_GB2312" pitchFamily="49" charset="-122"/>
              </a:rPr>
              <a:t>      </a:t>
            </a:r>
            <a:r>
              <a:rPr kumimoji="1" lang="zh-CN" altLang="en-US" sz="2400" b="1" dirty="0">
                <a:solidFill>
                  <a:srgbClr val="A50021"/>
                </a:solidFill>
                <a:latin typeface="楷体_GB2312" pitchFamily="49" charset="-122"/>
                <a:ea typeface="楷体_GB2312" pitchFamily="49" charset="-122"/>
              </a:rPr>
              <a:t>函数类型　函数名</a:t>
            </a:r>
            <a:r>
              <a:rPr kumimoji="1" lang="en-US" altLang="zh-CN" sz="2400" b="1" dirty="0">
                <a:solidFill>
                  <a:srgbClr val="A50021"/>
                </a:solidFill>
                <a:latin typeface="楷体_GB2312" pitchFamily="49" charset="-122"/>
                <a:ea typeface="楷体_GB2312" pitchFamily="49" charset="-122"/>
              </a:rPr>
              <a:t>(</a:t>
            </a:r>
            <a:r>
              <a:rPr kumimoji="1" lang="zh-CN" altLang="en-US" sz="2400" b="1" dirty="0">
                <a:solidFill>
                  <a:srgbClr val="A50021"/>
                </a:solidFill>
                <a:latin typeface="楷体_GB2312" pitchFamily="49" charset="-122"/>
                <a:ea typeface="楷体_GB2312" pitchFamily="49" charset="-122"/>
              </a:rPr>
              <a:t>形式参数类型表</a:t>
            </a:r>
            <a:r>
              <a:rPr kumimoji="1" lang="en-US" altLang="zh-CN" sz="2400" b="1" dirty="0">
                <a:solidFill>
                  <a:srgbClr val="A50021"/>
                </a:solidFill>
                <a:latin typeface="楷体_GB2312" pitchFamily="49" charset="-122"/>
                <a:ea typeface="楷体_GB2312" pitchFamily="49" charset="-122"/>
              </a:rPr>
              <a:t>)</a:t>
            </a:r>
            <a:r>
              <a:rPr kumimoji="1" lang="zh-CN" altLang="en-US" sz="2400" b="1" dirty="0">
                <a:solidFill>
                  <a:srgbClr val="A50021"/>
                </a:solidFill>
                <a:latin typeface="楷体_GB2312" pitchFamily="49" charset="-122"/>
                <a:ea typeface="楷体_GB2312" pitchFamily="49" charset="-122"/>
              </a:rPr>
              <a:t>；</a:t>
            </a:r>
          </a:p>
        </p:txBody>
      </p:sp>
      <p:sp>
        <p:nvSpPr>
          <p:cNvPr id="177156" name="Text Box 4"/>
          <p:cNvSpPr txBox="1">
            <a:spLocks noChangeArrowheads="1"/>
          </p:cNvSpPr>
          <p:nvPr/>
        </p:nvSpPr>
        <p:spPr bwMode="auto">
          <a:xfrm>
            <a:off x="1481127" y="2132856"/>
            <a:ext cx="7491412" cy="4893647"/>
          </a:xfrm>
          <a:prstGeom prst="rect">
            <a:avLst/>
          </a:prstGeom>
          <a:gradFill rotWithShape="1">
            <a:gsLst>
              <a:gs pos="0">
                <a:srgbClr val="CCFFFF"/>
              </a:gs>
              <a:gs pos="100000">
                <a:srgbClr val="CCFFFF">
                  <a:gamma/>
                  <a:tint val="43137"/>
                  <a:invGamma/>
                </a:srgbClr>
              </a:gs>
            </a:gsLst>
            <a:lin ang="5400000" scaled="1"/>
          </a:gradFill>
          <a:ln w="9525">
            <a:noFill/>
            <a:miter lim="800000"/>
            <a:headEnd/>
            <a:tailEnd/>
          </a:ln>
          <a:effectLst/>
        </p:spPr>
        <p:txBody>
          <a:bodyPr>
            <a:spAutoFit/>
          </a:bodyPr>
          <a:lstStyle/>
          <a:p>
            <a:r>
              <a:rPr kumimoji="1" lang="en-US" altLang="zh-CN" sz="2400" b="1" dirty="0">
                <a:latin typeface="Times New Roman" pitchFamily="18" charset="0"/>
              </a:rPr>
              <a:t>#include &lt;</a:t>
            </a:r>
            <a:r>
              <a:rPr kumimoji="1" lang="en-US" altLang="zh-CN" sz="2400" b="1" dirty="0" err="1">
                <a:latin typeface="Times New Roman" pitchFamily="18" charset="0"/>
              </a:rPr>
              <a:t>iostream</a:t>
            </a:r>
            <a:r>
              <a:rPr kumimoji="1" lang="en-US" altLang="zh-CN" sz="2400" b="1" dirty="0">
                <a:latin typeface="Times New Roman" pitchFamily="18" charset="0"/>
              </a:rPr>
              <a:t>&gt;</a:t>
            </a:r>
          </a:p>
          <a:p>
            <a:r>
              <a:rPr kumimoji="1" lang="en-US" altLang="zh-CN" sz="2400" b="1" dirty="0">
                <a:latin typeface="Times New Roman" pitchFamily="18" charset="0"/>
              </a:rPr>
              <a:t>using namespace std;</a:t>
            </a:r>
          </a:p>
          <a:p>
            <a:r>
              <a:rPr kumimoji="1" lang="en-US" altLang="zh-CN" sz="2400" b="1" dirty="0" err="1">
                <a:latin typeface="Times New Roman" pitchFamily="18" charset="0"/>
              </a:rPr>
              <a:t>int</a:t>
            </a:r>
            <a:r>
              <a:rPr kumimoji="1" lang="en-US" altLang="zh-CN" sz="2400" b="1" dirty="0">
                <a:latin typeface="Times New Roman" pitchFamily="18" charset="0"/>
              </a:rPr>
              <a:t> main( ) </a:t>
            </a:r>
          </a:p>
          <a:p>
            <a:r>
              <a:rPr kumimoji="1" lang="en-US" altLang="zh-CN" sz="2400" b="1" dirty="0">
                <a:latin typeface="Times New Roman" pitchFamily="18" charset="0"/>
              </a:rPr>
              <a:t>{</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a,b,c</a:t>
            </a:r>
            <a:r>
              <a:rPr kumimoji="1" lang="en-US" altLang="zh-CN" sz="2400" b="1" dirty="0">
                <a:latin typeface="Times New Roman" pitchFamily="18" charset="0"/>
              </a:rPr>
              <a:t>;</a:t>
            </a:r>
          </a:p>
          <a:p>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max(</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x,int</a:t>
            </a:r>
            <a:r>
              <a:rPr kumimoji="1" lang="en-US" altLang="zh-CN" sz="2400" b="1" dirty="0">
                <a:latin typeface="Times New Roman" pitchFamily="18" charset="0"/>
              </a:rPr>
              <a:t> y);   //</a:t>
            </a:r>
            <a:r>
              <a:rPr kumimoji="1" lang="zh-CN" altLang="en-US" sz="2400" b="1" dirty="0">
                <a:latin typeface="Times New Roman" pitchFamily="18" charset="0"/>
              </a:rPr>
              <a:t>函数说明，也可</a:t>
            </a:r>
            <a:r>
              <a:rPr kumimoji="1" lang="en-US" altLang="zh-CN" sz="2400" b="1" dirty="0" err="1">
                <a:latin typeface="Times New Roman" pitchFamily="18" charset="0"/>
              </a:rPr>
              <a:t>int</a:t>
            </a:r>
            <a:r>
              <a:rPr kumimoji="1" lang="en-US" altLang="zh-CN" sz="2400" b="1" dirty="0">
                <a:latin typeface="Times New Roman" pitchFamily="18" charset="0"/>
              </a:rPr>
              <a:t> max(</a:t>
            </a:r>
            <a:r>
              <a:rPr kumimoji="1" lang="en-US" altLang="zh-CN" sz="2400" b="1" dirty="0" err="1">
                <a:latin typeface="Times New Roman" pitchFamily="18" charset="0"/>
              </a:rPr>
              <a:t>int,int</a:t>
            </a:r>
            <a:r>
              <a:rPr kumimoji="1" lang="en-US" altLang="zh-CN" sz="2400" b="1" dirty="0">
                <a:latin typeface="Times New Roman" pitchFamily="18" charset="0"/>
              </a:rPr>
              <a:t>);</a:t>
            </a:r>
          </a:p>
          <a:p>
            <a:r>
              <a:rPr kumimoji="1" lang="en-US" altLang="zh-CN" sz="2400" b="1" dirty="0">
                <a:latin typeface="Times New Roman" pitchFamily="18" charset="0"/>
              </a:rPr>
              <a:t> </a:t>
            </a:r>
            <a:r>
              <a:rPr kumimoji="1" lang="en-US" altLang="zh-CN" sz="2400" b="1" dirty="0" err="1">
                <a:latin typeface="Times New Roman" pitchFamily="18" charset="0"/>
              </a:rPr>
              <a:t>cin</a:t>
            </a:r>
            <a:r>
              <a:rPr kumimoji="1" lang="en-US" altLang="zh-CN" sz="2400" b="1" dirty="0">
                <a:latin typeface="Times New Roman" pitchFamily="18" charset="0"/>
              </a:rPr>
              <a:t>&gt;&gt;a&gt;&gt;b;   </a:t>
            </a:r>
          </a:p>
          <a:p>
            <a:r>
              <a:rPr kumimoji="1" lang="en-US" altLang="zh-CN" sz="2400" b="1" dirty="0">
                <a:latin typeface="Times New Roman" pitchFamily="18" charset="0"/>
              </a:rPr>
              <a:t> c=max(</a:t>
            </a:r>
            <a:r>
              <a:rPr kumimoji="1" lang="en-US" altLang="zh-CN" sz="2400" b="1" dirty="0" err="1">
                <a:latin typeface="Times New Roman" pitchFamily="18" charset="0"/>
              </a:rPr>
              <a:t>a,b</a:t>
            </a:r>
            <a:r>
              <a:rPr kumimoji="1" lang="en-US" altLang="zh-CN" sz="2400" b="1" dirty="0">
                <a:latin typeface="Times New Roman" pitchFamily="18" charset="0"/>
              </a:rPr>
              <a:t>);</a:t>
            </a:r>
          </a:p>
          <a:p>
            <a:r>
              <a:rPr kumimoji="1" lang="en-US" altLang="zh-CN" sz="2400" b="1" dirty="0">
                <a:latin typeface="Times New Roman" pitchFamily="18" charset="0"/>
              </a:rPr>
              <a:t> </a:t>
            </a:r>
            <a:r>
              <a:rPr kumimoji="1" lang="en-US" altLang="zh-CN" sz="2400" b="1" dirty="0" err="1">
                <a:latin typeface="Times New Roman" pitchFamily="18" charset="0"/>
              </a:rPr>
              <a:t>cout</a:t>
            </a:r>
            <a:r>
              <a:rPr kumimoji="1" lang="en-US" altLang="zh-CN" sz="2400" b="1" dirty="0">
                <a:latin typeface="Times New Roman" pitchFamily="18" charset="0"/>
              </a:rPr>
              <a:t>&lt;&lt;c&lt;&lt;</a:t>
            </a:r>
            <a:r>
              <a:rPr kumimoji="1" lang="en-US" altLang="zh-CN" sz="2400" b="1" dirty="0" err="1">
                <a:latin typeface="Times New Roman" pitchFamily="18" charset="0"/>
              </a:rPr>
              <a:t>endl</a:t>
            </a:r>
            <a:r>
              <a:rPr kumimoji="1" lang="en-US" altLang="zh-CN" sz="2400" b="1" dirty="0">
                <a:latin typeface="Times New Roman" pitchFamily="18" charset="0"/>
              </a:rPr>
              <a:t>; </a:t>
            </a:r>
          </a:p>
          <a:p>
            <a:r>
              <a:rPr kumimoji="1" lang="en-US" altLang="zh-CN" sz="2400" b="1" dirty="0">
                <a:latin typeface="Times New Roman" pitchFamily="18" charset="0"/>
              </a:rPr>
              <a:t> system("pause");</a:t>
            </a:r>
          </a:p>
          <a:p>
            <a:r>
              <a:rPr kumimoji="1" lang="en-US" altLang="zh-CN" sz="2400" b="1" dirty="0">
                <a:latin typeface="Times New Roman" pitchFamily="18" charset="0"/>
              </a:rPr>
              <a:t> return 0;</a:t>
            </a:r>
          </a:p>
          <a:p>
            <a:r>
              <a:rPr kumimoji="1" lang="en-US" altLang="zh-CN" sz="2400" b="1" dirty="0">
                <a:latin typeface="Times New Roman" pitchFamily="18" charset="0"/>
              </a:rPr>
              <a:t> }</a:t>
            </a:r>
          </a:p>
          <a:p>
            <a:r>
              <a:rPr kumimoji="1" lang="en-US" altLang="zh-CN" sz="2400" b="1" dirty="0" err="1">
                <a:latin typeface="Times New Roman" pitchFamily="18" charset="0"/>
              </a:rPr>
              <a:t>int</a:t>
            </a:r>
            <a:r>
              <a:rPr kumimoji="1" lang="en-US" altLang="zh-CN" sz="2400" b="1" dirty="0">
                <a:latin typeface="Times New Roman" pitchFamily="18" charset="0"/>
              </a:rPr>
              <a:t> max(</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x,int</a:t>
            </a:r>
            <a:r>
              <a:rPr kumimoji="1" lang="en-US" altLang="zh-CN" sz="2400" b="1" dirty="0">
                <a:latin typeface="Times New Roman" pitchFamily="18" charset="0"/>
              </a:rPr>
              <a:t> y) 		 </a:t>
            </a:r>
          </a:p>
          <a:p>
            <a:r>
              <a:rPr kumimoji="1" lang="en-US" altLang="zh-CN" sz="2400" b="1" dirty="0">
                <a:latin typeface="Times New Roman" pitchFamily="18" charset="0"/>
              </a:rPr>
              <a:t>{ return x&gt;</a:t>
            </a:r>
            <a:r>
              <a:rPr kumimoji="1" lang="en-US" altLang="zh-CN" sz="2400" b="1" dirty="0" err="1">
                <a:latin typeface="Times New Roman" pitchFamily="18" charset="0"/>
              </a:rPr>
              <a:t>y?x:y</a:t>
            </a:r>
            <a:r>
              <a:rPr kumimoji="1" lang="en-US" altLang="zh-CN" sz="2400" b="1" dirty="0">
                <a:latin typeface="Times New Roman" pitchFamily="18" charset="0"/>
              </a:rPr>
              <a:t> ; }</a:t>
            </a:r>
          </a:p>
        </p:txBody>
      </p:sp>
      <p:sp>
        <p:nvSpPr>
          <p:cNvPr id="177159" name="AutoShape 7"/>
          <p:cNvSpPr>
            <a:spLocks noChangeArrowheads="1"/>
          </p:cNvSpPr>
          <p:nvPr/>
        </p:nvSpPr>
        <p:spPr bwMode="auto">
          <a:xfrm>
            <a:off x="6953264" y="2643182"/>
            <a:ext cx="1752600" cy="533400"/>
          </a:xfrm>
          <a:prstGeom prst="wedgeRoundRectCallout">
            <a:avLst>
              <a:gd name="adj1" fmla="val 7157"/>
              <a:gd name="adj2" fmla="val 126190"/>
              <a:gd name="adj3" fmla="val 16667"/>
            </a:avLst>
          </a:prstGeom>
          <a:noFill/>
          <a:ln w="9525">
            <a:solidFill>
              <a:schemeClr val="tx1"/>
            </a:solidFill>
            <a:miter lim="800000"/>
            <a:headEnd/>
            <a:tailEnd/>
          </a:ln>
          <a:effectLst/>
        </p:spPr>
        <p:txBody>
          <a:bodyPr anchor="ctr"/>
          <a:lstStyle/>
          <a:p>
            <a:pPr algn="ctr"/>
            <a:r>
              <a:rPr kumimoji="1" lang="zh-CN" altLang="en-US" sz="2200" b="1">
                <a:solidFill>
                  <a:schemeClr val="tx2"/>
                </a:solidFill>
                <a:latin typeface="楷体_GB2312" pitchFamily="49" charset="-122"/>
                <a:ea typeface="楷体_GB2312" pitchFamily="49" charset="-122"/>
              </a:rPr>
              <a:t>省略参数名</a:t>
            </a:r>
          </a:p>
        </p:txBody>
      </p:sp>
    </p:spTree>
    <p:extLst>
      <p:ext uri="{BB962C8B-B14F-4D97-AF65-F5344CB8AC3E}">
        <p14:creationId xmlns:p14="http://schemas.microsoft.com/office/powerpoint/2010/main" val="77789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Text Box 4"/>
          <p:cNvSpPr txBox="1">
            <a:spLocks noChangeArrowheads="1"/>
          </p:cNvSpPr>
          <p:nvPr/>
        </p:nvSpPr>
        <p:spPr bwMode="auto">
          <a:xfrm>
            <a:off x="1208584" y="1916832"/>
            <a:ext cx="7416824" cy="2825389"/>
          </a:xfrm>
          <a:prstGeom prst="rect">
            <a:avLst/>
          </a:prstGeom>
          <a:noFill/>
          <a:ln w="9525">
            <a:noFill/>
            <a:miter lim="800000"/>
            <a:headEnd/>
            <a:tailEnd/>
          </a:ln>
          <a:effectLst/>
        </p:spPr>
        <p:txBody>
          <a:bodyPr wrap="square">
            <a:spAutoFit/>
          </a:bodyPr>
          <a:lstStyle/>
          <a:p>
            <a:pPr>
              <a:spcBef>
                <a:spcPct val="30000"/>
              </a:spcBef>
            </a:pPr>
            <a:r>
              <a:rPr kumimoji="1" lang="zh-CN" altLang="en-US" sz="2400" b="1" dirty="0">
                <a:solidFill>
                  <a:schemeClr val="tx2"/>
                </a:solidFill>
                <a:latin typeface="楷体_GB2312" pitchFamily="49" charset="-122"/>
                <a:ea typeface="楷体_GB2312" pitchFamily="49" charset="-122"/>
                <a:sym typeface="Wingdings" pitchFamily="2" charset="2"/>
              </a:rPr>
              <a:t>注意：</a:t>
            </a:r>
          </a:p>
          <a:p>
            <a:pPr>
              <a:lnSpc>
                <a:spcPct val="120000"/>
              </a:lnSpc>
              <a:spcBef>
                <a:spcPct val="30000"/>
              </a:spcBef>
              <a:spcAft>
                <a:spcPct val="20000"/>
              </a:spcAft>
            </a:pPr>
            <a:r>
              <a:rPr kumimoji="1" lang="zh-CN" altLang="en-US" sz="2000" b="1" dirty="0">
                <a:latin typeface="楷体_GB2312" pitchFamily="49" charset="-122"/>
                <a:ea typeface="楷体_GB2312" pitchFamily="49" charset="-122"/>
                <a:sym typeface="Wingdings" pitchFamily="2" charset="2"/>
              </a:rPr>
              <a:t> </a:t>
            </a:r>
            <a:r>
              <a:rPr kumimoji="1" lang="zh-CN" altLang="en-US" sz="2400" b="1" dirty="0">
                <a:latin typeface="楷体_GB2312" pitchFamily="49" charset="-122"/>
                <a:ea typeface="楷体_GB2312" pitchFamily="49" charset="-122"/>
              </a:rPr>
              <a:t>函数调用在前，定义在后，则必须对函数进行说明，函数说明可以放在函数调用之前所在的函数内，也可以放在源文件开头、函数的外部。 </a:t>
            </a:r>
          </a:p>
          <a:p>
            <a:pPr>
              <a:spcBef>
                <a:spcPct val="30000"/>
              </a:spcBef>
            </a:pPr>
            <a:r>
              <a:rPr kumimoji="1" lang="zh-CN" altLang="en-US" sz="2400" b="1" dirty="0">
                <a:latin typeface="楷体_GB2312" pitchFamily="49" charset="-122"/>
                <a:ea typeface="楷体_GB2312" pitchFamily="49" charset="-122"/>
                <a:sym typeface="Wingdings" pitchFamily="2" charset="2"/>
              </a:rPr>
              <a:t> </a:t>
            </a:r>
            <a:r>
              <a:rPr kumimoji="1" lang="zh-CN" altLang="en-US" sz="2400" b="1" dirty="0">
                <a:latin typeface="楷体_GB2312" pitchFamily="49" charset="-122"/>
                <a:ea typeface="楷体_GB2312" pitchFamily="49" charset="-122"/>
              </a:rPr>
              <a:t>函数说明和函数定义在返回类型、函数名和参数表上必须要完全一致。</a:t>
            </a:r>
          </a:p>
        </p:txBody>
      </p:sp>
    </p:spTree>
    <p:extLst>
      <p:ext uri="{BB962C8B-B14F-4D97-AF65-F5344CB8AC3E}">
        <p14:creationId xmlns:p14="http://schemas.microsoft.com/office/powerpoint/2010/main" val="1989742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88504" y="427832"/>
            <a:ext cx="7772400" cy="838200"/>
          </a:xfrm>
        </p:spPr>
        <p:txBody>
          <a:bodyPr/>
          <a:lstStyle/>
          <a:p>
            <a:pPr>
              <a:defRPr/>
            </a:pPr>
            <a:r>
              <a:rPr lang="zh-CN" altLang="en-US" kern="1200" dirty="0"/>
              <a:t>函数间参数传递 </a:t>
            </a:r>
          </a:p>
        </p:txBody>
      </p:sp>
      <p:sp>
        <p:nvSpPr>
          <p:cNvPr id="180228" name="Text Box 4"/>
          <p:cNvSpPr txBox="1">
            <a:spLocks noChangeArrowheads="1"/>
          </p:cNvSpPr>
          <p:nvPr/>
        </p:nvSpPr>
        <p:spPr bwMode="auto">
          <a:xfrm>
            <a:off x="776536" y="1696938"/>
            <a:ext cx="7943850" cy="1506538"/>
          </a:xfrm>
          <a:prstGeom prst="rect">
            <a:avLst/>
          </a:prstGeom>
          <a:noFill/>
          <a:ln w="9525">
            <a:noFill/>
            <a:miter lim="800000"/>
            <a:headEnd/>
            <a:tailEnd/>
          </a:ln>
          <a:effectLst/>
        </p:spPr>
        <p:txBody>
          <a:bodyPr>
            <a:spAutoFit/>
          </a:bodyPr>
          <a:lstStyle/>
          <a:p>
            <a:pPr>
              <a:spcBef>
                <a:spcPct val="35000"/>
              </a:spcBef>
            </a:pPr>
            <a:r>
              <a:rPr kumimoji="1" lang="zh-CN" altLang="en-US" sz="2800" b="1" dirty="0" smtClean="0">
                <a:latin typeface="楷体_GB2312" pitchFamily="49" charset="-122"/>
                <a:ea typeface="楷体_GB2312" pitchFamily="49" charset="-122"/>
              </a:rPr>
              <a:t>传值</a:t>
            </a:r>
            <a:r>
              <a:rPr kumimoji="1" lang="zh-CN" altLang="en-US" sz="2800" b="1" dirty="0">
                <a:latin typeface="楷体_GB2312" pitchFamily="49" charset="-122"/>
                <a:ea typeface="楷体_GB2312" pitchFamily="49" charset="-122"/>
              </a:rPr>
              <a:t>参数</a:t>
            </a:r>
          </a:p>
          <a:p>
            <a:pPr>
              <a:spcBef>
                <a:spcPct val="35000"/>
              </a:spcBef>
              <a:buClr>
                <a:srgbClr val="990099"/>
              </a:buClr>
              <a:buFont typeface="Wingdings" pitchFamily="2" charset="2"/>
              <a:buChar char="Ø"/>
            </a:pPr>
            <a:r>
              <a:rPr kumimoji="1" lang="zh-CN" altLang="en-US" sz="2400" b="1" dirty="0">
                <a:latin typeface="楷体_GB2312" pitchFamily="49" charset="-122"/>
                <a:ea typeface="楷体_GB2312" pitchFamily="49" charset="-122"/>
              </a:rPr>
              <a:t>特点：</a:t>
            </a:r>
          </a:p>
          <a:p>
            <a:pPr>
              <a:spcBef>
                <a:spcPct val="35000"/>
              </a:spcBef>
            </a:pPr>
            <a:r>
              <a:rPr kumimoji="1" lang="zh-CN" altLang="en-US" sz="2400" b="1" dirty="0">
                <a:latin typeface="楷体_GB2312" pitchFamily="49" charset="-122"/>
                <a:ea typeface="楷体_GB2312" pitchFamily="49" charset="-122"/>
              </a:rPr>
              <a:t>     形参的改变不会影响实参的值</a:t>
            </a:r>
          </a:p>
        </p:txBody>
      </p:sp>
      <p:sp>
        <p:nvSpPr>
          <p:cNvPr id="180230" name="Text Box 6"/>
          <p:cNvSpPr txBox="1">
            <a:spLocks noChangeArrowheads="1"/>
          </p:cNvSpPr>
          <p:nvPr/>
        </p:nvSpPr>
        <p:spPr bwMode="auto">
          <a:xfrm>
            <a:off x="776536" y="3501008"/>
            <a:ext cx="5029200" cy="1569660"/>
          </a:xfrm>
          <a:prstGeom prst="rect">
            <a:avLst/>
          </a:prstGeom>
          <a:noFill/>
          <a:ln w="9525">
            <a:noFill/>
            <a:miter lim="800000"/>
            <a:headEnd/>
            <a:tailEnd/>
          </a:ln>
          <a:effectLst/>
        </p:spPr>
        <p:txBody>
          <a:bodyPr>
            <a:spAutoFit/>
          </a:bodyPr>
          <a:lstStyle/>
          <a:p>
            <a:pPr>
              <a:buClr>
                <a:srgbClr val="990099"/>
              </a:buClr>
              <a:buFont typeface="Wingdings" pitchFamily="2" charset="2"/>
              <a:buChar char="Ø"/>
            </a:pPr>
            <a:r>
              <a:rPr kumimoji="1" lang="zh-CN" altLang="en-US" sz="2400" b="1" dirty="0">
                <a:solidFill>
                  <a:schemeClr val="tx2"/>
                </a:solidFill>
                <a:latin typeface="楷体_GB2312" pitchFamily="49" charset="-122"/>
                <a:ea typeface="楷体_GB2312" pitchFamily="49" charset="-122"/>
              </a:rPr>
              <a:t>实参：</a:t>
            </a:r>
          </a:p>
          <a:p>
            <a:r>
              <a:rPr kumimoji="1" lang="zh-CN" altLang="en-US" sz="2400" b="1" dirty="0">
                <a:solidFill>
                  <a:schemeClr val="tx2"/>
                </a:solidFill>
                <a:latin typeface="楷体_GB2312" pitchFamily="49" charset="-122"/>
                <a:ea typeface="楷体_GB2312" pitchFamily="49" charset="-122"/>
              </a:rPr>
              <a:t>    常量、变量和表达式。</a:t>
            </a:r>
          </a:p>
          <a:p>
            <a:pPr>
              <a:buClr>
                <a:srgbClr val="990099"/>
              </a:buClr>
              <a:buFont typeface="Wingdings" pitchFamily="2" charset="2"/>
              <a:buChar char="Ø"/>
            </a:pPr>
            <a:r>
              <a:rPr kumimoji="1" lang="zh-CN" altLang="en-US" sz="2400" b="1" dirty="0">
                <a:solidFill>
                  <a:schemeClr val="tx2"/>
                </a:solidFill>
                <a:latin typeface="楷体_GB2312" pitchFamily="49" charset="-122"/>
                <a:ea typeface="楷体_GB2312" pitchFamily="49" charset="-122"/>
              </a:rPr>
              <a:t>形参：</a:t>
            </a:r>
          </a:p>
          <a:p>
            <a:r>
              <a:rPr kumimoji="1" lang="zh-CN" altLang="en-US" sz="2400" b="1" dirty="0">
                <a:solidFill>
                  <a:schemeClr val="tx2"/>
                </a:solidFill>
                <a:latin typeface="楷体_GB2312" pitchFamily="49" charset="-122"/>
                <a:ea typeface="楷体_GB2312" pitchFamily="49" charset="-122"/>
              </a:rPr>
              <a:t>    变量</a:t>
            </a:r>
          </a:p>
        </p:txBody>
      </p:sp>
    </p:spTree>
    <p:extLst>
      <p:ext uri="{BB962C8B-B14F-4D97-AF65-F5344CB8AC3E}">
        <p14:creationId xmlns:p14="http://schemas.microsoft.com/office/powerpoint/2010/main" val="1295506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026"/>
          <p:cNvSpPr>
            <a:spLocks noChangeArrowheads="1"/>
          </p:cNvSpPr>
          <p:nvPr/>
        </p:nvSpPr>
        <p:spPr bwMode="auto">
          <a:xfrm>
            <a:off x="1280592" y="1700808"/>
            <a:ext cx="7244308" cy="4896544"/>
          </a:xfrm>
          <a:prstGeom prst="rect">
            <a:avLst/>
          </a:prstGeom>
          <a:gradFill rotWithShape="1">
            <a:gsLst>
              <a:gs pos="0">
                <a:srgbClr val="FFFF99"/>
              </a:gs>
              <a:gs pos="100000">
                <a:srgbClr val="F5FBFB"/>
              </a:gs>
            </a:gsLst>
            <a:lin ang="5400000" scaled="1"/>
          </a:gradFill>
          <a:ln w="9525">
            <a:noFill/>
            <a:miter lim="800000"/>
            <a:headEnd/>
            <a:tailEnd/>
          </a:ln>
          <a:effectLst/>
        </p:spPr>
        <p:txBody>
          <a:bodyPr/>
          <a:lstStyle/>
          <a:p>
            <a:pPr marL="342900" indent="-342900"/>
            <a:r>
              <a:rPr kumimoji="1" lang="en-US" altLang="zh-CN" sz="2400" b="1" dirty="0">
                <a:latin typeface="Times New Roman" pitchFamily="18" charset="0"/>
              </a:rPr>
              <a:t>#include  &lt;</a:t>
            </a:r>
            <a:r>
              <a:rPr kumimoji="1" lang="en-US" altLang="zh-CN" sz="2400" b="1" dirty="0" err="1">
                <a:latin typeface="Times New Roman" pitchFamily="18" charset="0"/>
              </a:rPr>
              <a:t>iostream</a:t>
            </a:r>
            <a:r>
              <a:rPr kumimoji="1" lang="en-US" altLang="zh-CN" sz="2400" b="1" dirty="0">
                <a:latin typeface="Times New Roman" pitchFamily="18" charset="0"/>
              </a:rPr>
              <a:t>&gt;</a:t>
            </a:r>
          </a:p>
          <a:p>
            <a:pPr marL="342900" indent="-342900"/>
            <a:r>
              <a:rPr kumimoji="1" lang="en-US" altLang="zh-CN" sz="2400" b="1" dirty="0">
                <a:latin typeface="Times New Roman" pitchFamily="18" charset="0"/>
              </a:rPr>
              <a:t>void  swap(</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x,int</a:t>
            </a:r>
            <a:r>
              <a:rPr kumimoji="1" lang="en-US" altLang="zh-CN" sz="2400" b="1" dirty="0">
                <a:latin typeface="Times New Roman" pitchFamily="18" charset="0"/>
              </a:rPr>
              <a:t>  y)</a:t>
            </a:r>
          </a:p>
          <a:p>
            <a:pPr marL="342900" indent="-342900"/>
            <a:r>
              <a:rPr kumimoji="1" lang="en-US" altLang="zh-CN" sz="2400" b="1" dirty="0">
                <a:latin typeface="Times New Roman" pitchFamily="18" charset="0"/>
              </a:rPr>
              <a:t>{</a:t>
            </a:r>
            <a:r>
              <a:rPr kumimoji="1" lang="en-US" altLang="zh-CN" sz="2400" b="1" dirty="0" err="1">
                <a:latin typeface="Times New Roman" pitchFamily="18" charset="0"/>
              </a:rPr>
              <a:t>int</a:t>
            </a:r>
            <a:r>
              <a:rPr kumimoji="1" lang="en-US" altLang="zh-CN" sz="2400" b="1" dirty="0">
                <a:latin typeface="Times New Roman" pitchFamily="18" charset="0"/>
              </a:rPr>
              <a:t> temp;</a:t>
            </a:r>
          </a:p>
          <a:p>
            <a:pPr marL="342900" indent="-342900"/>
            <a:r>
              <a:rPr kumimoji="1" lang="en-US" altLang="zh-CN" sz="2400" b="1" dirty="0">
                <a:latin typeface="Times New Roman" pitchFamily="18" charset="0"/>
              </a:rPr>
              <a:t> temp=</a:t>
            </a:r>
            <a:r>
              <a:rPr kumimoji="1" lang="en-US" altLang="zh-CN" sz="2400" b="1" dirty="0" err="1">
                <a:latin typeface="Times New Roman" pitchFamily="18" charset="0"/>
              </a:rPr>
              <a:t>x;x</a:t>
            </a:r>
            <a:r>
              <a:rPr kumimoji="1" lang="en-US" altLang="zh-CN" sz="2400" b="1" dirty="0">
                <a:latin typeface="Times New Roman" pitchFamily="18" charset="0"/>
              </a:rPr>
              <a:t>=</a:t>
            </a:r>
            <a:r>
              <a:rPr kumimoji="1" lang="en-US" altLang="zh-CN" sz="2400" b="1" dirty="0" err="1">
                <a:latin typeface="Times New Roman" pitchFamily="18" charset="0"/>
              </a:rPr>
              <a:t>y;y</a:t>
            </a:r>
            <a:r>
              <a:rPr kumimoji="1" lang="en-US" altLang="zh-CN" sz="2400" b="1" dirty="0">
                <a:latin typeface="Times New Roman" pitchFamily="18" charset="0"/>
              </a:rPr>
              <a:t>=temp;</a:t>
            </a:r>
          </a:p>
          <a:p>
            <a:pPr marL="342900" indent="-342900"/>
            <a:r>
              <a:rPr kumimoji="1" lang="en-US" altLang="zh-CN" sz="2400" b="1" dirty="0">
                <a:latin typeface="Times New Roman" pitchFamily="18" charset="0"/>
              </a:rPr>
              <a:t>}</a:t>
            </a:r>
          </a:p>
          <a:p>
            <a:pPr marL="342900" indent="-342900"/>
            <a:r>
              <a:rPr kumimoji="1" lang="en-US" altLang="zh-CN" sz="2400" b="1" dirty="0" err="1">
                <a:latin typeface="Times New Roman" pitchFamily="18" charset="0"/>
              </a:rPr>
              <a:t>int</a:t>
            </a:r>
            <a:r>
              <a:rPr kumimoji="1" lang="en-US" altLang="zh-CN" sz="2400" b="1" dirty="0">
                <a:latin typeface="Times New Roman" pitchFamily="18" charset="0"/>
              </a:rPr>
              <a:t> main()</a:t>
            </a:r>
          </a:p>
          <a:p>
            <a:pPr marL="342900" indent="-342900"/>
            <a:r>
              <a:rPr kumimoji="1" lang="en-US" altLang="zh-CN" sz="2400" b="1" dirty="0">
                <a:latin typeface="Times New Roman" pitchFamily="18" charset="0"/>
              </a:rPr>
              <a:t>{</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a,b</a:t>
            </a:r>
            <a:r>
              <a:rPr kumimoji="1" lang="en-US" altLang="zh-CN" sz="2400" b="1" dirty="0">
                <a:latin typeface="Times New Roman" pitchFamily="18" charset="0"/>
              </a:rPr>
              <a:t>;</a:t>
            </a:r>
          </a:p>
          <a:p>
            <a:pPr marL="342900" indent="-342900"/>
            <a:r>
              <a:rPr kumimoji="1" lang="en-US" altLang="zh-CN" sz="2400" b="1" dirty="0" err="1">
                <a:latin typeface="Times New Roman" pitchFamily="18" charset="0"/>
              </a:rPr>
              <a:t>cin</a:t>
            </a:r>
            <a:r>
              <a:rPr kumimoji="1" lang="en-US" altLang="zh-CN" sz="2400" b="1" dirty="0">
                <a:latin typeface="Times New Roman" pitchFamily="18" charset="0"/>
              </a:rPr>
              <a:t>&gt;&gt;a&gt;&gt;b;</a:t>
            </a:r>
          </a:p>
          <a:p>
            <a:pPr marL="342900" indent="-342900"/>
            <a:r>
              <a:rPr kumimoji="1" lang="en-US" altLang="zh-CN" sz="2400" b="1" dirty="0">
                <a:latin typeface="Times New Roman" pitchFamily="18" charset="0"/>
              </a:rPr>
              <a:t>swap(</a:t>
            </a:r>
            <a:r>
              <a:rPr kumimoji="1" lang="en-US" altLang="zh-CN" sz="2400" b="1" dirty="0" err="1">
                <a:latin typeface="Times New Roman" pitchFamily="18" charset="0"/>
              </a:rPr>
              <a:t>a,b</a:t>
            </a:r>
            <a:r>
              <a:rPr kumimoji="1" lang="en-US" altLang="zh-CN" sz="2400" b="1" dirty="0">
                <a:latin typeface="Times New Roman" pitchFamily="18" charset="0"/>
              </a:rPr>
              <a:t>);</a:t>
            </a:r>
          </a:p>
          <a:p>
            <a:pPr marL="342900" indent="-342900"/>
            <a:r>
              <a:rPr kumimoji="1" lang="en-US" altLang="zh-CN" sz="2400" b="1" dirty="0" err="1">
                <a:latin typeface="Times New Roman" pitchFamily="18" charset="0"/>
              </a:rPr>
              <a:t>cout</a:t>
            </a:r>
            <a:r>
              <a:rPr kumimoji="1" lang="en-US" altLang="zh-CN" sz="2400" b="1" dirty="0">
                <a:latin typeface="Times New Roman" pitchFamily="18" charset="0"/>
              </a:rPr>
              <a:t>&lt;&lt;"a="&lt;&lt;a&lt;&lt;" b="&lt;&lt;b&lt;&lt;</a:t>
            </a:r>
            <a:r>
              <a:rPr kumimoji="1" lang="en-US" altLang="zh-CN" sz="2400" b="1" dirty="0" err="1">
                <a:latin typeface="Times New Roman" pitchFamily="18" charset="0"/>
              </a:rPr>
              <a:t>endl</a:t>
            </a:r>
            <a:r>
              <a:rPr kumimoji="1" lang="en-US" altLang="zh-CN" sz="2400" b="1" dirty="0">
                <a:latin typeface="Times New Roman" pitchFamily="18" charset="0"/>
              </a:rPr>
              <a:t>;</a:t>
            </a:r>
          </a:p>
          <a:p>
            <a:pPr marL="342900" indent="-342900"/>
            <a:r>
              <a:rPr kumimoji="1" lang="en-US" altLang="zh-CN" sz="2400" b="1" dirty="0">
                <a:latin typeface="Times New Roman" pitchFamily="18" charset="0"/>
              </a:rPr>
              <a:t> system("pause");</a:t>
            </a:r>
          </a:p>
          <a:p>
            <a:pPr marL="342900" indent="-342900"/>
            <a:r>
              <a:rPr kumimoji="1" lang="en-US" altLang="zh-CN" sz="2400" b="1" dirty="0">
                <a:latin typeface="Times New Roman" pitchFamily="18" charset="0"/>
              </a:rPr>
              <a:t> return 0;</a:t>
            </a:r>
          </a:p>
          <a:p>
            <a:pPr marL="342900" indent="-342900"/>
            <a:r>
              <a:rPr kumimoji="1" lang="en-US" altLang="zh-CN" sz="2400" b="1" dirty="0">
                <a:latin typeface="Times New Roman" pitchFamily="18" charset="0"/>
              </a:rPr>
              <a:t>}</a:t>
            </a:r>
          </a:p>
        </p:txBody>
      </p:sp>
      <p:sp>
        <p:nvSpPr>
          <p:cNvPr id="181251" name="Text Box 1027"/>
          <p:cNvSpPr txBox="1">
            <a:spLocks noChangeArrowheads="1"/>
          </p:cNvSpPr>
          <p:nvPr/>
        </p:nvSpPr>
        <p:spPr bwMode="auto">
          <a:xfrm>
            <a:off x="488504" y="692696"/>
            <a:ext cx="7620000" cy="457200"/>
          </a:xfrm>
          <a:prstGeom prst="rect">
            <a:avLst/>
          </a:prstGeom>
          <a:noFill/>
          <a:ln w="9525">
            <a:noFill/>
            <a:miter lim="800000"/>
            <a:headEnd/>
            <a:tailEnd/>
          </a:ln>
          <a:effectLst/>
        </p:spPr>
        <p:txBody>
          <a:bodyPr>
            <a:spAutoFit/>
          </a:bodyPr>
          <a:lstStyle/>
          <a:p>
            <a:pPr>
              <a:spcBef>
                <a:spcPct val="50000"/>
              </a:spcBef>
            </a:pPr>
            <a:r>
              <a:rPr kumimoji="1" lang="zh-CN" altLang="en-US" sz="2400" b="1" dirty="0" smtClean="0">
                <a:latin typeface="楷体_GB2312" pitchFamily="49" charset="-122"/>
                <a:ea typeface="楷体_GB2312" pitchFamily="49" charset="-122"/>
              </a:rPr>
              <a:t>分析</a:t>
            </a:r>
            <a:r>
              <a:rPr kumimoji="1" lang="zh-CN" altLang="en-US" sz="2400" b="1" dirty="0">
                <a:latin typeface="楷体_GB2312" pitchFamily="49" charset="-122"/>
                <a:ea typeface="楷体_GB2312" pitchFamily="49" charset="-122"/>
              </a:rPr>
              <a:t>下面程序，能否交换两个变量的值？ </a:t>
            </a:r>
          </a:p>
        </p:txBody>
      </p:sp>
    </p:spTree>
    <p:extLst>
      <p:ext uri="{BB962C8B-B14F-4D97-AF65-F5344CB8AC3E}">
        <p14:creationId xmlns:p14="http://schemas.microsoft.com/office/powerpoint/2010/main" val="2316843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352550" y="549275"/>
            <a:ext cx="6800850" cy="685800"/>
          </a:xfrm>
        </p:spPr>
        <p:txBody>
          <a:bodyPr/>
          <a:lstStyle/>
          <a:p>
            <a:pPr>
              <a:defRPr/>
            </a:pPr>
            <a:r>
              <a:rPr lang="zh-CN" altLang="en-US" kern="1200" dirty="0" smtClean="0"/>
              <a:t>函数</a:t>
            </a:r>
            <a:r>
              <a:rPr lang="zh-CN" altLang="en-US" kern="1200" dirty="0"/>
              <a:t>参数缺省 </a:t>
            </a:r>
          </a:p>
        </p:txBody>
      </p:sp>
      <p:sp>
        <p:nvSpPr>
          <p:cNvPr id="198672" name="Text Box 16"/>
          <p:cNvSpPr txBox="1">
            <a:spLocks noChangeArrowheads="1"/>
          </p:cNvSpPr>
          <p:nvPr/>
        </p:nvSpPr>
        <p:spPr bwMode="auto">
          <a:xfrm>
            <a:off x="6753226" y="3213101"/>
            <a:ext cx="2447925" cy="366713"/>
          </a:xfrm>
          <a:prstGeom prst="rect">
            <a:avLst/>
          </a:prstGeom>
          <a:noFill/>
          <a:ln w="9525">
            <a:noFill/>
            <a:miter lim="800000"/>
            <a:headEnd/>
            <a:tailEnd/>
          </a:ln>
          <a:effectLst>
            <a:outerShdw dist="107763" dir="2700000" algn="ctr" rotWithShape="0">
              <a:schemeClr val="bg2"/>
            </a:outerShdw>
          </a:effectLst>
        </p:spPr>
        <p:txBody>
          <a:bodyPr>
            <a:spAutoFit/>
          </a:bodyPr>
          <a:lstStyle/>
          <a:p>
            <a:pPr>
              <a:spcBef>
                <a:spcPct val="50000"/>
              </a:spcBef>
            </a:pPr>
            <a:endParaRPr lang="zh-CN" altLang="zh-CN"/>
          </a:p>
        </p:txBody>
      </p:sp>
      <p:sp>
        <p:nvSpPr>
          <p:cNvPr id="8" name="Text Box 12"/>
          <p:cNvSpPr txBox="1">
            <a:spLocks noChangeArrowheads="1"/>
          </p:cNvSpPr>
          <p:nvPr/>
        </p:nvSpPr>
        <p:spPr bwMode="auto">
          <a:xfrm>
            <a:off x="1064568" y="1772816"/>
            <a:ext cx="7993063" cy="1938992"/>
          </a:xfrm>
          <a:prstGeom prst="rect">
            <a:avLst/>
          </a:prstGeom>
          <a:solidFill>
            <a:srgbClr val="FFFF99"/>
          </a:solidFill>
          <a:ln w="9525">
            <a:noFill/>
            <a:miter lim="800000"/>
            <a:headEnd/>
            <a:tailEnd/>
          </a:ln>
          <a:effectLst/>
        </p:spPr>
        <p:txBody>
          <a:bodyPr>
            <a:spAutoFit/>
          </a:bodyPr>
          <a:lstStyle/>
          <a:p>
            <a:pPr>
              <a:spcBef>
                <a:spcPct val="50000"/>
              </a:spcBef>
            </a:pPr>
            <a:r>
              <a:rPr kumimoji="1" lang="zh-CN" altLang="en-US" sz="2400" b="1" dirty="0">
                <a:solidFill>
                  <a:schemeClr val="tx2"/>
                </a:solidFill>
                <a:latin typeface="Times New Roman" pitchFamily="18" charset="0"/>
                <a:ea typeface="楷体_GB2312" pitchFamily="49" charset="-122"/>
              </a:rPr>
              <a:t>说明：</a:t>
            </a:r>
          </a:p>
          <a:p>
            <a:pPr>
              <a:spcBef>
                <a:spcPct val="50000"/>
              </a:spcBef>
            </a:pPr>
            <a:r>
              <a:rPr kumimoji="1" lang="zh-CN" altLang="en-US" sz="2400" b="1" dirty="0">
                <a:ea typeface="楷体_GB2312" pitchFamily="49" charset="-122"/>
              </a:rPr>
              <a:t>要求</a:t>
            </a:r>
            <a:r>
              <a:rPr kumimoji="1" lang="zh-CN" altLang="en-US" sz="2400" b="1" dirty="0">
                <a:solidFill>
                  <a:schemeClr val="tx2"/>
                </a:solidFill>
                <a:ea typeface="楷体_GB2312" pitchFamily="49" charset="-122"/>
              </a:rPr>
              <a:t>赋予默认值的参数必须放在形参表列中的最右端</a:t>
            </a:r>
            <a:r>
              <a:rPr kumimoji="1" lang="zh-CN" altLang="en-US" sz="2400" b="1" dirty="0">
                <a:ea typeface="楷体_GB2312" pitchFamily="49" charset="-122"/>
              </a:rPr>
              <a:t>。如：</a:t>
            </a:r>
          </a:p>
          <a:p>
            <a:pPr>
              <a:spcBef>
                <a:spcPct val="50000"/>
              </a:spcBef>
            </a:pPr>
            <a:endParaRPr kumimoji="1" lang="en-US" altLang="zh-CN" sz="2400" b="1" dirty="0">
              <a:solidFill>
                <a:schemeClr val="tx2"/>
              </a:solidFill>
              <a:latin typeface="Times New Roman" pitchFamily="18" charset="0"/>
              <a:ea typeface="楷体_GB2312" pitchFamily="49" charset="-122"/>
            </a:endParaRPr>
          </a:p>
        </p:txBody>
      </p:sp>
      <p:sp>
        <p:nvSpPr>
          <p:cNvPr id="9" name="Rectangle 15"/>
          <p:cNvSpPr>
            <a:spLocks noChangeArrowheads="1"/>
          </p:cNvSpPr>
          <p:nvPr/>
        </p:nvSpPr>
        <p:spPr bwMode="auto">
          <a:xfrm>
            <a:off x="993130" y="2763416"/>
            <a:ext cx="8064500" cy="2677656"/>
          </a:xfrm>
          <a:prstGeom prst="rect">
            <a:avLst/>
          </a:prstGeom>
          <a:solidFill>
            <a:srgbClr val="FFFF99"/>
          </a:solidFill>
          <a:ln w="9525">
            <a:noFill/>
            <a:miter lim="800000"/>
            <a:headEnd/>
            <a:tailEnd/>
          </a:ln>
          <a:effectLst/>
        </p:spPr>
        <p:txBody>
          <a:bodyPr>
            <a:spAutoFit/>
          </a:bodyPr>
          <a:lstStyle/>
          <a:p>
            <a:pPr>
              <a:spcBef>
                <a:spcPct val="20000"/>
              </a:spcBef>
            </a:pPr>
            <a:r>
              <a:rPr kumimoji="1" lang="en-US" altLang="zh-CN" sz="2400" b="1" dirty="0">
                <a:latin typeface="Times New Roman" pitchFamily="18" charset="0"/>
              </a:rPr>
              <a:t> void fun(</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i</a:t>
            </a:r>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j, </a:t>
            </a:r>
            <a:r>
              <a:rPr kumimoji="1" lang="en-US" altLang="zh-CN" sz="2400" b="1" dirty="0" err="1">
                <a:latin typeface="Times New Roman" pitchFamily="18" charset="0"/>
              </a:rPr>
              <a:t>int</a:t>
            </a:r>
            <a:r>
              <a:rPr kumimoji="1" lang="en-US" altLang="zh-CN" sz="2400" b="1" dirty="0">
                <a:latin typeface="Times New Roman" pitchFamily="18" charset="0"/>
              </a:rPr>
              <a:t> k, </a:t>
            </a:r>
            <a:r>
              <a:rPr kumimoji="1" lang="en-US" altLang="zh-CN" sz="2400" b="1" dirty="0" err="1">
                <a:latin typeface="Times New Roman" pitchFamily="18" charset="0"/>
              </a:rPr>
              <a:t>int</a:t>
            </a:r>
            <a:r>
              <a:rPr kumimoji="1" lang="en-US" altLang="zh-CN" sz="2400" b="1" dirty="0">
                <a:latin typeface="Times New Roman" pitchFamily="18" charset="0"/>
              </a:rPr>
              <a:t> m=3,int n=4);            </a:t>
            </a:r>
          </a:p>
          <a:p>
            <a:pPr algn="just">
              <a:spcBef>
                <a:spcPct val="20000"/>
              </a:spcBef>
            </a:pPr>
            <a:r>
              <a:rPr kumimoji="1" lang="en-US" altLang="zh-CN" sz="2400" b="1" dirty="0">
                <a:latin typeface="Times New Roman" pitchFamily="18" charset="0"/>
                <a:ea typeface="楷体_GB2312" pitchFamily="49" charset="-122"/>
              </a:rPr>
              <a:t> </a:t>
            </a:r>
            <a:r>
              <a:rPr kumimoji="1" lang="zh-CN" altLang="en-US" sz="2400" b="1" dirty="0">
                <a:latin typeface="Times New Roman" pitchFamily="18" charset="0"/>
                <a:ea typeface="楷体_GB2312" pitchFamily="49" charset="-122"/>
              </a:rPr>
              <a:t>假设函数调用语句为：</a:t>
            </a:r>
          </a:p>
          <a:p>
            <a:pPr algn="just">
              <a:spcBef>
                <a:spcPct val="20000"/>
              </a:spcBef>
            </a:pPr>
            <a:r>
              <a:rPr kumimoji="1" lang="zh-CN" altLang="en-US" sz="2400" b="1" dirty="0">
                <a:latin typeface="Times New Roman" pitchFamily="18" charset="0"/>
              </a:rPr>
              <a:t>          </a:t>
            </a:r>
            <a:r>
              <a:rPr kumimoji="1" lang="en-US" altLang="zh-CN" sz="2400" b="1" dirty="0">
                <a:latin typeface="Times New Roman" pitchFamily="18" charset="0"/>
              </a:rPr>
              <a:t>fun(1,2);                  //</a:t>
            </a:r>
            <a:r>
              <a:rPr kumimoji="1" lang="zh-CN" altLang="en-US" sz="2400" b="1" dirty="0">
                <a:latin typeface="Times New Roman" pitchFamily="18" charset="0"/>
                <a:ea typeface="楷体_GB2312" pitchFamily="49" charset="-122"/>
              </a:rPr>
              <a:t>错误，至少应有三个实参</a:t>
            </a:r>
          </a:p>
          <a:p>
            <a:pPr algn="just">
              <a:spcBef>
                <a:spcPct val="20000"/>
              </a:spcBef>
            </a:pPr>
            <a:r>
              <a:rPr kumimoji="1" lang="zh-CN" altLang="en-US" sz="2400" b="1" dirty="0">
                <a:latin typeface="Times New Roman" pitchFamily="18" charset="0"/>
              </a:rPr>
              <a:t>          </a:t>
            </a:r>
            <a:r>
              <a:rPr kumimoji="1" lang="en-US" altLang="zh-CN" sz="2400" b="1" dirty="0">
                <a:latin typeface="Times New Roman" pitchFamily="18" charset="0"/>
              </a:rPr>
              <a:t>fun(10,20,30);         //</a:t>
            </a:r>
            <a:r>
              <a:rPr kumimoji="1" lang="zh-CN" altLang="en-US" sz="2400" b="1" dirty="0">
                <a:latin typeface="Times New Roman" pitchFamily="18" charset="0"/>
                <a:ea typeface="楷体_GB2312" pitchFamily="49" charset="-122"/>
              </a:rPr>
              <a:t>正确，</a:t>
            </a:r>
            <a:r>
              <a:rPr kumimoji="1" lang="en-US" altLang="zh-CN" sz="2400" b="1" dirty="0">
                <a:latin typeface="Times New Roman" pitchFamily="18" charset="0"/>
                <a:ea typeface="楷体_GB2312" pitchFamily="49" charset="-122"/>
              </a:rPr>
              <a:t>m</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n</a:t>
            </a:r>
            <a:r>
              <a:rPr kumimoji="1" lang="zh-CN" altLang="en-US" sz="2400" b="1" dirty="0">
                <a:latin typeface="Times New Roman" pitchFamily="18" charset="0"/>
                <a:ea typeface="楷体_GB2312" pitchFamily="49" charset="-122"/>
              </a:rPr>
              <a:t>取默认值</a:t>
            </a:r>
          </a:p>
          <a:p>
            <a:pPr algn="just">
              <a:spcBef>
                <a:spcPct val="20000"/>
              </a:spcBef>
            </a:pPr>
            <a:r>
              <a:rPr kumimoji="1" lang="zh-CN" altLang="en-US" sz="2400" b="1" dirty="0">
                <a:latin typeface="Times New Roman" pitchFamily="18" charset="0"/>
              </a:rPr>
              <a:t>          </a:t>
            </a:r>
            <a:r>
              <a:rPr kumimoji="1" lang="en-US" altLang="zh-CN" sz="2400" b="1" dirty="0">
                <a:latin typeface="Times New Roman" pitchFamily="18" charset="0"/>
              </a:rPr>
              <a:t>fun(10,20,30,40);    //</a:t>
            </a:r>
            <a:r>
              <a:rPr kumimoji="1" lang="zh-CN" altLang="en-US" sz="2400" b="1" dirty="0">
                <a:latin typeface="Times New Roman" pitchFamily="18" charset="0"/>
                <a:ea typeface="楷体_GB2312" pitchFamily="49" charset="-122"/>
              </a:rPr>
              <a:t>正确，</a:t>
            </a:r>
            <a:r>
              <a:rPr kumimoji="1" lang="en-US" altLang="zh-CN" sz="2400" b="1" dirty="0">
                <a:latin typeface="Times New Roman" pitchFamily="18" charset="0"/>
                <a:ea typeface="楷体_GB2312" pitchFamily="49" charset="-122"/>
              </a:rPr>
              <a:t>m</a:t>
            </a:r>
            <a:r>
              <a:rPr kumimoji="1" lang="zh-CN" altLang="en-US" sz="2400" b="1" dirty="0">
                <a:latin typeface="Times New Roman" pitchFamily="18" charset="0"/>
                <a:ea typeface="楷体_GB2312" pitchFamily="49" charset="-122"/>
              </a:rPr>
              <a:t>取</a:t>
            </a:r>
            <a:r>
              <a:rPr kumimoji="1" lang="en-US" altLang="zh-CN" sz="2400" b="1" dirty="0">
                <a:latin typeface="Times New Roman" pitchFamily="18" charset="0"/>
                <a:ea typeface="楷体_GB2312" pitchFamily="49" charset="-122"/>
              </a:rPr>
              <a:t>40 </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n</a:t>
            </a:r>
            <a:r>
              <a:rPr kumimoji="1" lang="zh-CN" altLang="en-US" sz="2400" b="1" dirty="0">
                <a:latin typeface="Times New Roman" pitchFamily="18" charset="0"/>
                <a:ea typeface="楷体_GB2312" pitchFamily="49" charset="-122"/>
              </a:rPr>
              <a:t>取默认值</a:t>
            </a:r>
            <a:r>
              <a:rPr kumimoji="1" lang="en-US" altLang="zh-CN" sz="2400" b="1" dirty="0">
                <a:latin typeface="Times New Roman" pitchFamily="18" charset="0"/>
                <a:ea typeface="楷体_GB2312" pitchFamily="49" charset="-122"/>
              </a:rPr>
              <a:t>4</a:t>
            </a:r>
          </a:p>
          <a:p>
            <a:pPr algn="just">
              <a:spcBef>
                <a:spcPct val="20000"/>
              </a:spcBef>
            </a:pPr>
            <a:r>
              <a:rPr kumimoji="1" lang="en-US" altLang="zh-CN" sz="2400" b="1" dirty="0">
                <a:latin typeface="Times New Roman" pitchFamily="18" charset="0"/>
              </a:rPr>
              <a:t>          fun(10,20,30, ,50);  //</a:t>
            </a:r>
            <a:r>
              <a:rPr kumimoji="1" lang="zh-CN" altLang="en-US" sz="2400" b="1" dirty="0">
                <a:latin typeface="Times New Roman" pitchFamily="18" charset="0"/>
                <a:ea typeface="楷体_GB2312" pitchFamily="49" charset="-122"/>
              </a:rPr>
              <a:t>错误，只能从左至右匹配</a:t>
            </a:r>
          </a:p>
        </p:txBody>
      </p:sp>
    </p:spTree>
    <p:extLst>
      <p:ext uri="{BB962C8B-B14F-4D97-AF65-F5344CB8AC3E}">
        <p14:creationId xmlns:p14="http://schemas.microsoft.com/office/powerpoint/2010/main" val="920185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92" name="Rectangle 16"/>
          <p:cNvSpPr>
            <a:spLocks noGrp="1" noRot="1" noChangeArrowheads="1"/>
          </p:cNvSpPr>
          <p:nvPr>
            <p:ph type="title"/>
          </p:nvPr>
        </p:nvSpPr>
        <p:spPr/>
        <p:txBody>
          <a:bodyPr/>
          <a:lstStyle/>
          <a:p>
            <a:pPr eaLnBrk="1" hangingPunct="1">
              <a:defRPr/>
            </a:pPr>
            <a:r>
              <a:rPr lang="zh-CN" altLang="en-US" smtClean="0"/>
              <a:t>本讲内容</a:t>
            </a:r>
          </a:p>
        </p:txBody>
      </p:sp>
      <p:sp>
        <p:nvSpPr>
          <p:cNvPr id="280593" name="Rectangle 17"/>
          <p:cNvSpPr>
            <a:spLocks noGrp="1" noChangeArrowheads="1"/>
          </p:cNvSpPr>
          <p:nvPr>
            <p:ph type="body" idx="1"/>
          </p:nvPr>
        </p:nvSpPr>
        <p:spPr/>
        <p:txBody>
          <a:bodyPr/>
          <a:lstStyle/>
          <a:p>
            <a:pPr eaLnBrk="1" hangingPunct="1">
              <a:defRPr/>
            </a:pPr>
            <a:endParaRPr lang="en-US" altLang="zh-CN" smtClean="0"/>
          </a:p>
          <a:p>
            <a:pPr eaLnBrk="1" hangingPunct="1">
              <a:defRPr/>
            </a:pPr>
            <a:r>
              <a:rPr lang="zh-CN" altLang="en-US" sz="4000"/>
              <a:t>基本函数概念</a:t>
            </a:r>
          </a:p>
          <a:p>
            <a:pPr eaLnBrk="1" hangingPunct="1">
              <a:defRPr/>
            </a:pPr>
            <a:r>
              <a:rPr lang="zh-CN" altLang="en-US" sz="4000">
                <a:solidFill>
                  <a:schemeClr val="hlink"/>
                </a:solidFill>
              </a:rPr>
              <a:t>函数的递归</a:t>
            </a:r>
          </a:p>
          <a:p>
            <a:pPr eaLnBrk="1" hangingPunct="1">
              <a:defRPr/>
            </a:pPr>
            <a:r>
              <a:rPr lang="zh-CN" altLang="en-US" sz="4000"/>
              <a:t>局部变量和全局变量</a:t>
            </a:r>
          </a:p>
          <a:p>
            <a:pPr eaLnBrk="1" hangingPunct="1">
              <a:defRPr/>
            </a:pPr>
            <a:r>
              <a:rPr lang="zh-CN" altLang="en-US" sz="4000"/>
              <a:t>变量的存储类别</a:t>
            </a:r>
          </a:p>
          <a:p>
            <a:pPr eaLnBrk="1" hangingPunct="1">
              <a:defRPr/>
            </a:pPr>
            <a:endParaRPr lang="en-US" altLang="zh-CN" sz="4000"/>
          </a:p>
        </p:txBody>
      </p:sp>
    </p:spTree>
    <p:extLst>
      <p:ext uri="{BB962C8B-B14F-4D97-AF65-F5344CB8AC3E}">
        <p14:creationId xmlns:p14="http://schemas.microsoft.com/office/powerpoint/2010/main" val="204981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rrowheads="1"/>
          </p:cNvSpPr>
          <p:nvPr>
            <p:ph type="title"/>
          </p:nvPr>
        </p:nvSpPr>
        <p:spPr/>
        <p:txBody>
          <a:bodyPr/>
          <a:lstStyle/>
          <a:p>
            <a:pPr eaLnBrk="1" hangingPunct="1">
              <a:defRPr/>
            </a:pPr>
            <a:r>
              <a:rPr lang="zh-CN" altLang="en-US" smtClean="0"/>
              <a:t>本讲内容</a:t>
            </a:r>
          </a:p>
        </p:txBody>
      </p:sp>
      <p:sp>
        <p:nvSpPr>
          <p:cNvPr id="268291" name="Rectangle 3"/>
          <p:cNvSpPr>
            <a:spLocks noGrp="1" noChangeArrowheads="1"/>
          </p:cNvSpPr>
          <p:nvPr>
            <p:ph type="body" idx="1"/>
          </p:nvPr>
        </p:nvSpPr>
        <p:spPr/>
        <p:txBody>
          <a:bodyPr/>
          <a:lstStyle/>
          <a:p>
            <a:pPr eaLnBrk="1" hangingPunct="1">
              <a:defRPr/>
            </a:pPr>
            <a:endParaRPr lang="en-US" altLang="zh-CN" sz="4000" dirty="0">
              <a:solidFill>
                <a:schemeClr val="hlink"/>
              </a:solidFill>
            </a:endParaRPr>
          </a:p>
          <a:p>
            <a:pPr eaLnBrk="1" hangingPunct="1">
              <a:defRPr/>
            </a:pPr>
            <a:r>
              <a:rPr lang="zh-CN" altLang="en-US" sz="4000" dirty="0">
                <a:solidFill>
                  <a:schemeClr val="hlink"/>
                </a:solidFill>
              </a:rPr>
              <a:t>基本函数概念</a:t>
            </a:r>
          </a:p>
          <a:p>
            <a:pPr eaLnBrk="1" hangingPunct="1">
              <a:defRPr/>
            </a:pPr>
            <a:r>
              <a:rPr lang="zh-CN" altLang="en-US" sz="4000" dirty="0"/>
              <a:t>函数的递归</a:t>
            </a:r>
          </a:p>
          <a:p>
            <a:pPr eaLnBrk="1" hangingPunct="1">
              <a:defRPr/>
            </a:pPr>
            <a:r>
              <a:rPr lang="zh-CN" altLang="en-US" sz="4000" dirty="0"/>
              <a:t>局部变量和全局变量</a:t>
            </a:r>
          </a:p>
          <a:p>
            <a:pPr eaLnBrk="1" hangingPunct="1">
              <a:defRPr/>
            </a:pPr>
            <a:r>
              <a:rPr lang="zh-CN" altLang="en-US" sz="4000" dirty="0"/>
              <a:t>变量的存储类别</a:t>
            </a:r>
          </a:p>
          <a:p>
            <a:pPr eaLnBrk="1" hangingPunct="1">
              <a:defRPr/>
            </a:pPr>
            <a:endParaRPr lang="en-US" altLang="zh-CN" dirty="0" smtClean="0"/>
          </a:p>
        </p:txBody>
      </p:sp>
    </p:spTree>
    <p:extLst>
      <p:ext uri="{BB962C8B-B14F-4D97-AF65-F5344CB8AC3E}">
        <p14:creationId xmlns:p14="http://schemas.microsoft.com/office/powerpoint/2010/main" val="2254180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rrowheads="1"/>
          </p:cNvSpPr>
          <p:nvPr>
            <p:ph type="title"/>
          </p:nvPr>
        </p:nvSpPr>
        <p:spPr/>
        <p:txBody>
          <a:bodyPr/>
          <a:lstStyle/>
          <a:p>
            <a:pPr eaLnBrk="1" hangingPunct="1">
              <a:defRPr/>
            </a:pPr>
            <a:r>
              <a:rPr lang="zh-CN" altLang="en-US" smtClean="0"/>
              <a:t>函数的递归</a:t>
            </a:r>
          </a:p>
        </p:txBody>
      </p:sp>
      <p:sp>
        <p:nvSpPr>
          <p:cNvPr id="278531" name="Rectangle 3"/>
          <p:cNvSpPr>
            <a:spLocks noGrp="1" noChangeArrowheads="1"/>
          </p:cNvSpPr>
          <p:nvPr>
            <p:ph type="body" idx="1"/>
          </p:nvPr>
        </p:nvSpPr>
        <p:spPr>
          <a:xfrm>
            <a:off x="737394" y="1844824"/>
            <a:ext cx="8299450" cy="4114800"/>
          </a:xfrm>
        </p:spPr>
        <p:txBody>
          <a:bodyPr/>
          <a:lstStyle/>
          <a:p>
            <a:pPr eaLnBrk="1" hangingPunct="1">
              <a:defRPr/>
            </a:pPr>
            <a:r>
              <a:rPr lang="zh-CN" altLang="en-US" smtClean="0"/>
              <a:t>一个函数调用其本身，这种调用过程被称为递归</a:t>
            </a:r>
          </a:p>
        </p:txBody>
      </p:sp>
      <p:sp>
        <p:nvSpPr>
          <p:cNvPr id="2" name="矩形 1"/>
          <p:cNvSpPr/>
          <p:nvPr/>
        </p:nvSpPr>
        <p:spPr>
          <a:xfrm>
            <a:off x="1064568" y="2636912"/>
            <a:ext cx="6120680" cy="2862322"/>
          </a:xfrm>
          <a:prstGeom prst="rect">
            <a:avLst/>
          </a:prstGeom>
        </p:spPr>
        <p:txBody>
          <a:bodyPr wrap="square">
            <a:spAutoFit/>
          </a:bodyPr>
          <a:lstStyle/>
          <a:p>
            <a:r>
              <a:rPr lang="zh-CN" altLang="en-US" dirty="0"/>
              <a:t>long factorial(int n)</a:t>
            </a:r>
          </a:p>
          <a:p>
            <a:r>
              <a:rPr lang="zh-CN" altLang="en-US" dirty="0"/>
              <a:t>{</a:t>
            </a:r>
          </a:p>
          <a:p>
            <a:r>
              <a:rPr lang="zh-CN" altLang="en-US" dirty="0"/>
              <a:t>	long result;</a:t>
            </a:r>
          </a:p>
          <a:p>
            <a:r>
              <a:rPr lang="zh-CN" altLang="en-US" dirty="0"/>
              <a:t>	if (n==0)</a:t>
            </a:r>
          </a:p>
          <a:p>
            <a:r>
              <a:rPr lang="zh-CN" altLang="en-US" dirty="0"/>
              <a:t>		result=1;</a:t>
            </a:r>
          </a:p>
          <a:p>
            <a:r>
              <a:rPr lang="zh-CN" altLang="en-US" dirty="0"/>
              <a:t>	else</a:t>
            </a:r>
          </a:p>
          <a:p>
            <a:r>
              <a:rPr lang="zh-CN" altLang="en-US" dirty="0"/>
              <a:t>		result=factorial(n-1)*n;</a:t>
            </a:r>
          </a:p>
          <a:p>
            <a:r>
              <a:rPr lang="zh-CN" altLang="en-US" dirty="0"/>
              <a:t>	return result;</a:t>
            </a:r>
          </a:p>
          <a:p>
            <a:endParaRPr lang="zh-CN" altLang="en-US" dirty="0"/>
          </a:p>
          <a:p>
            <a:r>
              <a:rPr lang="zh-CN" altLang="en-US" dirty="0"/>
              <a:t>}</a:t>
            </a:r>
          </a:p>
        </p:txBody>
      </p:sp>
    </p:spTree>
    <p:extLst>
      <p:ext uri="{BB962C8B-B14F-4D97-AF65-F5344CB8AC3E}">
        <p14:creationId xmlns:p14="http://schemas.microsoft.com/office/powerpoint/2010/main" val="560111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rrowheads="1"/>
          </p:cNvSpPr>
          <p:nvPr>
            <p:ph type="title"/>
          </p:nvPr>
        </p:nvSpPr>
        <p:spPr/>
        <p:txBody>
          <a:bodyPr/>
          <a:lstStyle/>
          <a:p>
            <a:pPr eaLnBrk="1" hangingPunct="1">
              <a:defRPr/>
            </a:pPr>
            <a:r>
              <a:rPr lang="zh-CN" altLang="en-US" smtClean="0"/>
              <a:t>递归的基本原理</a:t>
            </a:r>
          </a:p>
        </p:txBody>
      </p:sp>
      <p:sp>
        <p:nvSpPr>
          <p:cNvPr id="279555" name="Rectangle 3"/>
          <p:cNvSpPr>
            <a:spLocks noGrp="1" noChangeArrowheads="1"/>
          </p:cNvSpPr>
          <p:nvPr>
            <p:ph type="body" idx="1"/>
          </p:nvPr>
        </p:nvSpPr>
        <p:spPr/>
        <p:txBody>
          <a:bodyPr/>
          <a:lstStyle/>
          <a:p>
            <a:pPr eaLnBrk="1" hangingPunct="1">
              <a:defRPr/>
            </a:pPr>
            <a:r>
              <a:rPr lang="zh-CN" altLang="en-US" sz="2800" dirty="0"/>
              <a:t>每一级的函数调用都有自己的变量</a:t>
            </a:r>
          </a:p>
          <a:p>
            <a:pPr eaLnBrk="1" hangingPunct="1">
              <a:defRPr/>
            </a:pPr>
            <a:r>
              <a:rPr lang="zh-CN" altLang="en-US" sz="2800" dirty="0"/>
              <a:t>每一次函数调用都会有一次返回</a:t>
            </a:r>
          </a:p>
          <a:p>
            <a:pPr eaLnBrk="1" hangingPunct="1">
              <a:defRPr/>
            </a:pPr>
            <a:r>
              <a:rPr lang="zh-CN" altLang="en-US" sz="2800" dirty="0"/>
              <a:t>递归函数中，位于递归调用前的语句和各级被调用函数具有相同的执行顺序</a:t>
            </a:r>
          </a:p>
          <a:p>
            <a:pPr eaLnBrk="1" hangingPunct="1">
              <a:defRPr/>
            </a:pPr>
            <a:r>
              <a:rPr lang="zh-CN" altLang="en-US" sz="2800" dirty="0"/>
              <a:t>递归函数中，位于递归调用后的语句的执行顺序和各个被调函数的顺序相反</a:t>
            </a:r>
          </a:p>
          <a:p>
            <a:pPr eaLnBrk="1" hangingPunct="1">
              <a:defRPr/>
            </a:pPr>
            <a:r>
              <a:rPr lang="zh-CN" altLang="en-US" sz="2800" dirty="0"/>
              <a:t>虽然每一级递归都有自己的变量，但是函数代码并不会得到重复</a:t>
            </a:r>
          </a:p>
          <a:p>
            <a:pPr eaLnBrk="1" hangingPunct="1">
              <a:defRPr/>
            </a:pPr>
            <a:r>
              <a:rPr lang="zh-CN" altLang="en-US" sz="2800" dirty="0"/>
              <a:t>递归函数中必须包含可以终止递归调用的语句</a:t>
            </a:r>
          </a:p>
        </p:txBody>
      </p:sp>
    </p:spTree>
    <p:extLst>
      <p:ext uri="{BB962C8B-B14F-4D97-AF65-F5344CB8AC3E}">
        <p14:creationId xmlns:p14="http://schemas.microsoft.com/office/powerpoint/2010/main" val="1135513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rrowheads="1"/>
          </p:cNvSpPr>
          <p:nvPr>
            <p:ph type="title"/>
          </p:nvPr>
        </p:nvSpPr>
        <p:spPr/>
        <p:txBody>
          <a:bodyPr/>
          <a:lstStyle/>
          <a:p>
            <a:pPr eaLnBrk="1" hangingPunct="1">
              <a:defRPr/>
            </a:pPr>
            <a:r>
              <a:rPr lang="zh-CN" altLang="en-US" dirty="0" smtClean="0"/>
              <a:t>递归和循环</a:t>
            </a:r>
          </a:p>
        </p:txBody>
      </p:sp>
      <p:sp>
        <p:nvSpPr>
          <p:cNvPr id="283651" name="Rectangle 3"/>
          <p:cNvSpPr>
            <a:spLocks noGrp="1" noChangeArrowheads="1"/>
          </p:cNvSpPr>
          <p:nvPr>
            <p:ph type="body" idx="1"/>
          </p:nvPr>
        </p:nvSpPr>
        <p:spPr/>
        <p:txBody>
          <a:bodyPr/>
          <a:lstStyle/>
          <a:p>
            <a:pPr eaLnBrk="1" hangingPunct="1">
              <a:defRPr/>
            </a:pPr>
            <a:r>
              <a:rPr lang="zh-CN" altLang="en-US" dirty="0" smtClean="0"/>
              <a:t>递归和循环的比较</a:t>
            </a:r>
          </a:p>
          <a:p>
            <a:pPr lvl="1" eaLnBrk="1" hangingPunct="1">
              <a:defRPr/>
            </a:pPr>
            <a:r>
              <a:rPr lang="zh-CN" altLang="en-US" dirty="0" smtClean="0"/>
              <a:t>选择循环更好一些</a:t>
            </a:r>
          </a:p>
          <a:p>
            <a:pPr lvl="1" eaLnBrk="1" hangingPunct="1">
              <a:defRPr/>
            </a:pPr>
            <a:r>
              <a:rPr lang="zh-CN" altLang="en-US" dirty="0" smtClean="0"/>
              <a:t>每次递归调用都用自己的变量集合，需要占用较多的内存</a:t>
            </a:r>
          </a:p>
          <a:p>
            <a:pPr lvl="1" eaLnBrk="1" hangingPunct="1">
              <a:defRPr/>
            </a:pPr>
            <a:r>
              <a:rPr lang="zh-CN" altLang="en-US" dirty="0" smtClean="0"/>
              <a:t>每次递归调用需要把新的变量机和存储到堆栈中</a:t>
            </a:r>
          </a:p>
          <a:p>
            <a:pPr lvl="1" eaLnBrk="1" hangingPunct="1">
              <a:defRPr/>
            </a:pPr>
            <a:r>
              <a:rPr lang="zh-CN" altLang="en-US" dirty="0" smtClean="0"/>
              <a:t>递归的执行速度较慢</a:t>
            </a:r>
          </a:p>
        </p:txBody>
      </p:sp>
    </p:spTree>
    <p:extLst>
      <p:ext uri="{BB962C8B-B14F-4D97-AF65-F5344CB8AC3E}">
        <p14:creationId xmlns:p14="http://schemas.microsoft.com/office/powerpoint/2010/main" val="4259370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rrowheads="1"/>
          </p:cNvSpPr>
          <p:nvPr>
            <p:ph type="title"/>
          </p:nvPr>
        </p:nvSpPr>
        <p:spPr/>
        <p:txBody>
          <a:bodyPr/>
          <a:lstStyle/>
          <a:p>
            <a:pPr eaLnBrk="1" hangingPunct="1">
              <a:defRPr/>
            </a:pPr>
            <a:r>
              <a:rPr lang="zh-CN" altLang="en-US" smtClean="0"/>
              <a:t>递归的优缺点</a:t>
            </a:r>
          </a:p>
        </p:txBody>
      </p:sp>
      <p:sp>
        <p:nvSpPr>
          <p:cNvPr id="285699" name="Rectangle 3"/>
          <p:cNvSpPr>
            <a:spLocks noGrp="1" noChangeArrowheads="1"/>
          </p:cNvSpPr>
          <p:nvPr>
            <p:ph type="body" idx="1"/>
          </p:nvPr>
        </p:nvSpPr>
        <p:spPr/>
        <p:txBody>
          <a:bodyPr/>
          <a:lstStyle/>
          <a:p>
            <a:pPr eaLnBrk="1" hangingPunct="1">
              <a:defRPr/>
            </a:pPr>
            <a:r>
              <a:rPr lang="zh-CN" altLang="en-US" smtClean="0"/>
              <a:t>优点：为某些编程问题提供了最简单的解决办法</a:t>
            </a:r>
          </a:p>
          <a:p>
            <a:pPr eaLnBrk="1" hangingPunct="1">
              <a:defRPr/>
            </a:pPr>
            <a:r>
              <a:rPr lang="zh-CN" altLang="en-US" smtClean="0"/>
              <a:t>缺点：递归算法会很快的耗尽计算机的内存资源，难于维护和阅读</a:t>
            </a:r>
          </a:p>
        </p:txBody>
      </p:sp>
    </p:spTree>
    <p:extLst>
      <p:ext uri="{BB962C8B-B14F-4D97-AF65-F5344CB8AC3E}">
        <p14:creationId xmlns:p14="http://schemas.microsoft.com/office/powerpoint/2010/main" val="1557937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Grp="1" noRot="1" noChangeArrowheads="1"/>
          </p:cNvSpPr>
          <p:nvPr>
            <p:ph type="title"/>
          </p:nvPr>
        </p:nvSpPr>
        <p:spPr/>
        <p:txBody>
          <a:bodyPr/>
          <a:lstStyle/>
          <a:p>
            <a:pPr eaLnBrk="1" hangingPunct="1">
              <a:defRPr/>
            </a:pPr>
            <a:r>
              <a:rPr lang="zh-CN" altLang="en-US" smtClean="0"/>
              <a:t>本讲内容</a:t>
            </a:r>
          </a:p>
        </p:txBody>
      </p:sp>
      <p:sp>
        <p:nvSpPr>
          <p:cNvPr id="8199" name="Rectangle 7"/>
          <p:cNvSpPr>
            <a:spLocks noGrp="1" noChangeArrowheads="1"/>
          </p:cNvSpPr>
          <p:nvPr>
            <p:ph type="body" idx="1"/>
          </p:nvPr>
        </p:nvSpPr>
        <p:spPr/>
        <p:txBody>
          <a:bodyPr/>
          <a:lstStyle/>
          <a:p>
            <a:pPr eaLnBrk="1" hangingPunct="1">
              <a:defRPr/>
            </a:pPr>
            <a:endParaRPr lang="en-US" altLang="zh-CN" dirty="0" smtClean="0"/>
          </a:p>
          <a:p>
            <a:pPr eaLnBrk="1" hangingPunct="1">
              <a:defRPr/>
            </a:pPr>
            <a:r>
              <a:rPr lang="zh-CN" altLang="en-US" sz="4000" dirty="0"/>
              <a:t>基本函数概念</a:t>
            </a:r>
          </a:p>
          <a:p>
            <a:pPr eaLnBrk="1" hangingPunct="1">
              <a:defRPr/>
            </a:pPr>
            <a:r>
              <a:rPr lang="zh-CN" altLang="en-US" sz="4000" dirty="0"/>
              <a:t>函数的递归</a:t>
            </a:r>
          </a:p>
          <a:p>
            <a:pPr eaLnBrk="1" hangingPunct="1">
              <a:defRPr/>
            </a:pPr>
            <a:r>
              <a:rPr lang="zh-CN" altLang="en-US" sz="4000" dirty="0">
                <a:solidFill>
                  <a:schemeClr val="hlink"/>
                </a:solidFill>
              </a:rPr>
              <a:t>局部变量和全局变量</a:t>
            </a:r>
          </a:p>
          <a:p>
            <a:pPr eaLnBrk="1" hangingPunct="1">
              <a:defRPr/>
            </a:pPr>
            <a:r>
              <a:rPr lang="zh-CN" altLang="en-US" sz="4000" dirty="0"/>
              <a:t>变量的存储类别</a:t>
            </a:r>
          </a:p>
          <a:p>
            <a:pPr eaLnBrk="1" hangingPunct="1">
              <a:defRPr/>
            </a:pPr>
            <a:endParaRPr lang="en-US" altLang="zh-CN" sz="4000" dirty="0"/>
          </a:p>
        </p:txBody>
      </p:sp>
    </p:spTree>
    <p:extLst>
      <p:ext uri="{BB962C8B-B14F-4D97-AF65-F5344CB8AC3E}">
        <p14:creationId xmlns:p14="http://schemas.microsoft.com/office/powerpoint/2010/main" val="4106382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rrowheads="1"/>
          </p:cNvSpPr>
          <p:nvPr>
            <p:ph type="title"/>
          </p:nvPr>
        </p:nvSpPr>
        <p:spPr/>
        <p:txBody>
          <a:bodyPr/>
          <a:lstStyle/>
          <a:p>
            <a:pPr eaLnBrk="1" hangingPunct="1">
              <a:defRPr/>
            </a:pPr>
            <a:r>
              <a:rPr lang="zh-CN" altLang="en-US" smtClean="0"/>
              <a:t>局部变量和全局变量</a:t>
            </a:r>
          </a:p>
        </p:txBody>
      </p:sp>
      <p:sp>
        <p:nvSpPr>
          <p:cNvPr id="247811" name="Rectangle 3"/>
          <p:cNvSpPr>
            <a:spLocks noGrp="1" noChangeArrowheads="1"/>
          </p:cNvSpPr>
          <p:nvPr>
            <p:ph type="body" idx="1"/>
          </p:nvPr>
        </p:nvSpPr>
        <p:spPr/>
        <p:txBody>
          <a:bodyPr/>
          <a:lstStyle/>
          <a:p>
            <a:pPr eaLnBrk="1" hangingPunct="1">
              <a:lnSpc>
                <a:spcPct val="90000"/>
              </a:lnSpc>
              <a:defRPr/>
            </a:pPr>
            <a:r>
              <a:rPr lang="zh-CN" altLang="en-US" sz="2800" dirty="0"/>
              <a:t>局部变量</a:t>
            </a:r>
          </a:p>
          <a:p>
            <a:pPr lvl="1" eaLnBrk="1" hangingPunct="1">
              <a:lnSpc>
                <a:spcPct val="90000"/>
              </a:lnSpc>
              <a:defRPr/>
            </a:pPr>
            <a:r>
              <a:rPr lang="zh-CN" altLang="en-US" sz="1800" dirty="0">
                <a:latin typeface="宋体" panose="02010600030101010101" pitchFamily="2" charset="-122"/>
              </a:rPr>
              <a:t>在一个函数内部定义的变量是内部变量，它只在本函数范围内有效，也就是说只有在本函数内才能使用它们，在此函数以外是不能使用这些变量的。这称为</a:t>
            </a:r>
            <a:r>
              <a:rPr lang="zh-CN" altLang="en-US" sz="1800" dirty="0">
                <a:latin typeface="Courier New" panose="02070309020205020404" pitchFamily="49" charset="0"/>
              </a:rPr>
              <a:t>“</a:t>
            </a:r>
            <a:r>
              <a:rPr lang="zh-CN" altLang="en-US" sz="1800" dirty="0">
                <a:latin typeface="宋体" panose="02010600030101010101" pitchFamily="2" charset="-122"/>
              </a:rPr>
              <a:t>局部变量</a:t>
            </a:r>
            <a:r>
              <a:rPr lang="zh-CN" altLang="en-US" sz="1800" dirty="0">
                <a:latin typeface="Courier New" panose="02070309020205020404" pitchFamily="49" charset="0"/>
              </a:rPr>
              <a:t>”</a:t>
            </a:r>
            <a:endParaRPr lang="zh-CN" altLang="en-US" sz="1800" dirty="0">
              <a:latin typeface="宋体" panose="02010600030101010101" pitchFamily="2" charset="-122"/>
            </a:endParaRPr>
          </a:p>
          <a:p>
            <a:pPr lvl="1" eaLnBrk="1" hangingPunct="1">
              <a:lnSpc>
                <a:spcPct val="90000"/>
              </a:lnSpc>
              <a:defRPr/>
            </a:pPr>
            <a:r>
              <a:rPr lang="en-US" altLang="zh-CN" sz="1800" dirty="0">
                <a:latin typeface="宋体" panose="02010600030101010101" pitchFamily="2" charset="-122"/>
              </a:rPr>
              <a:t>float </a:t>
            </a:r>
            <a:r>
              <a:rPr lang="en-US" altLang="zh-CN" sz="1800" dirty="0" err="1">
                <a:latin typeface="宋体" panose="02010600030101010101" pitchFamily="2" charset="-122"/>
              </a:rPr>
              <a:t>fl</a:t>
            </a:r>
            <a:r>
              <a:rPr lang="en-US" altLang="zh-CN" sz="1800" dirty="0">
                <a:latin typeface="宋体" panose="02010600030101010101" pitchFamily="2" charset="-122"/>
              </a:rPr>
              <a:t>(</a:t>
            </a:r>
            <a:r>
              <a:rPr lang="en-US" altLang="zh-CN" sz="1800" dirty="0" err="1">
                <a:latin typeface="宋体" panose="02010600030101010101" pitchFamily="2" charset="-122"/>
              </a:rPr>
              <a:t>int</a:t>
            </a:r>
            <a:r>
              <a:rPr lang="en-US" altLang="zh-CN" sz="1800" dirty="0">
                <a:latin typeface="宋体" panose="02010600030101010101" pitchFamily="2" charset="-122"/>
              </a:rPr>
              <a:t> a)</a:t>
            </a:r>
          </a:p>
          <a:p>
            <a:pPr lvl="1" eaLnBrk="1" hangingPunct="1">
              <a:lnSpc>
                <a:spcPct val="90000"/>
              </a:lnSpc>
              <a:buFont typeface="Wingdings" panose="05000000000000000000" pitchFamily="2" charset="2"/>
              <a:buNone/>
              <a:defRPr/>
            </a:pPr>
            <a:r>
              <a:rPr lang="en-US" altLang="zh-CN" sz="1800" dirty="0">
                <a:latin typeface="宋体" panose="02010600030101010101" pitchFamily="2" charset="-122"/>
              </a:rPr>
              <a:t>	{</a:t>
            </a:r>
            <a:r>
              <a:rPr lang="en-US" altLang="zh-CN" sz="1800" dirty="0" err="1">
                <a:latin typeface="宋体" panose="02010600030101010101" pitchFamily="2" charset="-122"/>
              </a:rPr>
              <a:t>int</a:t>
            </a:r>
            <a:r>
              <a:rPr lang="en-US" altLang="zh-CN" sz="1800" dirty="0">
                <a:latin typeface="宋体" panose="02010600030101010101" pitchFamily="2" charset="-122"/>
              </a:rPr>
              <a:t> </a:t>
            </a:r>
            <a:r>
              <a:rPr lang="en-US" altLang="zh-CN" sz="1800" dirty="0" err="1">
                <a:latin typeface="宋体" panose="02010600030101010101" pitchFamily="2" charset="-122"/>
              </a:rPr>
              <a:t>b,c</a:t>
            </a:r>
            <a:r>
              <a:rPr lang="en-US" altLang="zh-CN" sz="1800" dirty="0">
                <a:latin typeface="宋体" panose="02010600030101010101" pitchFamily="2" charset="-122"/>
              </a:rPr>
              <a:t>;</a:t>
            </a:r>
          </a:p>
          <a:p>
            <a:pPr lvl="1" eaLnBrk="1" hangingPunct="1">
              <a:lnSpc>
                <a:spcPct val="90000"/>
              </a:lnSpc>
              <a:buFont typeface="Wingdings" panose="05000000000000000000" pitchFamily="2" charset="2"/>
              <a:buNone/>
              <a:defRPr/>
            </a:pPr>
            <a:r>
              <a:rPr lang="en-US" altLang="zh-CN" sz="1800" dirty="0">
                <a:latin typeface="宋体" panose="02010600030101010101" pitchFamily="2" charset="-122"/>
              </a:rPr>
              <a:t>	</a:t>
            </a:r>
            <a:r>
              <a:rPr lang="en-US" altLang="zh-CN" sz="1800" dirty="0">
                <a:latin typeface="Courier New" panose="02070309020205020404" pitchFamily="49" charset="0"/>
              </a:rPr>
              <a:t>…</a:t>
            </a:r>
            <a:endParaRPr lang="en-US" altLang="zh-CN" sz="1800" dirty="0">
              <a:latin typeface="宋体" panose="02010600030101010101" pitchFamily="2" charset="-122"/>
            </a:endParaRPr>
          </a:p>
          <a:p>
            <a:pPr lvl="1" eaLnBrk="1" hangingPunct="1">
              <a:lnSpc>
                <a:spcPct val="90000"/>
              </a:lnSpc>
              <a:buFont typeface="Wingdings" panose="05000000000000000000" pitchFamily="2" charset="2"/>
              <a:buNone/>
              <a:defRPr/>
            </a:pPr>
            <a:r>
              <a:rPr lang="en-US" altLang="zh-CN" sz="1800" dirty="0">
                <a:latin typeface="宋体" panose="02010600030101010101" pitchFamily="2" charset="-122"/>
              </a:rPr>
              <a:t>	}</a:t>
            </a:r>
          </a:p>
          <a:p>
            <a:pPr lvl="1" eaLnBrk="1" hangingPunct="1">
              <a:lnSpc>
                <a:spcPct val="90000"/>
              </a:lnSpc>
              <a:buFont typeface="Wingdings" panose="05000000000000000000" pitchFamily="2" charset="2"/>
              <a:buNone/>
              <a:defRPr/>
            </a:pPr>
            <a:r>
              <a:rPr lang="en-US" altLang="zh-CN" sz="1800" dirty="0">
                <a:latin typeface="宋体" panose="02010600030101010101" pitchFamily="2" charset="-122"/>
              </a:rPr>
              <a:t>	Char f2(</a:t>
            </a:r>
            <a:r>
              <a:rPr lang="en-US" altLang="zh-CN" sz="1800" dirty="0" err="1">
                <a:latin typeface="宋体" panose="02010600030101010101" pitchFamily="2" charset="-122"/>
              </a:rPr>
              <a:t>int</a:t>
            </a:r>
            <a:r>
              <a:rPr lang="en-US" altLang="zh-CN" sz="1800" dirty="0">
                <a:latin typeface="宋体" panose="02010600030101010101" pitchFamily="2" charset="-122"/>
              </a:rPr>
              <a:t> </a:t>
            </a:r>
            <a:r>
              <a:rPr lang="en-US" altLang="zh-CN" sz="1800" dirty="0" err="1">
                <a:latin typeface="宋体" panose="02010600030101010101" pitchFamily="2" charset="-122"/>
              </a:rPr>
              <a:t>x,int</a:t>
            </a:r>
            <a:r>
              <a:rPr lang="en-US" altLang="zh-CN" sz="1800" dirty="0">
                <a:latin typeface="宋体" panose="02010600030101010101" pitchFamily="2" charset="-122"/>
              </a:rPr>
              <a:t> y)</a:t>
            </a:r>
          </a:p>
          <a:p>
            <a:pPr lvl="1" eaLnBrk="1" hangingPunct="1">
              <a:lnSpc>
                <a:spcPct val="90000"/>
              </a:lnSpc>
              <a:buFont typeface="Wingdings" panose="05000000000000000000" pitchFamily="2" charset="2"/>
              <a:buNone/>
              <a:defRPr/>
            </a:pPr>
            <a:r>
              <a:rPr lang="en-US" altLang="zh-CN" sz="1800" dirty="0">
                <a:latin typeface="宋体" panose="02010600030101010101" pitchFamily="2" charset="-122"/>
              </a:rPr>
              <a:t>	{</a:t>
            </a:r>
            <a:r>
              <a:rPr lang="en-US" altLang="zh-CN" sz="1800" dirty="0" err="1">
                <a:latin typeface="宋体" panose="02010600030101010101" pitchFamily="2" charset="-122"/>
              </a:rPr>
              <a:t>int</a:t>
            </a:r>
            <a:r>
              <a:rPr lang="en-US" altLang="zh-CN" sz="1800" dirty="0">
                <a:latin typeface="宋体" panose="02010600030101010101" pitchFamily="2" charset="-122"/>
              </a:rPr>
              <a:t> </a:t>
            </a:r>
            <a:r>
              <a:rPr lang="en-US" altLang="zh-CN" sz="1800" dirty="0" err="1">
                <a:latin typeface="宋体" panose="02010600030101010101" pitchFamily="2" charset="-122"/>
              </a:rPr>
              <a:t>i,j</a:t>
            </a:r>
            <a:r>
              <a:rPr lang="en-US" altLang="zh-CN" sz="1800" dirty="0">
                <a:latin typeface="宋体" panose="02010600030101010101" pitchFamily="2" charset="-122"/>
              </a:rPr>
              <a:t>;</a:t>
            </a:r>
          </a:p>
          <a:p>
            <a:pPr lvl="1" eaLnBrk="1" hangingPunct="1">
              <a:lnSpc>
                <a:spcPct val="90000"/>
              </a:lnSpc>
              <a:buFont typeface="Wingdings" panose="05000000000000000000" pitchFamily="2" charset="2"/>
              <a:buNone/>
              <a:defRPr/>
            </a:pPr>
            <a:r>
              <a:rPr lang="en-US" altLang="zh-CN" sz="1800" dirty="0">
                <a:latin typeface="宋体" panose="02010600030101010101" pitchFamily="2" charset="-122"/>
              </a:rPr>
              <a:t>	</a:t>
            </a:r>
            <a:r>
              <a:rPr lang="en-US" altLang="zh-CN" sz="1800" dirty="0">
                <a:latin typeface="Courier New" panose="02070309020205020404" pitchFamily="49" charset="0"/>
              </a:rPr>
              <a:t>…</a:t>
            </a:r>
            <a:endParaRPr lang="en-US" altLang="zh-CN" sz="1800" dirty="0">
              <a:latin typeface="宋体" panose="02010600030101010101" pitchFamily="2" charset="-122"/>
            </a:endParaRPr>
          </a:p>
          <a:p>
            <a:pPr lvl="1" eaLnBrk="1" hangingPunct="1">
              <a:lnSpc>
                <a:spcPct val="90000"/>
              </a:lnSpc>
              <a:buFont typeface="Wingdings" panose="05000000000000000000" pitchFamily="2" charset="2"/>
              <a:buNone/>
              <a:defRPr/>
            </a:pPr>
            <a:r>
              <a:rPr lang="en-US" altLang="zh-CN" sz="1800" dirty="0">
                <a:latin typeface="宋体" panose="02010600030101010101" pitchFamily="2" charset="-122"/>
              </a:rPr>
              <a:t>	}</a:t>
            </a:r>
          </a:p>
          <a:p>
            <a:pPr lvl="1" eaLnBrk="1" hangingPunct="1">
              <a:lnSpc>
                <a:spcPct val="90000"/>
              </a:lnSpc>
              <a:buFont typeface="Wingdings" panose="05000000000000000000" pitchFamily="2" charset="2"/>
              <a:buNone/>
              <a:defRPr/>
            </a:pPr>
            <a:r>
              <a:rPr lang="en-US" altLang="zh-CN" sz="1800" dirty="0">
                <a:latin typeface="宋体" panose="02010600030101010101" pitchFamily="2" charset="-122"/>
              </a:rPr>
              <a:t>	void main()</a:t>
            </a:r>
          </a:p>
          <a:p>
            <a:pPr lvl="1" eaLnBrk="1" hangingPunct="1">
              <a:lnSpc>
                <a:spcPct val="90000"/>
              </a:lnSpc>
              <a:buFont typeface="Wingdings" panose="05000000000000000000" pitchFamily="2" charset="2"/>
              <a:buNone/>
              <a:defRPr/>
            </a:pPr>
            <a:r>
              <a:rPr lang="en-US" altLang="zh-CN" sz="1800" dirty="0">
                <a:latin typeface="宋体" panose="02010600030101010101" pitchFamily="2" charset="-122"/>
              </a:rPr>
              <a:t>	{</a:t>
            </a:r>
            <a:r>
              <a:rPr lang="en-US" altLang="zh-CN" sz="1800" dirty="0" err="1">
                <a:latin typeface="宋体" panose="02010600030101010101" pitchFamily="2" charset="-122"/>
              </a:rPr>
              <a:t>int</a:t>
            </a:r>
            <a:r>
              <a:rPr lang="en-US" altLang="zh-CN" sz="1800" dirty="0">
                <a:latin typeface="宋体" panose="02010600030101010101" pitchFamily="2" charset="-122"/>
              </a:rPr>
              <a:t> </a:t>
            </a:r>
            <a:r>
              <a:rPr lang="en-US" altLang="zh-CN" sz="1800" dirty="0" err="1">
                <a:latin typeface="宋体" panose="02010600030101010101" pitchFamily="2" charset="-122"/>
              </a:rPr>
              <a:t>m,n</a:t>
            </a:r>
            <a:r>
              <a:rPr lang="en-US" altLang="zh-CN" sz="1800" dirty="0">
                <a:latin typeface="宋体" panose="02010600030101010101" pitchFamily="2" charset="-122"/>
              </a:rPr>
              <a:t>;</a:t>
            </a:r>
          </a:p>
          <a:p>
            <a:pPr lvl="1" eaLnBrk="1" hangingPunct="1">
              <a:lnSpc>
                <a:spcPct val="90000"/>
              </a:lnSpc>
              <a:buFont typeface="Wingdings" panose="05000000000000000000" pitchFamily="2" charset="2"/>
              <a:buNone/>
              <a:defRPr/>
            </a:pPr>
            <a:r>
              <a:rPr lang="en-US" altLang="zh-CN" sz="1800" dirty="0">
                <a:latin typeface="宋体" panose="02010600030101010101" pitchFamily="2" charset="-122"/>
              </a:rPr>
              <a:t>	</a:t>
            </a:r>
            <a:r>
              <a:rPr lang="en-US" altLang="zh-CN" sz="1800" dirty="0">
                <a:latin typeface="Courier New" panose="02070309020205020404" pitchFamily="49" charset="0"/>
              </a:rPr>
              <a:t>…</a:t>
            </a:r>
            <a:endParaRPr lang="en-US" altLang="zh-CN" sz="1800" dirty="0">
              <a:latin typeface="宋体" panose="02010600030101010101" pitchFamily="2" charset="-122"/>
            </a:endParaRPr>
          </a:p>
          <a:p>
            <a:pPr lvl="1" eaLnBrk="1" hangingPunct="1">
              <a:lnSpc>
                <a:spcPct val="90000"/>
              </a:lnSpc>
              <a:buFont typeface="Wingdings" panose="05000000000000000000" pitchFamily="2" charset="2"/>
              <a:buNone/>
              <a:defRPr/>
            </a:pPr>
            <a:r>
              <a:rPr lang="en-US" altLang="zh-CN" sz="1800" dirty="0">
                <a:latin typeface="宋体" panose="02010600030101010101" pitchFamily="2" charset="-122"/>
              </a:rPr>
              <a:t>	}</a:t>
            </a:r>
          </a:p>
        </p:txBody>
      </p:sp>
      <p:sp>
        <p:nvSpPr>
          <p:cNvPr id="44036" name="AutoShape 9"/>
          <p:cNvSpPr>
            <a:spLocks/>
          </p:cNvSpPr>
          <p:nvPr/>
        </p:nvSpPr>
        <p:spPr bwMode="auto">
          <a:xfrm>
            <a:off x="4953000" y="2971800"/>
            <a:ext cx="76200" cy="914400"/>
          </a:xfrm>
          <a:prstGeom prst="rightBrace">
            <a:avLst>
              <a:gd name="adj1" fmla="val 10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4037" name="AutoShape 10"/>
          <p:cNvSpPr>
            <a:spLocks/>
          </p:cNvSpPr>
          <p:nvPr/>
        </p:nvSpPr>
        <p:spPr bwMode="auto">
          <a:xfrm>
            <a:off x="4953000" y="4191000"/>
            <a:ext cx="76200" cy="914400"/>
          </a:xfrm>
          <a:prstGeom prst="rightBrace">
            <a:avLst>
              <a:gd name="adj1" fmla="val 10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4038" name="AutoShape 11"/>
          <p:cNvSpPr>
            <a:spLocks/>
          </p:cNvSpPr>
          <p:nvPr/>
        </p:nvSpPr>
        <p:spPr bwMode="auto">
          <a:xfrm>
            <a:off x="4953000" y="5334000"/>
            <a:ext cx="76200" cy="914400"/>
          </a:xfrm>
          <a:prstGeom prst="rightBrace">
            <a:avLst>
              <a:gd name="adj1" fmla="val 10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4039" name="Text Box 12"/>
          <p:cNvSpPr txBox="1">
            <a:spLocks noChangeArrowheads="1"/>
          </p:cNvSpPr>
          <p:nvPr/>
        </p:nvSpPr>
        <p:spPr bwMode="auto">
          <a:xfrm>
            <a:off x="5257800" y="3276601"/>
            <a:ext cx="12192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Tx/>
              <a:buNone/>
            </a:pPr>
            <a:r>
              <a:rPr lang="en-US" altLang="zh-CN" sz="1800"/>
              <a:t>a,b,c</a:t>
            </a:r>
            <a:r>
              <a:rPr lang="zh-CN" altLang="en-US" sz="1800"/>
              <a:t>有效</a:t>
            </a:r>
          </a:p>
        </p:txBody>
      </p:sp>
      <p:sp>
        <p:nvSpPr>
          <p:cNvPr id="44040" name="Text Box 13"/>
          <p:cNvSpPr txBox="1">
            <a:spLocks noChangeArrowheads="1"/>
          </p:cNvSpPr>
          <p:nvPr/>
        </p:nvSpPr>
        <p:spPr bwMode="auto">
          <a:xfrm>
            <a:off x="5257800" y="4433889"/>
            <a:ext cx="12192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Tx/>
              <a:buNone/>
            </a:pPr>
            <a:r>
              <a:rPr lang="en-US" altLang="zh-CN" sz="1800"/>
              <a:t>x,y,i,j</a:t>
            </a:r>
            <a:r>
              <a:rPr lang="zh-CN" altLang="en-US" sz="1800"/>
              <a:t>有效</a:t>
            </a:r>
          </a:p>
        </p:txBody>
      </p:sp>
      <p:sp>
        <p:nvSpPr>
          <p:cNvPr id="44041" name="Text Box 14"/>
          <p:cNvSpPr txBox="1">
            <a:spLocks noChangeArrowheads="1"/>
          </p:cNvSpPr>
          <p:nvPr/>
        </p:nvSpPr>
        <p:spPr bwMode="auto">
          <a:xfrm>
            <a:off x="5257800" y="5576889"/>
            <a:ext cx="12192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Tx/>
              <a:buNone/>
            </a:pPr>
            <a:r>
              <a:rPr lang="en-US" altLang="zh-CN" sz="1800"/>
              <a:t>m,n</a:t>
            </a:r>
            <a:r>
              <a:rPr lang="zh-CN" altLang="en-US" sz="1800"/>
              <a:t>有效</a:t>
            </a:r>
          </a:p>
        </p:txBody>
      </p:sp>
    </p:spTree>
    <p:extLst>
      <p:ext uri="{BB962C8B-B14F-4D97-AF65-F5344CB8AC3E}">
        <p14:creationId xmlns:p14="http://schemas.microsoft.com/office/powerpoint/2010/main" val="3510644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rrowheads="1"/>
          </p:cNvSpPr>
          <p:nvPr>
            <p:ph type="title"/>
          </p:nvPr>
        </p:nvSpPr>
        <p:spPr/>
        <p:txBody>
          <a:bodyPr/>
          <a:lstStyle/>
          <a:p>
            <a:pPr eaLnBrk="1" hangingPunct="1">
              <a:defRPr/>
            </a:pPr>
            <a:r>
              <a:rPr lang="zh-CN" altLang="en-US" smtClean="0"/>
              <a:t>局部变量和全局变量</a:t>
            </a:r>
          </a:p>
        </p:txBody>
      </p:sp>
      <p:sp>
        <p:nvSpPr>
          <p:cNvPr id="248835" name="Rectangle 3"/>
          <p:cNvSpPr>
            <a:spLocks noGrp="1" noChangeArrowheads="1"/>
          </p:cNvSpPr>
          <p:nvPr>
            <p:ph type="body" idx="1"/>
          </p:nvPr>
        </p:nvSpPr>
        <p:spPr/>
        <p:txBody>
          <a:bodyPr/>
          <a:lstStyle/>
          <a:p>
            <a:pPr eaLnBrk="1" hangingPunct="1">
              <a:lnSpc>
                <a:spcPct val="90000"/>
              </a:lnSpc>
              <a:defRPr/>
            </a:pPr>
            <a:r>
              <a:rPr lang="zh-CN" altLang="en-US" sz="2800" dirty="0"/>
              <a:t>局部变量（续）</a:t>
            </a:r>
          </a:p>
          <a:p>
            <a:pPr lvl="1" eaLnBrk="1" hangingPunct="1">
              <a:lnSpc>
                <a:spcPct val="90000"/>
              </a:lnSpc>
              <a:defRPr/>
            </a:pPr>
            <a:r>
              <a:rPr lang="zh-CN" altLang="en-US" dirty="0">
                <a:latin typeface="宋体" panose="02010600030101010101" pitchFamily="2" charset="-122"/>
              </a:rPr>
              <a:t>主函数</a:t>
            </a:r>
            <a:r>
              <a:rPr lang="en-US" altLang="zh-CN" dirty="0">
                <a:latin typeface="宋体" panose="02010600030101010101" pitchFamily="2" charset="-122"/>
              </a:rPr>
              <a:t>main</a:t>
            </a:r>
            <a:r>
              <a:rPr lang="zh-CN" altLang="en-US" dirty="0">
                <a:latin typeface="宋体" panose="02010600030101010101" pitchFamily="2" charset="-122"/>
              </a:rPr>
              <a:t>中定义的变量（</a:t>
            </a:r>
            <a:r>
              <a:rPr lang="en-US" altLang="zh-CN" dirty="0">
                <a:latin typeface="宋体" panose="02010600030101010101" pitchFamily="2" charset="-122"/>
              </a:rPr>
              <a:t>m</a:t>
            </a:r>
            <a:r>
              <a:rPr lang="zh-CN" altLang="en-US" dirty="0">
                <a:latin typeface="宋体" panose="02010600030101010101" pitchFamily="2" charset="-122"/>
              </a:rPr>
              <a:t>，</a:t>
            </a:r>
            <a:r>
              <a:rPr lang="en-US" altLang="zh-CN" dirty="0">
                <a:latin typeface="宋体" panose="02010600030101010101" pitchFamily="2" charset="-122"/>
              </a:rPr>
              <a:t>n</a:t>
            </a:r>
            <a:r>
              <a:rPr lang="zh-CN" altLang="en-US" dirty="0">
                <a:latin typeface="宋体" panose="02010600030101010101" pitchFamily="2" charset="-122"/>
              </a:rPr>
              <a:t>）也只在主函数中有效，而不因为在主函数中定义而在整个文件或程序中</a:t>
            </a:r>
            <a:r>
              <a:rPr lang="zh-CN" altLang="en-US" dirty="0" smtClean="0">
                <a:latin typeface="宋体" panose="02010600030101010101" pitchFamily="2" charset="-122"/>
              </a:rPr>
              <a:t>有效。</a:t>
            </a:r>
            <a:r>
              <a:rPr lang="zh-CN" altLang="en-US" dirty="0">
                <a:latin typeface="宋体" panose="02010600030101010101" pitchFamily="2" charset="-122"/>
              </a:rPr>
              <a:t>主函数也不能使用其它函数中定义的变量</a:t>
            </a:r>
          </a:p>
          <a:p>
            <a:pPr lvl="1" eaLnBrk="1" hangingPunct="1">
              <a:lnSpc>
                <a:spcPct val="90000"/>
              </a:lnSpc>
              <a:defRPr/>
            </a:pPr>
            <a:r>
              <a:rPr lang="zh-CN" altLang="en-US" dirty="0">
                <a:latin typeface="宋体" panose="02010600030101010101" pitchFamily="2" charset="-122"/>
              </a:rPr>
              <a:t>不同函数中可以使用相同名字的变量，它们代表不同的对象，互不干扰。例如，在</a:t>
            </a:r>
            <a:r>
              <a:rPr lang="en-US" altLang="zh-CN" dirty="0">
                <a:latin typeface="宋体" panose="02010600030101010101" pitchFamily="2" charset="-122"/>
              </a:rPr>
              <a:t>f1</a:t>
            </a:r>
            <a:r>
              <a:rPr lang="zh-CN" altLang="en-US" dirty="0">
                <a:latin typeface="宋体" panose="02010600030101010101" pitchFamily="2" charset="-122"/>
              </a:rPr>
              <a:t>函数中定义了变量</a:t>
            </a:r>
            <a:r>
              <a:rPr lang="en-US" altLang="zh-CN" dirty="0" err="1">
                <a:latin typeface="宋体" panose="02010600030101010101" pitchFamily="2" charset="-122"/>
              </a:rPr>
              <a:t>b,c</a:t>
            </a:r>
            <a:r>
              <a:rPr lang="zh-CN" altLang="en-US" dirty="0">
                <a:latin typeface="宋体" panose="02010600030101010101" pitchFamily="2" charset="-122"/>
              </a:rPr>
              <a:t>，倘若在</a:t>
            </a:r>
            <a:r>
              <a:rPr lang="en-US" altLang="zh-CN" dirty="0">
                <a:latin typeface="宋体" panose="02010600030101010101" pitchFamily="2" charset="-122"/>
              </a:rPr>
              <a:t>f2</a:t>
            </a:r>
            <a:r>
              <a:rPr lang="zh-CN" altLang="en-US" dirty="0">
                <a:latin typeface="宋体" panose="02010600030101010101" pitchFamily="2" charset="-122"/>
              </a:rPr>
              <a:t>函数中也定义变量</a:t>
            </a:r>
            <a:r>
              <a:rPr lang="en-US" altLang="zh-CN" dirty="0">
                <a:latin typeface="宋体" panose="02010600030101010101" pitchFamily="2" charset="-122"/>
              </a:rPr>
              <a:t>b</a:t>
            </a:r>
            <a:r>
              <a:rPr lang="zh-CN" altLang="en-US" dirty="0">
                <a:latin typeface="宋体" panose="02010600030101010101" pitchFamily="2" charset="-122"/>
              </a:rPr>
              <a:t>和</a:t>
            </a:r>
            <a:r>
              <a:rPr lang="en-US" altLang="zh-CN" dirty="0">
                <a:latin typeface="宋体" panose="02010600030101010101" pitchFamily="2" charset="-122"/>
              </a:rPr>
              <a:t>c</a:t>
            </a:r>
            <a:r>
              <a:rPr lang="zh-CN" altLang="en-US" dirty="0">
                <a:latin typeface="宋体" panose="02010600030101010101" pitchFamily="2" charset="-122"/>
              </a:rPr>
              <a:t>，它们在内存中占不同的单元，互不混淆</a:t>
            </a:r>
          </a:p>
          <a:p>
            <a:pPr lvl="1" eaLnBrk="1" hangingPunct="1">
              <a:lnSpc>
                <a:spcPct val="90000"/>
              </a:lnSpc>
              <a:defRPr/>
            </a:pPr>
            <a:r>
              <a:rPr lang="zh-CN" altLang="en-US" dirty="0">
                <a:latin typeface="宋体" panose="02010600030101010101" pitchFamily="2" charset="-122"/>
              </a:rPr>
              <a:t>形式参数也是局部变量。例如</a:t>
            </a:r>
            <a:r>
              <a:rPr lang="en-US" altLang="zh-CN" dirty="0" err="1">
                <a:latin typeface="宋体" panose="02010600030101010101" pitchFamily="2" charset="-122"/>
              </a:rPr>
              <a:t>fl</a:t>
            </a:r>
            <a:r>
              <a:rPr lang="zh-CN" altLang="en-US" dirty="0">
                <a:latin typeface="宋体" panose="02010600030101010101" pitchFamily="2" charset="-122"/>
              </a:rPr>
              <a:t>函数中的形参</a:t>
            </a:r>
            <a:r>
              <a:rPr lang="en-US" altLang="zh-CN" dirty="0">
                <a:latin typeface="宋体" panose="02010600030101010101" pitchFamily="2" charset="-122"/>
              </a:rPr>
              <a:t>a</a:t>
            </a:r>
            <a:r>
              <a:rPr lang="zh-CN" altLang="en-US" dirty="0">
                <a:latin typeface="宋体" panose="02010600030101010101" pitchFamily="2" charset="-122"/>
              </a:rPr>
              <a:t>，也只在</a:t>
            </a:r>
            <a:r>
              <a:rPr lang="en-US" altLang="zh-CN" dirty="0" err="1">
                <a:latin typeface="宋体" panose="02010600030101010101" pitchFamily="2" charset="-122"/>
              </a:rPr>
              <a:t>fl</a:t>
            </a:r>
            <a:r>
              <a:rPr lang="zh-CN" altLang="en-US" dirty="0">
                <a:latin typeface="宋体" panose="02010600030101010101" pitchFamily="2" charset="-122"/>
              </a:rPr>
              <a:t>函数中有效。其它函数不能调用</a:t>
            </a:r>
          </a:p>
          <a:p>
            <a:pPr lvl="1" eaLnBrk="1" hangingPunct="1">
              <a:lnSpc>
                <a:spcPct val="90000"/>
              </a:lnSpc>
              <a:defRPr/>
            </a:pPr>
            <a:r>
              <a:rPr lang="zh-CN" altLang="en-US" dirty="0">
                <a:latin typeface="宋体" panose="02010600030101010101" pitchFamily="2" charset="-122"/>
              </a:rPr>
              <a:t>在一个函数内部，可以在复合语句中定义变量，这些变量只在本复合语句中有效，这种复合语句也称为</a:t>
            </a:r>
            <a:r>
              <a:rPr lang="zh-CN" altLang="en-US" dirty="0">
                <a:latin typeface="Courier New" panose="02070309020205020404" pitchFamily="49" charset="0"/>
              </a:rPr>
              <a:t>“</a:t>
            </a:r>
            <a:r>
              <a:rPr lang="zh-CN" altLang="en-US" dirty="0">
                <a:latin typeface="宋体" panose="02010600030101010101" pitchFamily="2" charset="-122"/>
              </a:rPr>
              <a:t>分程序</a:t>
            </a:r>
            <a:r>
              <a:rPr lang="zh-CN" altLang="en-US" dirty="0">
                <a:latin typeface="Courier New" panose="02070309020205020404" pitchFamily="49" charset="0"/>
              </a:rPr>
              <a:t>”</a:t>
            </a:r>
            <a:r>
              <a:rPr lang="zh-CN" altLang="en-US" dirty="0">
                <a:latin typeface="宋体" panose="02010600030101010101" pitchFamily="2" charset="-122"/>
              </a:rPr>
              <a:t>或</a:t>
            </a:r>
            <a:r>
              <a:rPr lang="zh-CN" altLang="en-US" dirty="0">
                <a:latin typeface="Courier New" panose="02070309020205020404" pitchFamily="49" charset="0"/>
              </a:rPr>
              <a:t>“</a:t>
            </a:r>
            <a:r>
              <a:rPr lang="zh-CN" altLang="en-US" dirty="0">
                <a:latin typeface="宋体" panose="02010600030101010101" pitchFamily="2" charset="-122"/>
              </a:rPr>
              <a:t>程序块</a:t>
            </a:r>
            <a:r>
              <a:rPr lang="zh-CN" altLang="en-US" dirty="0">
                <a:latin typeface="Courier New" panose="02070309020205020404" pitchFamily="49" charset="0"/>
              </a:rPr>
              <a:t>”</a:t>
            </a:r>
            <a:endParaRPr lang="zh-CN" altLang="en-US" dirty="0">
              <a:latin typeface="宋体" panose="02010600030101010101" pitchFamily="2" charset="-122"/>
            </a:endParaRPr>
          </a:p>
          <a:p>
            <a:pPr lvl="3" eaLnBrk="1" hangingPunct="1">
              <a:lnSpc>
                <a:spcPct val="90000"/>
              </a:lnSpc>
              <a:buFont typeface="Wingdings" panose="05000000000000000000" pitchFamily="2" charset="2"/>
              <a:buNone/>
              <a:defRPr/>
            </a:pPr>
            <a:r>
              <a:rPr lang="en-US" altLang="zh-CN" sz="1600" dirty="0">
                <a:latin typeface="宋体" panose="02010600030101010101" pitchFamily="2" charset="-122"/>
              </a:rPr>
              <a:t>char c;</a:t>
            </a:r>
          </a:p>
          <a:p>
            <a:pPr lvl="3" eaLnBrk="1" hangingPunct="1">
              <a:lnSpc>
                <a:spcPct val="90000"/>
              </a:lnSpc>
              <a:buFont typeface="Wingdings" panose="05000000000000000000" pitchFamily="2" charset="2"/>
              <a:buNone/>
              <a:defRPr/>
            </a:pPr>
            <a:r>
              <a:rPr lang="en-US" altLang="zh-CN" sz="1600" dirty="0">
                <a:latin typeface="宋体" panose="02010600030101010101" pitchFamily="2" charset="-122"/>
              </a:rPr>
              <a:t>{</a:t>
            </a:r>
          </a:p>
          <a:p>
            <a:pPr lvl="3" eaLnBrk="1" hangingPunct="1">
              <a:lnSpc>
                <a:spcPct val="90000"/>
              </a:lnSpc>
              <a:buFont typeface="Wingdings" panose="05000000000000000000" pitchFamily="2" charset="2"/>
              <a:buNone/>
              <a:defRPr/>
            </a:pPr>
            <a:r>
              <a:rPr lang="en-US" altLang="zh-CN" sz="1600" dirty="0">
                <a:latin typeface="宋体" panose="02010600030101010101" pitchFamily="2" charset="-122"/>
              </a:rPr>
              <a:t>    </a:t>
            </a:r>
            <a:r>
              <a:rPr lang="en-US" altLang="zh-CN" sz="1600" dirty="0" err="1">
                <a:latin typeface="宋体" panose="02010600030101010101" pitchFamily="2" charset="-122"/>
              </a:rPr>
              <a:t>int</a:t>
            </a:r>
            <a:r>
              <a:rPr lang="en-US" altLang="zh-CN" sz="1600" dirty="0">
                <a:latin typeface="宋体" panose="02010600030101010101" pitchFamily="2" charset="-122"/>
              </a:rPr>
              <a:t> j;</a:t>
            </a:r>
          </a:p>
          <a:p>
            <a:pPr lvl="3" eaLnBrk="1" hangingPunct="1">
              <a:lnSpc>
                <a:spcPct val="90000"/>
              </a:lnSpc>
              <a:buFont typeface="Wingdings" panose="05000000000000000000" pitchFamily="2" charset="2"/>
              <a:buNone/>
              <a:defRPr/>
            </a:pPr>
            <a:r>
              <a:rPr lang="en-US" altLang="zh-CN" sz="1600" dirty="0">
                <a:latin typeface="宋体" panose="02010600030101010101" pitchFamily="2" charset="-122"/>
              </a:rPr>
              <a:t>}</a:t>
            </a:r>
          </a:p>
          <a:p>
            <a:pPr lvl="3" eaLnBrk="1" hangingPunct="1">
              <a:lnSpc>
                <a:spcPct val="90000"/>
              </a:lnSpc>
              <a:buFont typeface="Wingdings" panose="05000000000000000000" pitchFamily="2" charset="2"/>
              <a:buNone/>
              <a:defRPr/>
            </a:pPr>
            <a:r>
              <a:rPr lang="en-US" altLang="zh-CN" sz="1600" dirty="0">
                <a:latin typeface="宋体" panose="02010600030101010101" pitchFamily="2" charset="-122"/>
              </a:rPr>
              <a:t>c = j;//</a:t>
            </a:r>
            <a:r>
              <a:rPr lang="zh-CN" altLang="en-US" sz="1600" dirty="0">
                <a:latin typeface="宋体" panose="02010600030101010101" pitchFamily="2" charset="-122"/>
              </a:rPr>
              <a:t>错误</a:t>
            </a:r>
          </a:p>
        </p:txBody>
      </p:sp>
    </p:spTree>
    <p:extLst>
      <p:ext uri="{BB962C8B-B14F-4D97-AF65-F5344CB8AC3E}">
        <p14:creationId xmlns:p14="http://schemas.microsoft.com/office/powerpoint/2010/main" val="2041286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rrowheads="1"/>
          </p:cNvSpPr>
          <p:nvPr>
            <p:ph type="title"/>
          </p:nvPr>
        </p:nvSpPr>
        <p:spPr/>
        <p:txBody>
          <a:bodyPr/>
          <a:lstStyle/>
          <a:p>
            <a:pPr eaLnBrk="1" hangingPunct="1">
              <a:defRPr/>
            </a:pPr>
            <a:r>
              <a:rPr lang="zh-CN" altLang="en-US" smtClean="0"/>
              <a:t>局部变量和全局变量</a:t>
            </a:r>
          </a:p>
        </p:txBody>
      </p:sp>
      <p:sp>
        <p:nvSpPr>
          <p:cNvPr id="249859" name="Rectangle 3"/>
          <p:cNvSpPr>
            <a:spLocks noGrp="1" noChangeArrowheads="1"/>
          </p:cNvSpPr>
          <p:nvPr>
            <p:ph type="body" idx="1"/>
          </p:nvPr>
        </p:nvSpPr>
        <p:spPr/>
        <p:txBody>
          <a:bodyPr/>
          <a:lstStyle/>
          <a:p>
            <a:pPr eaLnBrk="1" hangingPunct="1">
              <a:lnSpc>
                <a:spcPct val="90000"/>
              </a:lnSpc>
              <a:defRPr/>
            </a:pPr>
            <a:r>
              <a:rPr lang="zh-CN" altLang="en-US" smtClean="0"/>
              <a:t>全局变量</a:t>
            </a:r>
          </a:p>
          <a:p>
            <a:pPr lvl="1" eaLnBrk="1" hangingPunct="1">
              <a:lnSpc>
                <a:spcPct val="90000"/>
              </a:lnSpc>
              <a:defRPr/>
            </a:pPr>
            <a:r>
              <a:rPr lang="zh-CN" altLang="en-US" sz="2400">
                <a:latin typeface="宋体" panose="02010600030101010101" pitchFamily="2" charset="-122"/>
              </a:rPr>
              <a:t>程序的编译单位是源程序文件，一个源文件可以包含一个或若干个函数。在函数内定义的变量是局部变量，而在函数之外定义的变量称为外部变量，外部变量是全局变量。全局变量可以为本文件中其它函数所共用，它的有效范围为从定义变量的位置开始到源文件结束</a:t>
            </a:r>
          </a:p>
          <a:p>
            <a:pPr lvl="1" eaLnBrk="1" hangingPunct="1">
              <a:lnSpc>
                <a:spcPct val="90000"/>
              </a:lnSpc>
              <a:defRPr/>
            </a:pPr>
            <a:r>
              <a:rPr lang="zh-CN" altLang="en-US" sz="2400">
                <a:latin typeface="宋体" panose="02010600030101010101" pitchFamily="2" charset="-122"/>
              </a:rPr>
              <a:t>在一个函数中既可以使用本函数中的局部变量，又可以使用有效的全局变量，打个通俗的比方：国家有统一的法律和法令，各地方还可以根据需要制定地方的法律、法令，一个地方的居民既遵守国家统一的法律法令，又要遵守本地方的法律法令。而另一个地方的居民则应遵守国家统一的和该地方的法律法令</a:t>
            </a:r>
          </a:p>
        </p:txBody>
      </p:sp>
    </p:spTree>
    <p:extLst>
      <p:ext uri="{BB962C8B-B14F-4D97-AF65-F5344CB8AC3E}">
        <p14:creationId xmlns:p14="http://schemas.microsoft.com/office/powerpoint/2010/main" val="3761544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rrowheads="1"/>
          </p:cNvSpPr>
          <p:nvPr>
            <p:ph type="title"/>
          </p:nvPr>
        </p:nvSpPr>
        <p:spPr/>
        <p:txBody>
          <a:bodyPr/>
          <a:lstStyle/>
          <a:p>
            <a:pPr eaLnBrk="1" hangingPunct="1">
              <a:defRPr/>
            </a:pPr>
            <a:r>
              <a:rPr lang="zh-CN" altLang="en-US" smtClean="0"/>
              <a:t>局部变量和全局变量</a:t>
            </a:r>
          </a:p>
        </p:txBody>
      </p:sp>
      <p:sp>
        <p:nvSpPr>
          <p:cNvPr id="250883" name="Rectangle 3"/>
          <p:cNvSpPr>
            <a:spLocks noGrp="1" noChangeArrowheads="1"/>
          </p:cNvSpPr>
          <p:nvPr>
            <p:ph type="body" idx="1"/>
          </p:nvPr>
        </p:nvSpPr>
        <p:spPr/>
        <p:txBody>
          <a:bodyPr/>
          <a:lstStyle/>
          <a:p>
            <a:pPr eaLnBrk="1" hangingPunct="1">
              <a:defRPr/>
            </a:pPr>
            <a:r>
              <a:rPr lang="zh-CN" altLang="en-US" smtClean="0"/>
              <a:t>全局变量（续）</a:t>
            </a:r>
          </a:p>
          <a:p>
            <a:pPr lvl="1" eaLnBrk="1" hangingPunct="1">
              <a:defRPr/>
            </a:pPr>
            <a:r>
              <a:rPr lang="zh-CN" altLang="en-US" sz="2400">
                <a:latin typeface="宋体" panose="02010600030101010101" pitchFamily="2" charset="-122"/>
              </a:rPr>
              <a:t>定义全局变量的作用是：</a:t>
            </a:r>
          </a:p>
          <a:p>
            <a:pPr lvl="2" eaLnBrk="1" hangingPunct="1">
              <a:defRPr/>
            </a:pPr>
            <a:r>
              <a:rPr lang="zh-CN" altLang="en-US">
                <a:latin typeface="宋体" panose="02010600030101010101" pitchFamily="2" charset="-122"/>
              </a:rPr>
              <a:t>增加了函数间数据联系的渠道。由于同一文件中的所有函数都能引用全局变量的值，因此如果在一个函数中改变了全局变量的值，就能影响到其它函数，相当于各个函数间有直接的传递通道。</a:t>
            </a:r>
          </a:p>
          <a:p>
            <a:pPr lvl="2" eaLnBrk="1" hangingPunct="1">
              <a:defRPr/>
            </a:pPr>
            <a:r>
              <a:rPr lang="zh-CN" altLang="en-US">
                <a:latin typeface="宋体" panose="02010600030101010101" pitchFamily="2" charset="-122"/>
              </a:rPr>
              <a:t>由于函数的调用只能带回一个返回值，因此有时可以利用全局变量增加函数联系的渠道，从函数得到一个以上的返回值。</a:t>
            </a:r>
          </a:p>
          <a:p>
            <a:pPr lvl="2" eaLnBrk="1" hangingPunct="1">
              <a:defRPr/>
            </a:pPr>
            <a:r>
              <a:rPr lang="zh-CN" altLang="en-US">
                <a:latin typeface="宋体" panose="02010600030101010101" pitchFamily="2" charset="-122"/>
              </a:rPr>
              <a:t>可以利用全局变量以减少函数实参与形参的个数，从而减少内存空间以及传递数据时的时间消耗。</a:t>
            </a:r>
          </a:p>
          <a:p>
            <a:pPr lvl="2" eaLnBrk="1" hangingPunct="1">
              <a:defRPr/>
            </a:pPr>
            <a:r>
              <a:rPr lang="zh-CN" altLang="en-US">
                <a:latin typeface="宋体" panose="02010600030101010101" pitchFamily="2" charset="-122"/>
              </a:rPr>
              <a:t>此外，</a:t>
            </a:r>
            <a:r>
              <a:rPr lang="en-US" altLang="zh-CN">
                <a:latin typeface="宋体" panose="02010600030101010101" pitchFamily="2" charset="-122"/>
              </a:rPr>
              <a:t>C</a:t>
            </a:r>
            <a:r>
              <a:rPr lang="zh-CN" altLang="en-US">
                <a:latin typeface="宋体" panose="02010600030101010101" pitchFamily="2" charset="-122"/>
              </a:rPr>
              <a:t>语言规定，外部数组可以赋初值，而局部数组不能赋初值</a:t>
            </a:r>
          </a:p>
        </p:txBody>
      </p:sp>
    </p:spTree>
    <p:extLst>
      <p:ext uri="{BB962C8B-B14F-4D97-AF65-F5344CB8AC3E}">
        <p14:creationId xmlns:p14="http://schemas.microsoft.com/office/powerpoint/2010/main" val="1906144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rrowheads="1"/>
          </p:cNvSpPr>
          <p:nvPr>
            <p:ph type="title"/>
          </p:nvPr>
        </p:nvSpPr>
        <p:spPr/>
        <p:txBody>
          <a:bodyPr/>
          <a:lstStyle/>
          <a:p>
            <a:pPr eaLnBrk="1" hangingPunct="1">
              <a:defRPr/>
            </a:pPr>
            <a:r>
              <a:rPr lang="zh-CN" altLang="en-US" smtClean="0"/>
              <a:t>局部变量和全局变量</a:t>
            </a:r>
          </a:p>
        </p:txBody>
      </p:sp>
      <p:sp>
        <p:nvSpPr>
          <p:cNvPr id="251907" name="Rectangle 3"/>
          <p:cNvSpPr>
            <a:spLocks noGrp="1" noChangeArrowheads="1"/>
          </p:cNvSpPr>
          <p:nvPr>
            <p:ph type="body" idx="1"/>
          </p:nvPr>
        </p:nvSpPr>
        <p:spPr>
          <a:xfrm>
            <a:off x="838200" y="1600200"/>
            <a:ext cx="8229600" cy="4953000"/>
          </a:xfrm>
        </p:spPr>
        <p:txBody>
          <a:bodyPr/>
          <a:lstStyle/>
          <a:p>
            <a:pPr eaLnBrk="1" hangingPunct="1">
              <a:lnSpc>
                <a:spcPct val="90000"/>
              </a:lnSpc>
              <a:defRPr/>
            </a:pPr>
            <a:r>
              <a:rPr lang="zh-CN" altLang="en-US" smtClean="0"/>
              <a:t>全局变量（续）</a:t>
            </a:r>
          </a:p>
          <a:p>
            <a:pPr lvl="1" eaLnBrk="1" hangingPunct="1">
              <a:lnSpc>
                <a:spcPct val="90000"/>
              </a:lnSpc>
              <a:defRPr/>
            </a:pPr>
            <a:r>
              <a:rPr lang="zh-CN" altLang="en-US" sz="2400">
                <a:latin typeface="宋体" panose="02010600030101010101" pitchFamily="2" charset="-122"/>
              </a:rPr>
              <a:t>建议不在必要时不要使用全局变量，因为</a:t>
            </a:r>
          </a:p>
          <a:p>
            <a:pPr lvl="2" eaLnBrk="1" hangingPunct="1">
              <a:lnSpc>
                <a:spcPct val="90000"/>
              </a:lnSpc>
              <a:defRPr/>
            </a:pPr>
            <a:r>
              <a:rPr lang="zh-CN" altLang="en-US">
                <a:latin typeface="宋体" panose="02010600030101010101" pitchFamily="2" charset="-122"/>
              </a:rPr>
              <a:t>全局变量在程序的全部执行过程中都占用存储单元而不是仅在需要时才开辟单元</a:t>
            </a:r>
          </a:p>
          <a:p>
            <a:pPr lvl="2" eaLnBrk="1" hangingPunct="1">
              <a:lnSpc>
                <a:spcPct val="90000"/>
              </a:lnSpc>
              <a:defRPr/>
            </a:pPr>
            <a:r>
              <a:rPr lang="zh-CN" altLang="en-US">
                <a:latin typeface="宋体" panose="02010600030101010101" pitchFamily="2" charset="-122"/>
              </a:rPr>
              <a:t>它使函数的通用性降低了，因为函数在执行时要依赖于其所在的外部变量。如果将一个函数移到另一个文件中，还要将有关的外部变量及其值一起移过去。</a:t>
            </a:r>
          </a:p>
          <a:p>
            <a:pPr lvl="2" eaLnBrk="1" hangingPunct="1">
              <a:lnSpc>
                <a:spcPct val="90000"/>
              </a:lnSpc>
              <a:defRPr/>
            </a:pPr>
            <a:r>
              <a:rPr lang="zh-CN" altLang="en-US">
                <a:latin typeface="宋体" panose="02010600030101010101" pitchFamily="2" charset="-122"/>
              </a:rPr>
              <a:t>模块的功能要单一，其它模块的相互影响要尽量少。而用全局变量是不符合这个原则的。一般要求把</a:t>
            </a:r>
            <a:r>
              <a:rPr lang="en-US" altLang="zh-CN">
                <a:latin typeface="宋体" panose="02010600030101010101" pitchFamily="2" charset="-122"/>
              </a:rPr>
              <a:t>C</a:t>
            </a:r>
            <a:r>
              <a:rPr lang="zh-CN" altLang="en-US">
                <a:latin typeface="宋体" panose="02010600030101010101" pitchFamily="2" charset="-122"/>
              </a:rPr>
              <a:t>程序中的函数做成一个封闭体，除了可以通过</a:t>
            </a:r>
            <a:r>
              <a:rPr lang="zh-CN" altLang="en-US">
                <a:latin typeface="Courier New" panose="02070309020205020404" pitchFamily="49" charset="0"/>
              </a:rPr>
              <a:t>“</a:t>
            </a:r>
            <a:r>
              <a:rPr lang="zh-CN" altLang="en-US">
                <a:latin typeface="宋体" panose="02010600030101010101" pitchFamily="2" charset="-122"/>
              </a:rPr>
              <a:t>实参</a:t>
            </a:r>
            <a:r>
              <a:rPr lang="en-US" altLang="zh-CN">
                <a:latin typeface="Courier New" panose="02070309020205020404" pitchFamily="49" charset="0"/>
              </a:rPr>
              <a:t>—</a:t>
            </a:r>
            <a:r>
              <a:rPr lang="zh-CN" altLang="en-US">
                <a:latin typeface="宋体" panose="02010600030101010101" pitchFamily="2" charset="-122"/>
              </a:rPr>
              <a:t>形参</a:t>
            </a:r>
            <a:r>
              <a:rPr lang="zh-CN" altLang="en-US">
                <a:latin typeface="Courier New" panose="02070309020205020404" pitchFamily="49" charset="0"/>
              </a:rPr>
              <a:t>”</a:t>
            </a:r>
            <a:r>
              <a:rPr lang="zh-CN" altLang="en-US">
                <a:latin typeface="宋体" panose="02010600030101010101" pitchFamily="2" charset="-122"/>
              </a:rPr>
              <a:t>的渠道与外界发生联系外，没有其它渠道。这样的程序移植性好，可读性强。</a:t>
            </a:r>
          </a:p>
          <a:p>
            <a:pPr lvl="2" eaLnBrk="1" hangingPunct="1">
              <a:lnSpc>
                <a:spcPct val="90000"/>
              </a:lnSpc>
              <a:defRPr/>
            </a:pPr>
            <a:r>
              <a:rPr lang="zh-CN" altLang="en-US">
                <a:latin typeface="宋体" panose="02010600030101010101" pitchFamily="2" charset="-122"/>
              </a:rPr>
              <a:t>使用全局变量过多，会降低程序的清晰性，人们往往难以清楚地判断出每个瞬时各个外部变量的值。在各个函数执行时都可能改变外部变量的值，程序容易出错。因此，要限制使用全局变量</a:t>
            </a:r>
          </a:p>
        </p:txBody>
      </p:sp>
    </p:spTree>
    <p:extLst>
      <p:ext uri="{BB962C8B-B14F-4D97-AF65-F5344CB8AC3E}">
        <p14:creationId xmlns:p14="http://schemas.microsoft.com/office/powerpoint/2010/main" val="73333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rrowheads="1"/>
          </p:cNvSpPr>
          <p:nvPr>
            <p:ph type="title"/>
          </p:nvPr>
        </p:nvSpPr>
        <p:spPr/>
        <p:txBody>
          <a:bodyPr/>
          <a:lstStyle/>
          <a:p>
            <a:pPr eaLnBrk="1" hangingPunct="1">
              <a:defRPr/>
            </a:pPr>
            <a:r>
              <a:rPr lang="zh-CN" altLang="en-US" smtClean="0"/>
              <a:t>函数的分类</a:t>
            </a:r>
          </a:p>
        </p:txBody>
      </p:sp>
      <p:sp>
        <p:nvSpPr>
          <p:cNvPr id="292867" name="Rectangle 3"/>
          <p:cNvSpPr>
            <a:spLocks noGrp="1" noChangeArrowheads="1"/>
          </p:cNvSpPr>
          <p:nvPr>
            <p:ph type="body" idx="1"/>
          </p:nvPr>
        </p:nvSpPr>
        <p:spPr>
          <a:xfrm>
            <a:off x="838200" y="1600200"/>
            <a:ext cx="8229600" cy="5029200"/>
          </a:xfrm>
        </p:spPr>
        <p:txBody>
          <a:bodyPr/>
          <a:lstStyle/>
          <a:p>
            <a:pPr eaLnBrk="1" hangingPunct="1">
              <a:defRPr/>
            </a:pPr>
            <a:r>
              <a:rPr lang="en-US" altLang="zh-CN" sz="2000" dirty="0">
                <a:latin typeface="宋体" panose="02010600030101010101" pitchFamily="2" charset="-122"/>
              </a:rPr>
              <a:t>main</a:t>
            </a:r>
            <a:r>
              <a:rPr lang="zh-CN" altLang="en-US" sz="2000" dirty="0">
                <a:latin typeface="宋体" panose="02010600030101010101" pitchFamily="2" charset="-122"/>
              </a:rPr>
              <a:t>函数是系统定义的。所有函数都是平行的，即在定义函数时是互相独立的，一个函数并不从属于另一函数，即函数不能嵌套</a:t>
            </a:r>
            <a:r>
              <a:rPr lang="zh-CN" altLang="en-US" sz="2000" dirty="0" smtClean="0">
                <a:latin typeface="宋体" panose="02010600030101010101" pitchFamily="2" charset="-122"/>
              </a:rPr>
              <a:t>定义，</a:t>
            </a:r>
            <a:r>
              <a:rPr lang="zh-CN" altLang="en-US" sz="2000" dirty="0">
                <a:latin typeface="宋体" panose="02010600030101010101" pitchFamily="2" charset="-122"/>
              </a:rPr>
              <a:t>但可以互相调用，但不能调用</a:t>
            </a:r>
            <a:r>
              <a:rPr lang="en-US" altLang="zh-CN" sz="2000" dirty="0">
                <a:latin typeface="宋体" panose="02010600030101010101" pitchFamily="2" charset="-122"/>
              </a:rPr>
              <a:t>main</a:t>
            </a:r>
            <a:r>
              <a:rPr lang="zh-CN" altLang="en-US" sz="2000" dirty="0">
                <a:latin typeface="宋体" panose="02010600030101010101" pitchFamily="2" charset="-122"/>
              </a:rPr>
              <a:t>函数</a:t>
            </a:r>
          </a:p>
          <a:p>
            <a:pPr eaLnBrk="1" hangingPunct="1">
              <a:defRPr/>
            </a:pPr>
            <a:r>
              <a:rPr lang="zh-CN" altLang="en-US" sz="2000" dirty="0">
                <a:latin typeface="宋体" panose="02010600030101010101" pitchFamily="2" charset="-122"/>
              </a:rPr>
              <a:t>从用户使用的角度看，函数有两种：</a:t>
            </a:r>
          </a:p>
          <a:p>
            <a:pPr lvl="1" eaLnBrk="1" hangingPunct="1">
              <a:defRPr/>
            </a:pPr>
            <a:r>
              <a:rPr lang="zh-CN" altLang="en-US" dirty="0">
                <a:solidFill>
                  <a:srgbClr val="FF9900"/>
                </a:solidFill>
                <a:latin typeface="宋体" panose="02010600030101010101" pitchFamily="2" charset="-122"/>
              </a:rPr>
              <a:t>标准函数</a:t>
            </a:r>
            <a:r>
              <a:rPr lang="zh-CN" altLang="en-US" dirty="0">
                <a:latin typeface="宋体" panose="02010600030101010101" pitchFamily="2" charset="-122"/>
              </a:rPr>
              <a:t>，即库函数。这是由系统提供的，用户不必自己定义这些函数，可以直接使用它们。应该说明，每个系统提供的库函数的数量和功能不同，当然有一些基本的函数是共同的</a:t>
            </a:r>
          </a:p>
          <a:p>
            <a:pPr lvl="1" eaLnBrk="1" hangingPunct="1">
              <a:defRPr/>
            </a:pPr>
            <a:r>
              <a:rPr lang="zh-CN" altLang="en-US" dirty="0">
                <a:solidFill>
                  <a:srgbClr val="FF9900"/>
                </a:solidFill>
                <a:latin typeface="宋体" panose="02010600030101010101" pitchFamily="2" charset="-122"/>
              </a:rPr>
              <a:t>用户自己定义的函数</a:t>
            </a:r>
            <a:r>
              <a:rPr lang="zh-CN" altLang="en-US" dirty="0">
                <a:latin typeface="宋体" panose="02010600030101010101" pitchFamily="2" charset="-122"/>
              </a:rPr>
              <a:t>，以解决用户的专门需要</a:t>
            </a:r>
          </a:p>
          <a:p>
            <a:pPr eaLnBrk="1" hangingPunct="1">
              <a:defRPr/>
            </a:pPr>
            <a:r>
              <a:rPr lang="zh-CN" altLang="en-US" sz="2000" dirty="0">
                <a:latin typeface="宋体" panose="02010600030101010101" pitchFamily="2" charset="-122"/>
              </a:rPr>
              <a:t>从函数的形式看，函数分两类</a:t>
            </a:r>
          </a:p>
          <a:p>
            <a:pPr lvl="1" eaLnBrk="1" hangingPunct="1">
              <a:defRPr/>
            </a:pPr>
            <a:r>
              <a:rPr lang="zh-CN" altLang="en-US" dirty="0">
                <a:solidFill>
                  <a:srgbClr val="FF9900"/>
                </a:solidFill>
                <a:latin typeface="宋体" panose="02010600030101010101" pitchFamily="2" charset="-122"/>
              </a:rPr>
              <a:t>无参函数</a:t>
            </a:r>
            <a:r>
              <a:rPr lang="zh-CN" altLang="en-US" dirty="0">
                <a:latin typeface="宋体" panose="02010600030101010101" pitchFamily="2" charset="-122"/>
              </a:rPr>
              <a:t>。在调用无参函数时，主调函数并不将数据传送给被调用函数，一般用来执行指定的一组操作。无参函数可以带回或不带回函数值，但一般以不带回函数值的居多</a:t>
            </a:r>
          </a:p>
          <a:p>
            <a:pPr lvl="1" eaLnBrk="1" hangingPunct="1">
              <a:defRPr/>
            </a:pPr>
            <a:r>
              <a:rPr lang="zh-CN" altLang="en-US" dirty="0">
                <a:solidFill>
                  <a:srgbClr val="FF9900"/>
                </a:solidFill>
                <a:latin typeface="宋体" panose="02010600030101010101" pitchFamily="2" charset="-122"/>
              </a:rPr>
              <a:t>有参函数</a:t>
            </a:r>
            <a:r>
              <a:rPr lang="zh-CN" altLang="en-US" dirty="0">
                <a:latin typeface="宋体" panose="02010600030101010101" pitchFamily="2" charset="-122"/>
              </a:rPr>
              <a:t>。在调用函数时，在主调函数和被调用函数之间有参数传递，也就是说，主调函数可以将数据传给被调用函数使用，被调用函数中的数据也可以带回来供主调函数使用。</a:t>
            </a:r>
          </a:p>
          <a:p>
            <a:pPr eaLnBrk="1" hangingPunct="1">
              <a:lnSpc>
                <a:spcPct val="80000"/>
              </a:lnSpc>
              <a:buFont typeface="Wingdings" panose="05000000000000000000" pitchFamily="2" charset="2"/>
              <a:buNone/>
              <a:defRPr/>
            </a:pPr>
            <a:endParaRPr lang="en-US" altLang="zh-CN" sz="2000" dirty="0">
              <a:latin typeface="宋体" panose="02010600030101010101" pitchFamily="2" charset="-122"/>
            </a:endParaRPr>
          </a:p>
        </p:txBody>
      </p:sp>
    </p:spTree>
    <p:extLst>
      <p:ext uri="{BB962C8B-B14F-4D97-AF65-F5344CB8AC3E}">
        <p14:creationId xmlns:p14="http://schemas.microsoft.com/office/powerpoint/2010/main" val="3883349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rrowheads="1"/>
          </p:cNvSpPr>
          <p:nvPr>
            <p:ph type="title"/>
          </p:nvPr>
        </p:nvSpPr>
        <p:spPr/>
        <p:txBody>
          <a:bodyPr/>
          <a:lstStyle/>
          <a:p>
            <a:pPr eaLnBrk="1" hangingPunct="1">
              <a:defRPr/>
            </a:pPr>
            <a:r>
              <a:rPr lang="zh-CN" altLang="en-US" smtClean="0"/>
              <a:t>局部变量和全局变量</a:t>
            </a:r>
          </a:p>
        </p:txBody>
      </p:sp>
      <p:sp>
        <p:nvSpPr>
          <p:cNvPr id="252931" name="Rectangle 3"/>
          <p:cNvSpPr>
            <a:spLocks noGrp="1" noChangeArrowheads="1"/>
          </p:cNvSpPr>
          <p:nvPr>
            <p:ph type="body" idx="1"/>
          </p:nvPr>
        </p:nvSpPr>
        <p:spPr/>
        <p:txBody>
          <a:bodyPr/>
          <a:lstStyle/>
          <a:p>
            <a:pPr eaLnBrk="1" hangingPunct="1">
              <a:defRPr/>
            </a:pPr>
            <a:r>
              <a:rPr lang="zh-CN" altLang="en-US" smtClean="0"/>
              <a:t>全局变量（续）</a:t>
            </a:r>
          </a:p>
          <a:p>
            <a:pPr lvl="1" eaLnBrk="1" hangingPunct="1">
              <a:defRPr/>
            </a:pPr>
            <a:r>
              <a:rPr lang="zh-CN" altLang="en-US" sz="2400">
                <a:latin typeface="宋体" panose="02010600030101010101" pitchFamily="2" charset="-122"/>
              </a:rPr>
              <a:t>如果在一个源文件中，全局变量和局部变量同名，则在局部变量的作用范围内，外部变量被屏蔽，即它将不起作用</a:t>
            </a:r>
          </a:p>
        </p:txBody>
      </p:sp>
    </p:spTree>
    <p:extLst>
      <p:ext uri="{BB962C8B-B14F-4D97-AF65-F5344CB8AC3E}">
        <p14:creationId xmlns:p14="http://schemas.microsoft.com/office/powerpoint/2010/main" val="2703479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1381100" y="857233"/>
            <a:ext cx="4038600" cy="5632311"/>
          </a:xfrm>
          <a:prstGeom prst="rect">
            <a:avLst/>
          </a:prstGeom>
          <a:gradFill rotWithShape="0">
            <a:gsLst>
              <a:gs pos="0">
                <a:schemeClr val="accent1"/>
              </a:gs>
              <a:gs pos="50000">
                <a:schemeClr val="accent1">
                  <a:gamma/>
                  <a:tint val="0"/>
                  <a:invGamma/>
                </a:schemeClr>
              </a:gs>
              <a:gs pos="100000">
                <a:schemeClr val="accent1"/>
              </a:gs>
            </a:gsLst>
            <a:lin ang="18900000" scaled="1"/>
          </a:gradFill>
          <a:ln w="9525">
            <a:noFill/>
            <a:miter lim="800000"/>
            <a:headEnd/>
            <a:tailEnd/>
          </a:ln>
          <a:effectLst/>
        </p:spPr>
        <p:txBody>
          <a:bodyPr>
            <a:spAutoFit/>
          </a:bodyPr>
          <a:lstStyle/>
          <a:p>
            <a:r>
              <a:rPr lang="en-US" altLang="zh-CN" sz="2400" dirty="0"/>
              <a:t>#include &lt;</a:t>
            </a:r>
            <a:r>
              <a:rPr lang="en-US" altLang="zh-CN" sz="2400" dirty="0" err="1"/>
              <a:t>iostream</a:t>
            </a:r>
            <a:r>
              <a:rPr lang="en-US" altLang="zh-CN" sz="2400" dirty="0"/>
              <a:t>&gt;</a:t>
            </a:r>
          </a:p>
          <a:p>
            <a:r>
              <a:rPr lang="en-US" altLang="zh-CN" sz="2400" dirty="0"/>
              <a:t>using namespace </a:t>
            </a:r>
            <a:r>
              <a:rPr lang="en-US" altLang="zh-CN" sz="2400" dirty="0" err="1"/>
              <a:t>std</a:t>
            </a:r>
            <a:r>
              <a:rPr lang="en-US" altLang="zh-CN" sz="2400" dirty="0"/>
              <a:t>;</a:t>
            </a:r>
          </a:p>
          <a:p>
            <a:pPr algn="just">
              <a:lnSpc>
                <a:spcPct val="80000"/>
              </a:lnSpc>
              <a:spcBef>
                <a:spcPct val="20000"/>
              </a:spcBef>
            </a:pP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m=10;            </a:t>
            </a:r>
          </a:p>
          <a:p>
            <a:pPr algn="just">
              <a:lnSpc>
                <a:spcPct val="80000"/>
              </a:lnSpc>
              <a:spcBef>
                <a:spcPct val="20000"/>
              </a:spcBef>
            </a:pPr>
            <a:r>
              <a:rPr kumimoji="1" lang="en-US" altLang="zh-CN" sz="2400" b="1" dirty="0">
                <a:solidFill>
                  <a:srgbClr val="000000"/>
                </a:solidFill>
                <a:latin typeface="Times New Roman" pitchFamily="18" charset="0"/>
              </a:rPr>
              <a:t>void f1(</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n)   </a:t>
            </a:r>
          </a:p>
          <a:p>
            <a:pPr algn="just">
              <a:lnSpc>
                <a:spcPct val="80000"/>
              </a:lnSpc>
              <a:spcBef>
                <a:spcPct val="20000"/>
              </a:spcBef>
            </a:pPr>
            <a:r>
              <a:rPr kumimoji="1" lang="en-US" altLang="zh-CN" sz="2400" b="1" dirty="0">
                <a:solidFill>
                  <a:srgbClr val="000000"/>
                </a:solidFill>
                <a:latin typeface="Times New Roman" pitchFamily="18" charset="0"/>
              </a:rPr>
              <a:t>{ n=2*</a:t>
            </a:r>
            <a:r>
              <a:rPr kumimoji="1" lang="en-US" altLang="zh-CN" sz="2400" b="1" dirty="0" err="1">
                <a:solidFill>
                  <a:srgbClr val="000000"/>
                </a:solidFill>
                <a:latin typeface="Times New Roman" pitchFamily="18" charset="0"/>
              </a:rPr>
              <a:t>n;m</a:t>
            </a:r>
            <a:r>
              <a:rPr kumimoji="1" lang="en-US" altLang="zh-CN" sz="2400" b="1" dirty="0">
                <a:solidFill>
                  <a:srgbClr val="000000"/>
                </a:solidFill>
                <a:latin typeface="Times New Roman" pitchFamily="18" charset="0"/>
              </a:rPr>
              <a:t>=m/3; }  </a:t>
            </a:r>
          </a:p>
          <a:p>
            <a:pPr algn="just">
              <a:lnSpc>
                <a:spcPct val="80000"/>
              </a:lnSpc>
              <a:spcBef>
                <a:spcPct val="20000"/>
              </a:spcBef>
            </a:pP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n;                	</a:t>
            </a:r>
          </a:p>
          <a:p>
            <a:pPr algn="just">
              <a:lnSpc>
                <a:spcPct val="80000"/>
              </a:lnSpc>
              <a:spcBef>
                <a:spcPct val="20000"/>
              </a:spcBef>
            </a:pPr>
            <a:r>
              <a:rPr kumimoji="1" lang="en-US" altLang="zh-CN" sz="2400" b="1" dirty="0">
                <a:solidFill>
                  <a:srgbClr val="000000"/>
                </a:solidFill>
                <a:latin typeface="Times New Roman" pitchFamily="18" charset="0"/>
              </a:rPr>
              <a:t>void f2()</a:t>
            </a:r>
          </a:p>
          <a:p>
            <a:pPr algn="just">
              <a:lnSpc>
                <a:spcPct val="80000"/>
              </a:lnSpc>
              <a:spcBef>
                <a:spcPct val="20000"/>
              </a:spcBef>
            </a:pPr>
            <a:r>
              <a:rPr kumimoji="1" lang="en-US" altLang="zh-CN" sz="2400" b="1" dirty="0">
                <a:solidFill>
                  <a:srgbClr val="000000"/>
                </a:solidFill>
                <a:latin typeface="Times New Roman" pitchFamily="18" charset="0"/>
              </a:rPr>
              <a:t>{ n=5;m++;n++; }   </a:t>
            </a:r>
          </a:p>
          <a:p>
            <a:pPr algn="just">
              <a:lnSpc>
                <a:spcPct val="80000"/>
              </a:lnSpc>
              <a:spcBef>
                <a:spcPct val="20000"/>
              </a:spcBef>
            </a:pP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main()</a:t>
            </a:r>
          </a:p>
          <a:p>
            <a:pPr algn="just">
              <a:lnSpc>
                <a:spcPct val="80000"/>
              </a:lnSpc>
              <a:spcBef>
                <a:spcPct val="20000"/>
              </a:spcBef>
            </a:pP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n=2;</a:t>
            </a:r>
          </a:p>
          <a:p>
            <a:pPr algn="just">
              <a:lnSpc>
                <a:spcPct val="80000"/>
              </a:lnSpc>
              <a:spcBef>
                <a:spcPct val="20000"/>
              </a:spcBef>
            </a:pPr>
            <a:r>
              <a:rPr kumimoji="1" lang="en-US" altLang="zh-CN" sz="2400" b="1" dirty="0">
                <a:solidFill>
                  <a:srgbClr val="000000"/>
                </a:solidFill>
                <a:latin typeface="Times New Roman" pitchFamily="18" charset="0"/>
              </a:rPr>
              <a:t>   f1(n);</a:t>
            </a:r>
          </a:p>
          <a:p>
            <a:pPr algn="just">
              <a:lnSpc>
                <a:spcPct val="80000"/>
              </a:lnSpc>
              <a:spcBef>
                <a:spcPct val="20000"/>
              </a:spcBef>
            </a:pPr>
            <a:r>
              <a:rPr kumimoji="1" lang="en-US" altLang="zh-CN" sz="2400" b="1" dirty="0">
                <a:solidFill>
                  <a:srgbClr val="000000"/>
                </a:solidFill>
                <a:latin typeface="Times New Roman" pitchFamily="18" charset="0"/>
              </a:rPr>
              <a:t>   f2();</a:t>
            </a:r>
          </a:p>
          <a:p>
            <a:pPr algn="just">
              <a:lnSpc>
                <a:spcPct val="80000"/>
              </a:lnSpc>
              <a:spcBef>
                <a:spcPct val="20000"/>
              </a:spcBef>
            </a:pP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cout</a:t>
            </a:r>
            <a:r>
              <a:rPr kumimoji="1" lang="en-US" altLang="zh-CN" sz="2400" b="1" dirty="0">
                <a:solidFill>
                  <a:srgbClr val="000000"/>
                </a:solidFill>
                <a:latin typeface="Times New Roman" pitchFamily="18" charset="0"/>
              </a:rPr>
              <a:t>&lt;&lt;m&lt;&lt;n&lt;&lt;</a:t>
            </a:r>
            <a:r>
              <a:rPr kumimoji="1" lang="en-US" altLang="zh-CN" sz="2400" b="1" dirty="0" err="1">
                <a:solidFill>
                  <a:srgbClr val="000000"/>
                </a:solidFill>
                <a:latin typeface="Times New Roman" pitchFamily="18" charset="0"/>
              </a:rPr>
              <a:t>endl</a:t>
            </a:r>
            <a:r>
              <a:rPr kumimoji="1" lang="en-US" altLang="zh-CN" sz="2400" b="1" dirty="0">
                <a:solidFill>
                  <a:srgbClr val="000000"/>
                </a:solidFill>
                <a:latin typeface="Times New Roman" pitchFamily="18" charset="0"/>
              </a:rPr>
              <a:t>;</a:t>
            </a:r>
          </a:p>
          <a:p>
            <a:r>
              <a:rPr lang="en-US" altLang="zh-CN" sz="2400" dirty="0" smtClean="0"/>
              <a:t>  return </a:t>
            </a:r>
            <a:r>
              <a:rPr lang="en-US" altLang="zh-CN" sz="2400" dirty="0"/>
              <a:t>0;</a:t>
            </a:r>
            <a:r>
              <a:rPr kumimoji="1" lang="en-US" altLang="zh-CN" sz="2400" b="1" dirty="0">
                <a:solidFill>
                  <a:srgbClr val="000000"/>
                </a:solidFill>
                <a:latin typeface="Times New Roman" pitchFamily="18" charset="0"/>
              </a:rPr>
              <a:t>	</a:t>
            </a:r>
          </a:p>
          <a:p>
            <a:pPr algn="just">
              <a:lnSpc>
                <a:spcPct val="80000"/>
              </a:lnSpc>
              <a:spcBef>
                <a:spcPct val="20000"/>
              </a:spcBef>
            </a:pPr>
            <a:r>
              <a:rPr kumimoji="1" lang="en-US" altLang="zh-CN" sz="2400" b="1" dirty="0">
                <a:solidFill>
                  <a:srgbClr val="000000"/>
                </a:solidFill>
                <a:latin typeface="Times New Roman" pitchFamily="18" charset="0"/>
              </a:rPr>
              <a:t>}	 </a:t>
            </a:r>
          </a:p>
        </p:txBody>
      </p:sp>
      <p:sp>
        <p:nvSpPr>
          <p:cNvPr id="207875" name="Text Box 3"/>
          <p:cNvSpPr txBox="1">
            <a:spLocks noChangeArrowheads="1"/>
          </p:cNvSpPr>
          <p:nvPr/>
        </p:nvSpPr>
        <p:spPr bwMode="auto">
          <a:xfrm>
            <a:off x="1352550" y="404813"/>
            <a:ext cx="6019800" cy="457200"/>
          </a:xfrm>
          <a:prstGeom prst="rect">
            <a:avLst/>
          </a:prstGeom>
          <a:noFill/>
          <a:ln w="9525">
            <a:noFill/>
            <a:miter lim="800000"/>
            <a:headEnd/>
            <a:tailEnd/>
          </a:ln>
          <a:effectLst/>
        </p:spPr>
        <p:txBody>
          <a:bodyPr>
            <a:spAutoFit/>
          </a:bodyPr>
          <a:lstStyle/>
          <a:p>
            <a:pPr algn="just">
              <a:spcBef>
                <a:spcPct val="35000"/>
              </a:spcBef>
            </a:pPr>
            <a:r>
              <a:rPr kumimoji="1" lang="en-US" altLang="zh-CN" sz="2400" b="1" dirty="0" smtClean="0">
                <a:latin typeface="楷体_GB2312" pitchFamily="49" charset="-122"/>
                <a:ea typeface="楷体_GB2312" pitchFamily="49" charset="-122"/>
              </a:rPr>
              <a:t>【</a:t>
            </a:r>
            <a:r>
              <a:rPr kumimoji="1" lang="zh-CN" altLang="en-US" sz="2400" b="1" dirty="0" smtClean="0">
                <a:latin typeface="楷体_GB2312" pitchFamily="49" charset="-122"/>
                <a:ea typeface="楷体_GB2312" pitchFamily="49" charset="-122"/>
              </a:rPr>
              <a:t>例</a:t>
            </a:r>
            <a:r>
              <a:rPr kumimoji="1" lang="en-US" altLang="zh-CN" sz="2400" b="1" dirty="0" smtClean="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全局变量示例</a:t>
            </a:r>
          </a:p>
        </p:txBody>
      </p:sp>
      <p:sp>
        <p:nvSpPr>
          <p:cNvPr id="207881" name="AutoShape 9"/>
          <p:cNvSpPr>
            <a:spLocks noChangeArrowheads="1"/>
          </p:cNvSpPr>
          <p:nvPr/>
        </p:nvSpPr>
        <p:spPr bwMode="auto">
          <a:xfrm>
            <a:off x="6781800" y="1295400"/>
            <a:ext cx="2286000" cy="1143000"/>
          </a:xfrm>
          <a:prstGeom prst="wedgeRoundRectCallout">
            <a:avLst>
              <a:gd name="adj1" fmla="val -43750"/>
              <a:gd name="adj2" fmla="val 70000"/>
              <a:gd name="adj3" fmla="val 16667"/>
            </a:avLst>
          </a:prstGeom>
          <a:noFill/>
          <a:ln w="9525">
            <a:noFill/>
            <a:miter lim="800000"/>
            <a:headEnd/>
            <a:tailEnd/>
          </a:ln>
          <a:effectLst>
            <a:outerShdw dist="107763" dir="2700000" algn="ctr" rotWithShape="0">
              <a:schemeClr val="bg2"/>
            </a:outerShdw>
          </a:effectLst>
        </p:spPr>
        <p:txBody>
          <a:bodyPr anchor="ctr"/>
          <a:lstStyle/>
          <a:p>
            <a:pPr algn="ctr"/>
            <a:endParaRPr kumimoji="1" lang="zh-CN" altLang="zh-CN" sz="2400" b="1">
              <a:solidFill>
                <a:schemeClr val="tx2"/>
              </a:solidFill>
              <a:latin typeface="楷体_GB2312" pitchFamily="49" charset="-122"/>
              <a:ea typeface="楷体_GB2312" pitchFamily="49" charset="-122"/>
            </a:endParaRPr>
          </a:p>
        </p:txBody>
      </p:sp>
      <p:sp>
        <p:nvSpPr>
          <p:cNvPr id="207883" name="Text Box 11"/>
          <p:cNvSpPr txBox="1">
            <a:spLocks noChangeArrowheads="1"/>
          </p:cNvSpPr>
          <p:nvPr/>
        </p:nvSpPr>
        <p:spPr bwMode="auto">
          <a:xfrm>
            <a:off x="5595942" y="1285861"/>
            <a:ext cx="3286148" cy="1200329"/>
          </a:xfrm>
          <a:prstGeom prst="rect">
            <a:avLst/>
          </a:prstGeom>
          <a:noFill/>
          <a:ln w="9525">
            <a:noFill/>
            <a:miter lim="800000"/>
            <a:headEnd/>
            <a:tailEnd/>
          </a:ln>
          <a:effectLst/>
        </p:spPr>
        <p:txBody>
          <a:bodyPr wrap="square">
            <a:spAutoFit/>
          </a:bodyPr>
          <a:lstStyle/>
          <a:p>
            <a:pPr>
              <a:spcBef>
                <a:spcPct val="50000"/>
              </a:spcBef>
            </a:pPr>
            <a:r>
              <a:rPr kumimoji="1" lang="zh-CN" altLang="en-US" sz="2400" b="1" dirty="0">
                <a:ea typeface="楷体_GB2312" pitchFamily="49" charset="-122"/>
              </a:rPr>
              <a:t>局部变量与全局变量同名时，起作用的是局部变量。</a:t>
            </a:r>
          </a:p>
        </p:txBody>
      </p:sp>
    </p:spTree>
    <p:extLst>
      <p:ext uri="{BB962C8B-B14F-4D97-AF65-F5344CB8AC3E}">
        <p14:creationId xmlns:p14="http://schemas.microsoft.com/office/powerpoint/2010/main" val="34649843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992560" y="260648"/>
            <a:ext cx="6019800" cy="457200"/>
          </a:xfrm>
          <a:prstGeom prst="rect">
            <a:avLst/>
          </a:prstGeom>
          <a:noFill/>
          <a:ln w="9525">
            <a:noFill/>
            <a:miter lim="800000"/>
            <a:headEnd/>
            <a:tailEnd/>
          </a:ln>
          <a:effectLst/>
        </p:spPr>
        <p:txBody>
          <a:bodyPr>
            <a:spAutoFit/>
          </a:bodyPr>
          <a:lstStyle/>
          <a:p>
            <a:pPr algn="just">
              <a:spcBef>
                <a:spcPct val="35000"/>
              </a:spcBef>
            </a:pP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1</a:t>
            </a:r>
            <a:r>
              <a:rPr kumimoji="1" lang="zh-CN" altLang="en-US" sz="2400" b="1" dirty="0">
                <a:latin typeface="楷体_GB2312" pitchFamily="49" charset="-122"/>
                <a:ea typeface="楷体_GB2312" pitchFamily="49" charset="-122"/>
              </a:rPr>
              <a:t>）作用域向定义点之前的函数扩展</a:t>
            </a:r>
            <a:r>
              <a:rPr kumimoji="1" lang="zh-CN" altLang="en-US" sz="2400" b="1" dirty="0">
                <a:latin typeface="Times New Roman" pitchFamily="18" charset="0"/>
              </a:rPr>
              <a:t> </a:t>
            </a:r>
          </a:p>
        </p:txBody>
      </p:sp>
      <p:sp>
        <p:nvSpPr>
          <p:cNvPr id="208900" name="Rectangle 4"/>
          <p:cNvSpPr>
            <a:spLocks noChangeArrowheads="1"/>
          </p:cNvSpPr>
          <p:nvPr/>
        </p:nvSpPr>
        <p:spPr bwMode="auto">
          <a:xfrm>
            <a:off x="5453066" y="857233"/>
            <a:ext cx="3657600" cy="5410712"/>
          </a:xfrm>
          <a:prstGeom prst="rect">
            <a:avLst/>
          </a:prstGeom>
          <a:gradFill rotWithShape="0">
            <a:gsLst>
              <a:gs pos="0">
                <a:srgbClr val="FFFF99"/>
              </a:gs>
              <a:gs pos="50000">
                <a:srgbClr val="FFFF99">
                  <a:gamma/>
                  <a:tint val="0"/>
                  <a:invGamma/>
                </a:srgbClr>
              </a:gs>
              <a:gs pos="100000">
                <a:srgbClr val="FFFF99"/>
              </a:gs>
            </a:gsLst>
            <a:lin ang="5400000" scaled="1"/>
          </a:gradFill>
          <a:ln w="9525">
            <a:noFill/>
            <a:miter lim="800000"/>
            <a:headEnd/>
            <a:tailEnd/>
          </a:ln>
          <a:effectLst/>
        </p:spPr>
        <p:txBody>
          <a:bodyPr>
            <a:spAutoFit/>
          </a:bodyPr>
          <a:lstStyle/>
          <a:p>
            <a:pPr>
              <a:lnSpc>
                <a:spcPct val="90000"/>
              </a:lnSpc>
            </a:pPr>
            <a:r>
              <a:rPr lang="en-US" altLang="zh-CN" sz="2400" dirty="0"/>
              <a:t>#include &lt;</a:t>
            </a:r>
            <a:r>
              <a:rPr lang="en-US" altLang="zh-CN" sz="2400" dirty="0" err="1"/>
              <a:t>iostream</a:t>
            </a:r>
            <a:r>
              <a:rPr lang="en-US" altLang="zh-CN" sz="2400" dirty="0"/>
              <a:t>&gt;</a:t>
            </a:r>
          </a:p>
          <a:p>
            <a:pPr>
              <a:lnSpc>
                <a:spcPct val="90000"/>
              </a:lnSpc>
            </a:pPr>
            <a:r>
              <a:rPr lang="en-US" altLang="zh-CN" sz="2400" dirty="0"/>
              <a:t>using namespace </a:t>
            </a:r>
            <a:r>
              <a:rPr lang="en-US" altLang="zh-CN" sz="2400" dirty="0" err="1"/>
              <a:t>std</a:t>
            </a:r>
            <a:r>
              <a:rPr lang="en-US" altLang="zh-CN" sz="2400" dirty="0"/>
              <a:t>;</a:t>
            </a:r>
          </a:p>
          <a:p>
            <a:pPr>
              <a:lnSpc>
                <a:spcPct val="90000"/>
              </a:lnSpc>
            </a:pPr>
            <a:r>
              <a:rPr kumimoji="1" lang="en-US" altLang="zh-CN" sz="2400" b="1" dirty="0">
                <a:solidFill>
                  <a:srgbClr val="000000"/>
                </a:solidFill>
                <a:latin typeface="Times New Roman" pitchFamily="18" charset="0"/>
              </a:rPr>
              <a:t>extern </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i;</a:t>
            </a:r>
          </a:p>
          <a:p>
            <a:pPr>
              <a:lnSpc>
                <a:spcPct val="90000"/>
              </a:lnSpc>
            </a:pPr>
            <a:r>
              <a:rPr kumimoji="1" lang="en-US" altLang="zh-CN" sz="2400" b="1" dirty="0">
                <a:solidFill>
                  <a:srgbClr val="000000"/>
                </a:solidFill>
                <a:latin typeface="Times New Roman" pitchFamily="18" charset="0"/>
              </a:rPr>
              <a:t>void fun()</a:t>
            </a:r>
          </a:p>
          <a:p>
            <a:pPr>
              <a:lnSpc>
                <a:spcPct val="90000"/>
              </a:lnSpc>
            </a:pPr>
            <a:r>
              <a:rPr kumimoji="1" lang="en-US" altLang="zh-CN" sz="2400" b="1" dirty="0">
                <a:solidFill>
                  <a:srgbClr val="000000"/>
                </a:solidFill>
                <a:latin typeface="Times New Roman" pitchFamily="18" charset="0"/>
              </a:rPr>
              <a:t>{ //extern </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i</a:t>
            </a:r>
            <a:r>
              <a:rPr kumimoji="1" lang="en-US" altLang="zh-CN" sz="2400" b="1" dirty="0">
                <a:solidFill>
                  <a:srgbClr val="000000"/>
                </a:solidFill>
                <a:latin typeface="Times New Roman" pitchFamily="18" charset="0"/>
              </a:rPr>
              <a:t>;    </a:t>
            </a: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ea typeface="楷体_GB2312" pitchFamily="49" charset="-122"/>
              </a:rPr>
              <a:t>错误</a:t>
            </a:r>
          </a:p>
          <a:p>
            <a:pPr>
              <a:lnSpc>
                <a:spcPct val="90000"/>
              </a:lnSpc>
            </a:pPr>
            <a:r>
              <a:rPr kumimoji="1" lang="zh-CN" altLang="en-US"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cout</a:t>
            </a:r>
            <a:r>
              <a:rPr kumimoji="1" lang="en-US" altLang="zh-CN" sz="2400" b="1" dirty="0">
                <a:solidFill>
                  <a:srgbClr val="000000"/>
                </a:solidFill>
                <a:latin typeface="Times New Roman" pitchFamily="18" charset="0"/>
              </a:rPr>
              <a:t>&lt;&lt;</a:t>
            </a:r>
            <a:r>
              <a:rPr kumimoji="1" lang="en-US" altLang="zh-CN" sz="2400" b="1" dirty="0" err="1">
                <a:solidFill>
                  <a:srgbClr val="000000"/>
                </a:solidFill>
                <a:latin typeface="Times New Roman" pitchFamily="18" charset="0"/>
              </a:rPr>
              <a:t>i</a:t>
            </a:r>
            <a:r>
              <a:rPr kumimoji="1" lang="en-US" altLang="zh-CN" sz="2400" b="1" dirty="0">
                <a:solidFill>
                  <a:srgbClr val="000000"/>
                </a:solidFill>
                <a:latin typeface="Times New Roman" pitchFamily="18" charset="0"/>
              </a:rPr>
              <a:t>;</a:t>
            </a:r>
          </a:p>
          <a:p>
            <a:pPr>
              <a:lnSpc>
                <a:spcPct val="90000"/>
              </a:lnSpc>
            </a:pPr>
            <a:r>
              <a:rPr kumimoji="1" lang="en-US" altLang="zh-CN" sz="2400" b="1" dirty="0">
                <a:solidFill>
                  <a:srgbClr val="000000"/>
                </a:solidFill>
                <a:latin typeface="Times New Roman" pitchFamily="18" charset="0"/>
              </a:rPr>
              <a:t>}</a:t>
            </a:r>
          </a:p>
          <a:p>
            <a:pPr>
              <a:lnSpc>
                <a:spcPct val="90000"/>
              </a:lnSpc>
            </a:pPr>
            <a:r>
              <a:rPr kumimoji="1" lang="en-US" altLang="zh-CN" sz="2400" b="1" dirty="0">
                <a:solidFill>
                  <a:srgbClr val="000000"/>
                </a:solidFill>
                <a:latin typeface="Times New Roman" pitchFamily="18" charset="0"/>
              </a:rPr>
              <a:t>void g()</a:t>
            </a:r>
          </a:p>
          <a:p>
            <a:pPr>
              <a:lnSpc>
                <a:spcPct val="90000"/>
              </a:lnSpc>
            </a:pPr>
            <a:r>
              <a:rPr kumimoji="1" lang="en-US" altLang="zh-CN" sz="2400" b="1" dirty="0">
                <a:solidFill>
                  <a:srgbClr val="000000"/>
                </a:solidFill>
                <a:latin typeface="Times New Roman" pitchFamily="18" charset="0"/>
              </a:rPr>
              <a:t>{</a:t>
            </a:r>
            <a:r>
              <a:rPr kumimoji="1" lang="en-US" altLang="zh-CN" sz="2400" b="1" dirty="0" err="1">
                <a:solidFill>
                  <a:srgbClr val="000000"/>
                </a:solidFill>
                <a:latin typeface="Times New Roman" pitchFamily="18" charset="0"/>
              </a:rPr>
              <a:t>i</a:t>
            </a:r>
            <a:r>
              <a:rPr kumimoji="1" lang="en-US" altLang="zh-CN" sz="2400" b="1" dirty="0">
                <a:solidFill>
                  <a:srgbClr val="000000"/>
                </a:solidFill>
                <a:latin typeface="Times New Roman" pitchFamily="18" charset="0"/>
              </a:rPr>
              <a:t>++;}</a:t>
            </a:r>
          </a:p>
          <a:p>
            <a:pPr>
              <a:lnSpc>
                <a:spcPct val="90000"/>
              </a:lnSpc>
            </a:pP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i</a:t>
            </a:r>
            <a:r>
              <a:rPr kumimoji="1" lang="en-US" altLang="zh-CN" sz="2400" b="1" dirty="0">
                <a:solidFill>
                  <a:srgbClr val="000000"/>
                </a:solidFill>
                <a:latin typeface="Times New Roman" pitchFamily="18" charset="0"/>
              </a:rPr>
              <a:t>=5;</a:t>
            </a:r>
          </a:p>
          <a:p>
            <a:pPr>
              <a:lnSpc>
                <a:spcPct val="90000"/>
              </a:lnSpc>
            </a:pP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main()</a:t>
            </a:r>
          </a:p>
          <a:p>
            <a:pPr>
              <a:lnSpc>
                <a:spcPct val="90000"/>
              </a:lnSpc>
            </a:pP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j=20;</a:t>
            </a:r>
          </a:p>
          <a:p>
            <a:pPr>
              <a:lnSpc>
                <a:spcPct val="90000"/>
              </a:lnSpc>
            </a:pP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cout</a:t>
            </a:r>
            <a:r>
              <a:rPr kumimoji="1" lang="en-US" altLang="zh-CN" sz="2400" b="1" dirty="0">
                <a:solidFill>
                  <a:srgbClr val="000000"/>
                </a:solidFill>
                <a:latin typeface="Times New Roman" pitchFamily="18" charset="0"/>
              </a:rPr>
              <a:t>&lt;&lt;j; </a:t>
            </a:r>
          </a:p>
          <a:p>
            <a:pPr>
              <a:lnSpc>
                <a:spcPct val="90000"/>
              </a:lnSpc>
            </a:pPr>
            <a:r>
              <a:rPr kumimoji="1" lang="en-US" altLang="zh-CN" sz="2400" b="1" dirty="0">
                <a:solidFill>
                  <a:srgbClr val="000000"/>
                </a:solidFill>
                <a:latin typeface="Times New Roman" pitchFamily="18" charset="0"/>
              </a:rPr>
              <a:t>  g();</a:t>
            </a:r>
          </a:p>
          <a:p>
            <a:pPr>
              <a:lnSpc>
                <a:spcPct val="90000"/>
              </a:lnSpc>
            </a:pPr>
            <a:r>
              <a:rPr kumimoji="1" lang="en-US" altLang="zh-CN" sz="2400" b="1" dirty="0">
                <a:solidFill>
                  <a:srgbClr val="000000"/>
                </a:solidFill>
                <a:latin typeface="Times New Roman" pitchFamily="18" charset="0"/>
              </a:rPr>
              <a:t>  fun();</a:t>
            </a:r>
          </a:p>
          <a:p>
            <a:pPr>
              <a:lnSpc>
                <a:spcPct val="90000"/>
              </a:lnSpc>
            </a:pPr>
            <a:r>
              <a:rPr lang="en-US" altLang="zh-CN" sz="2400" dirty="0" smtClean="0"/>
              <a:t>  return </a:t>
            </a:r>
            <a:r>
              <a:rPr lang="en-US" altLang="zh-CN" sz="2400" dirty="0"/>
              <a:t>0;</a:t>
            </a:r>
            <a:r>
              <a:rPr kumimoji="1" lang="en-US" altLang="zh-CN" sz="2400" b="1" dirty="0">
                <a:solidFill>
                  <a:srgbClr val="000000"/>
                </a:solidFill>
                <a:latin typeface="Times New Roman" pitchFamily="18" charset="0"/>
              </a:rPr>
              <a:t>  }</a:t>
            </a:r>
          </a:p>
        </p:txBody>
      </p:sp>
      <p:sp>
        <p:nvSpPr>
          <p:cNvPr id="208901" name="Rectangle 5"/>
          <p:cNvSpPr>
            <a:spLocks noChangeArrowheads="1"/>
          </p:cNvSpPr>
          <p:nvPr/>
        </p:nvSpPr>
        <p:spPr bwMode="auto">
          <a:xfrm>
            <a:off x="1309662" y="856358"/>
            <a:ext cx="3733800" cy="5632311"/>
          </a:xfrm>
          <a:prstGeom prst="rect">
            <a:avLst/>
          </a:prstGeom>
          <a:gradFill rotWithShape="0">
            <a:gsLst>
              <a:gs pos="0">
                <a:srgbClr val="FFEBFA"/>
              </a:gs>
              <a:gs pos="30000">
                <a:srgbClr val="C4D6EB"/>
              </a:gs>
              <a:gs pos="60001">
                <a:srgbClr val="85C2FF"/>
              </a:gs>
              <a:gs pos="100000">
                <a:srgbClr val="5E9EFF"/>
              </a:gs>
            </a:gsLst>
            <a:lin ang="5400000" scaled="1"/>
          </a:gradFill>
          <a:ln w="9525">
            <a:noFill/>
            <a:miter lim="800000"/>
            <a:headEnd/>
            <a:tailEnd/>
          </a:ln>
          <a:effectLst/>
        </p:spPr>
        <p:txBody>
          <a:bodyPr>
            <a:spAutoFit/>
          </a:bodyPr>
          <a:lstStyle/>
          <a:p>
            <a:r>
              <a:rPr lang="en-US" altLang="zh-CN" sz="2400" dirty="0"/>
              <a:t>#include &lt;</a:t>
            </a:r>
            <a:r>
              <a:rPr lang="en-US" altLang="zh-CN" sz="2400" dirty="0" err="1"/>
              <a:t>iostream</a:t>
            </a:r>
            <a:r>
              <a:rPr lang="en-US" altLang="zh-CN" sz="2400" dirty="0"/>
              <a:t>&gt;</a:t>
            </a:r>
          </a:p>
          <a:p>
            <a:r>
              <a:rPr lang="en-US" altLang="zh-CN" sz="2400" dirty="0"/>
              <a:t>using namespace </a:t>
            </a:r>
            <a:r>
              <a:rPr lang="en-US" altLang="zh-CN" sz="2400" dirty="0" err="1"/>
              <a:t>std</a:t>
            </a:r>
            <a:r>
              <a:rPr lang="en-US" altLang="zh-CN" sz="2400" dirty="0"/>
              <a:t>;</a:t>
            </a:r>
          </a:p>
          <a:p>
            <a:r>
              <a:rPr kumimoji="1" lang="en-US" altLang="zh-CN" sz="2400" b="1" dirty="0">
                <a:solidFill>
                  <a:srgbClr val="000000"/>
                </a:solidFill>
                <a:latin typeface="Times New Roman" pitchFamily="18" charset="0"/>
              </a:rPr>
              <a:t>extern </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i;      </a:t>
            </a:r>
            <a:r>
              <a:rPr kumimoji="1" lang="en-US" altLang="zh-CN" sz="2000" b="1" dirty="0">
                <a:solidFill>
                  <a:srgbClr val="000000"/>
                </a:solidFill>
                <a:latin typeface="Times New Roman" pitchFamily="18" charset="0"/>
              </a:rPr>
              <a:t>//</a:t>
            </a:r>
            <a:r>
              <a:rPr kumimoji="1" lang="zh-CN" altLang="en-US" sz="2000" b="1" dirty="0">
                <a:solidFill>
                  <a:srgbClr val="000000"/>
                </a:solidFill>
                <a:latin typeface="Times New Roman" pitchFamily="18" charset="0"/>
                <a:ea typeface="楷体_GB2312" pitchFamily="49" charset="-122"/>
              </a:rPr>
              <a:t>不能初始化</a:t>
            </a:r>
          </a:p>
          <a:p>
            <a:r>
              <a:rPr kumimoji="1" lang="en-US" altLang="zh-CN" sz="2400" b="1" dirty="0">
                <a:solidFill>
                  <a:srgbClr val="000000"/>
                </a:solidFill>
                <a:latin typeface="Times New Roman" pitchFamily="18" charset="0"/>
              </a:rPr>
              <a:t>void fun()</a:t>
            </a:r>
          </a:p>
          <a:p>
            <a:r>
              <a:rPr kumimoji="1" lang="en-US" altLang="zh-CN" sz="2400" b="1" dirty="0">
                <a:solidFill>
                  <a:srgbClr val="000000"/>
                </a:solidFill>
                <a:latin typeface="Times New Roman" pitchFamily="18" charset="0"/>
              </a:rPr>
              <a:t>{   // extern </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i;</a:t>
            </a:r>
          </a:p>
          <a:p>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cout</a:t>
            </a:r>
            <a:r>
              <a:rPr kumimoji="1" lang="en-US" altLang="zh-CN" sz="2400" b="1" dirty="0">
                <a:solidFill>
                  <a:srgbClr val="000000"/>
                </a:solidFill>
                <a:latin typeface="Times New Roman" pitchFamily="18" charset="0"/>
              </a:rPr>
              <a:t>&lt;&lt;</a:t>
            </a:r>
            <a:r>
              <a:rPr kumimoji="1" lang="en-US" altLang="zh-CN" sz="2400" b="1" dirty="0" err="1">
                <a:solidFill>
                  <a:srgbClr val="000000"/>
                </a:solidFill>
                <a:latin typeface="Times New Roman" pitchFamily="18" charset="0"/>
              </a:rPr>
              <a:t>i</a:t>
            </a:r>
            <a:r>
              <a:rPr kumimoji="1" lang="en-US" altLang="zh-CN" sz="2400" b="1" dirty="0">
                <a:solidFill>
                  <a:srgbClr val="000000"/>
                </a:solidFill>
                <a:latin typeface="Times New Roman" pitchFamily="18" charset="0"/>
              </a:rPr>
              <a:t>;</a:t>
            </a:r>
          </a:p>
          <a:p>
            <a:r>
              <a:rPr kumimoji="1" lang="en-US" altLang="zh-CN" sz="2400" b="1" dirty="0">
                <a:solidFill>
                  <a:srgbClr val="000000"/>
                </a:solidFill>
                <a:latin typeface="Times New Roman" pitchFamily="18" charset="0"/>
              </a:rPr>
              <a:t>}</a:t>
            </a:r>
          </a:p>
          <a:p>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i</a:t>
            </a:r>
            <a:r>
              <a:rPr kumimoji="1" lang="en-US" altLang="zh-CN" sz="2400" b="1" dirty="0">
                <a:solidFill>
                  <a:srgbClr val="000000"/>
                </a:solidFill>
                <a:latin typeface="Times New Roman" pitchFamily="18" charset="0"/>
              </a:rPr>
              <a:t>=5;</a:t>
            </a:r>
          </a:p>
          <a:p>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main()</a:t>
            </a:r>
          </a:p>
          <a:p>
            <a:r>
              <a:rPr kumimoji="1" lang="en-US" altLang="zh-CN" sz="2400" b="1" dirty="0">
                <a:solidFill>
                  <a:srgbClr val="000000"/>
                </a:solidFill>
                <a:latin typeface="Times New Roman" pitchFamily="18" charset="0"/>
              </a:rPr>
              <a:t>{</a:t>
            </a:r>
          </a:p>
          <a:p>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j=20;</a:t>
            </a:r>
          </a:p>
          <a:p>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cout</a:t>
            </a:r>
            <a:r>
              <a:rPr kumimoji="1" lang="en-US" altLang="zh-CN" sz="2400" b="1" dirty="0">
                <a:solidFill>
                  <a:srgbClr val="000000"/>
                </a:solidFill>
                <a:latin typeface="Times New Roman" pitchFamily="18" charset="0"/>
              </a:rPr>
              <a:t>&lt;&lt;j;  </a:t>
            </a:r>
          </a:p>
          <a:p>
            <a:r>
              <a:rPr kumimoji="1" lang="en-US" altLang="zh-CN" sz="2400" b="1" dirty="0">
                <a:solidFill>
                  <a:srgbClr val="000000"/>
                </a:solidFill>
                <a:latin typeface="Times New Roman" pitchFamily="18" charset="0"/>
              </a:rPr>
              <a:t>   fun();</a:t>
            </a:r>
          </a:p>
          <a:p>
            <a:r>
              <a:rPr lang="en-US" altLang="zh-CN" sz="2400" dirty="0" smtClean="0"/>
              <a:t>  return </a:t>
            </a:r>
            <a:r>
              <a:rPr lang="en-US" altLang="zh-CN" sz="2400" dirty="0"/>
              <a:t>0;</a:t>
            </a:r>
            <a:endParaRPr kumimoji="1" lang="en-US" altLang="zh-CN" sz="2400" b="1" dirty="0">
              <a:solidFill>
                <a:srgbClr val="000000"/>
              </a:solidFill>
              <a:latin typeface="Times New Roman" pitchFamily="18" charset="0"/>
            </a:endParaRPr>
          </a:p>
          <a:p>
            <a:r>
              <a:rPr kumimoji="1" lang="en-US" altLang="zh-CN" sz="2400" b="1" dirty="0">
                <a:solidFill>
                  <a:srgbClr val="000000"/>
                </a:solidFill>
                <a:latin typeface="Times New Roman" pitchFamily="18" charset="0"/>
              </a:rPr>
              <a:t>}</a:t>
            </a:r>
          </a:p>
        </p:txBody>
      </p:sp>
    </p:spTree>
    <p:extLst>
      <p:ext uri="{BB962C8B-B14F-4D97-AF65-F5344CB8AC3E}">
        <p14:creationId xmlns:p14="http://schemas.microsoft.com/office/powerpoint/2010/main" val="23541494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992560" y="404664"/>
            <a:ext cx="6019800" cy="960263"/>
          </a:xfrm>
          <a:prstGeom prst="rect">
            <a:avLst/>
          </a:prstGeom>
          <a:noFill/>
          <a:ln w="9525">
            <a:noFill/>
            <a:miter lim="800000"/>
            <a:headEnd/>
            <a:tailEnd/>
          </a:ln>
          <a:effectLst/>
        </p:spPr>
        <p:txBody>
          <a:bodyPr>
            <a:spAutoFit/>
          </a:bodyPr>
          <a:lstStyle/>
          <a:p>
            <a:pPr algn="just">
              <a:spcBef>
                <a:spcPct val="35000"/>
              </a:spcBef>
            </a:pP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2</a:t>
            </a:r>
            <a:r>
              <a:rPr kumimoji="1" lang="zh-CN" altLang="en-US" sz="2400" b="1" dirty="0">
                <a:latin typeface="楷体_GB2312" pitchFamily="49" charset="-122"/>
                <a:ea typeface="楷体_GB2312" pitchFamily="49" charset="-122"/>
              </a:rPr>
              <a:t>）作用域扩展到另一个文件</a:t>
            </a:r>
          </a:p>
          <a:p>
            <a:pPr algn="just">
              <a:spcBef>
                <a:spcPct val="35000"/>
              </a:spcBef>
            </a:pPr>
            <a:r>
              <a:rPr kumimoji="1" lang="en-US" altLang="zh-CN" sz="2400" b="1" dirty="0">
                <a:latin typeface="楷体_GB2312" pitchFamily="49" charset="-122"/>
                <a:ea typeface="楷体_GB2312" pitchFamily="49" charset="-122"/>
              </a:rPr>
              <a:t>【</a:t>
            </a:r>
            <a:r>
              <a:rPr kumimoji="1" lang="zh-CN" altLang="en-US" sz="2400" b="1" dirty="0" smtClean="0">
                <a:latin typeface="楷体_GB2312" pitchFamily="49" charset="-122"/>
                <a:ea typeface="楷体_GB2312" pitchFamily="49" charset="-122"/>
              </a:rPr>
              <a:t>例</a:t>
            </a:r>
            <a:r>
              <a:rPr kumimoji="1" lang="en-US" altLang="zh-CN" sz="2400" b="1" dirty="0" smtClean="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作用域横向扩展示例</a:t>
            </a:r>
            <a:endParaRPr kumimoji="1" lang="zh-CN" altLang="en-US" sz="2400" b="1" dirty="0">
              <a:latin typeface="宋体" pitchFamily="2" charset="-122"/>
            </a:endParaRPr>
          </a:p>
        </p:txBody>
      </p:sp>
      <p:sp>
        <p:nvSpPr>
          <p:cNvPr id="209923" name="Rectangle 3"/>
          <p:cNvSpPr>
            <a:spLocks noChangeArrowheads="1"/>
          </p:cNvSpPr>
          <p:nvPr/>
        </p:nvSpPr>
        <p:spPr bwMode="auto">
          <a:xfrm>
            <a:off x="685800" y="1752601"/>
            <a:ext cx="4648200" cy="4524315"/>
          </a:xfrm>
          <a:prstGeom prst="rect">
            <a:avLst/>
          </a:prstGeom>
          <a:gradFill rotWithShape="0">
            <a:gsLst>
              <a:gs pos="0">
                <a:srgbClr val="CCFFFF">
                  <a:gamma/>
                  <a:tint val="0"/>
                  <a:invGamma/>
                </a:srgbClr>
              </a:gs>
              <a:gs pos="100000">
                <a:srgbClr val="CCFFFF"/>
              </a:gs>
            </a:gsLst>
            <a:lin ang="5400000" scaled="1"/>
          </a:gradFill>
          <a:ln w="9525">
            <a:noFill/>
            <a:miter lim="800000"/>
            <a:headEnd/>
            <a:tailEnd/>
          </a:ln>
          <a:effectLst/>
        </p:spPr>
        <p:txBody>
          <a:bodyPr>
            <a:spAutoFit/>
          </a:bodyPr>
          <a:lstStyle/>
          <a:p>
            <a:pPr algn="just"/>
            <a:r>
              <a:rPr kumimoji="1" lang="en-US" altLang="zh-CN" sz="2400" b="1" dirty="0">
                <a:solidFill>
                  <a:srgbClr val="000000"/>
                </a:solidFill>
                <a:latin typeface="Times New Roman" pitchFamily="18" charset="0"/>
              </a:rPr>
              <a:t>//file1.cpp</a:t>
            </a:r>
          </a:p>
          <a:p>
            <a:pPr algn="just"/>
            <a:r>
              <a:rPr kumimoji="1" lang="en-US" altLang="zh-CN" sz="2400" b="1" dirty="0">
                <a:solidFill>
                  <a:srgbClr val="000000"/>
                </a:solidFill>
                <a:latin typeface="Times New Roman" pitchFamily="18" charset="0"/>
              </a:rPr>
              <a:t>extern </a:t>
            </a:r>
            <a:r>
              <a:rPr kumimoji="1" lang="en-US" altLang="zh-CN" sz="2400" b="1" dirty="0" err="1">
                <a:solidFill>
                  <a:srgbClr val="000000"/>
                </a:solidFill>
                <a:latin typeface="Times New Roman" pitchFamily="18" charset="0"/>
              </a:rPr>
              <a:t>max,min</a:t>
            </a:r>
            <a:r>
              <a:rPr kumimoji="1" lang="en-US" altLang="zh-CN" sz="2400" b="1" dirty="0">
                <a:solidFill>
                  <a:srgbClr val="000000"/>
                </a:solidFill>
                <a:latin typeface="Times New Roman" pitchFamily="18" charset="0"/>
              </a:rPr>
              <a:t>;          	</a:t>
            </a:r>
          </a:p>
          <a:p>
            <a:r>
              <a:rPr lang="en-US" altLang="zh-CN" sz="2400" dirty="0"/>
              <a:t>#include &lt;</a:t>
            </a:r>
            <a:r>
              <a:rPr lang="en-US" altLang="zh-CN" sz="2400" dirty="0" err="1"/>
              <a:t>iostream</a:t>
            </a:r>
            <a:r>
              <a:rPr lang="en-US" altLang="zh-CN" sz="2400" dirty="0"/>
              <a:t>&gt;</a:t>
            </a:r>
          </a:p>
          <a:p>
            <a:r>
              <a:rPr lang="en-US" altLang="zh-CN" sz="2400" dirty="0"/>
              <a:t>using namespace </a:t>
            </a:r>
            <a:r>
              <a:rPr lang="en-US" altLang="zh-CN" sz="2400" dirty="0" err="1"/>
              <a:t>std</a:t>
            </a:r>
            <a:r>
              <a:rPr lang="en-US" altLang="zh-CN" sz="2400" dirty="0"/>
              <a:t>;</a:t>
            </a:r>
          </a:p>
          <a:p>
            <a:pPr algn="just"/>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main()</a:t>
            </a:r>
          </a:p>
          <a:p>
            <a:pPr algn="just"/>
            <a:r>
              <a:rPr kumimoji="1" lang="en-US" altLang="zh-CN" sz="2400" b="1" dirty="0">
                <a:solidFill>
                  <a:srgbClr val="000000"/>
                </a:solidFill>
                <a:latin typeface="Times New Roman" pitchFamily="18" charset="0"/>
              </a:rPr>
              <a:t>{</a:t>
            </a:r>
          </a:p>
          <a:p>
            <a:pPr algn="just"/>
            <a:r>
              <a:rPr kumimoji="1" lang="en-US" altLang="zh-CN" sz="2400" b="1" dirty="0">
                <a:solidFill>
                  <a:srgbClr val="000000"/>
                </a:solidFill>
                <a:latin typeface="Times New Roman" pitchFamily="18" charset="0"/>
              </a:rPr>
              <a:t>  void </a:t>
            </a:r>
            <a:r>
              <a:rPr kumimoji="1" lang="en-US" altLang="zh-CN" sz="2400" b="1" dirty="0" err="1">
                <a:solidFill>
                  <a:srgbClr val="000000"/>
                </a:solidFill>
                <a:latin typeface="Times New Roman" pitchFamily="18" charset="0"/>
              </a:rPr>
              <a:t>maxmin</a:t>
            </a:r>
            <a:r>
              <a:rPr kumimoji="1" lang="en-US" altLang="zh-CN" sz="2400" b="1" dirty="0">
                <a:solidFill>
                  <a:srgbClr val="000000"/>
                </a:solidFill>
                <a:latin typeface="Times New Roman" pitchFamily="18" charset="0"/>
              </a:rPr>
              <a:t>(</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x[],</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n); </a:t>
            </a:r>
          </a:p>
          <a:p>
            <a:pPr algn="just"/>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a[10]={11,2,3,-4,5,6,7,8,0,20};   </a:t>
            </a:r>
          </a:p>
          <a:p>
            <a:pPr algn="just"/>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maxmin</a:t>
            </a:r>
            <a:r>
              <a:rPr kumimoji="1" lang="en-US" altLang="zh-CN" sz="2400" b="1" dirty="0">
                <a:solidFill>
                  <a:srgbClr val="000000"/>
                </a:solidFill>
                <a:latin typeface="Times New Roman" pitchFamily="18" charset="0"/>
              </a:rPr>
              <a:t>(a,10);</a:t>
            </a:r>
          </a:p>
          <a:p>
            <a:pPr algn="just"/>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cout</a:t>
            </a:r>
            <a:r>
              <a:rPr kumimoji="1" lang="en-US" altLang="zh-CN" sz="2400" b="1" dirty="0">
                <a:solidFill>
                  <a:srgbClr val="000000"/>
                </a:solidFill>
                <a:latin typeface="Times New Roman" pitchFamily="18" charset="0"/>
              </a:rPr>
              <a:t>&lt;&lt;max&lt;&lt;"  "&lt;&lt;min&lt;&lt;</a:t>
            </a:r>
            <a:r>
              <a:rPr kumimoji="1" lang="en-US" altLang="zh-CN" sz="2400" b="1" dirty="0" err="1">
                <a:solidFill>
                  <a:srgbClr val="000000"/>
                </a:solidFill>
                <a:latin typeface="Times New Roman" pitchFamily="18" charset="0"/>
              </a:rPr>
              <a:t>endl</a:t>
            </a:r>
            <a:r>
              <a:rPr kumimoji="1" lang="en-US" altLang="zh-CN" sz="2400" b="1" dirty="0">
                <a:solidFill>
                  <a:srgbClr val="000000"/>
                </a:solidFill>
                <a:latin typeface="Times New Roman" pitchFamily="18" charset="0"/>
              </a:rPr>
              <a:t>;</a:t>
            </a:r>
          </a:p>
          <a:p>
            <a:r>
              <a:rPr lang="en-US" altLang="zh-CN" sz="2400" dirty="0" smtClean="0"/>
              <a:t> return </a:t>
            </a:r>
            <a:r>
              <a:rPr lang="en-US" altLang="zh-CN" sz="2400" dirty="0"/>
              <a:t>0;</a:t>
            </a:r>
            <a:endParaRPr kumimoji="1" lang="en-US" altLang="zh-CN" sz="2400" b="1" dirty="0">
              <a:solidFill>
                <a:srgbClr val="000000"/>
              </a:solidFill>
              <a:latin typeface="Times New Roman" pitchFamily="18" charset="0"/>
            </a:endParaRPr>
          </a:p>
          <a:p>
            <a:pPr algn="just"/>
            <a:r>
              <a:rPr kumimoji="1" lang="en-US" altLang="zh-CN" sz="2400" b="1" dirty="0">
                <a:solidFill>
                  <a:srgbClr val="000000"/>
                </a:solidFill>
                <a:latin typeface="Times New Roman" pitchFamily="18" charset="0"/>
              </a:rPr>
              <a:t>}</a:t>
            </a:r>
          </a:p>
        </p:txBody>
      </p:sp>
      <p:sp>
        <p:nvSpPr>
          <p:cNvPr id="209924" name="Rectangle 4"/>
          <p:cNvSpPr>
            <a:spLocks noChangeArrowheads="1"/>
          </p:cNvSpPr>
          <p:nvPr/>
        </p:nvSpPr>
        <p:spPr bwMode="auto">
          <a:xfrm>
            <a:off x="5562600" y="1752600"/>
            <a:ext cx="3733800" cy="3785652"/>
          </a:xfrm>
          <a:prstGeom prst="rect">
            <a:avLst/>
          </a:prstGeom>
          <a:gradFill rotWithShape="0">
            <a:gsLst>
              <a:gs pos="0">
                <a:srgbClr val="FFFF99">
                  <a:gamma/>
                  <a:tint val="0"/>
                  <a:invGamma/>
                </a:srgbClr>
              </a:gs>
              <a:gs pos="100000">
                <a:srgbClr val="FFFF99"/>
              </a:gs>
            </a:gsLst>
            <a:lin ang="5400000" scaled="1"/>
          </a:gradFill>
          <a:ln w="9525">
            <a:noFill/>
            <a:miter lim="800000"/>
            <a:headEnd/>
            <a:tailEnd/>
          </a:ln>
          <a:effectLst/>
        </p:spPr>
        <p:txBody>
          <a:bodyPr>
            <a:spAutoFit/>
          </a:bodyPr>
          <a:lstStyle/>
          <a:p>
            <a:pPr algn="just"/>
            <a:r>
              <a:rPr kumimoji="1" lang="en-US" altLang="zh-CN" sz="2400" b="1">
                <a:solidFill>
                  <a:srgbClr val="000000"/>
                </a:solidFill>
                <a:latin typeface="Times New Roman" pitchFamily="18" charset="0"/>
              </a:rPr>
              <a:t>//file2.cpp</a:t>
            </a:r>
          </a:p>
          <a:p>
            <a:pPr algn="just"/>
            <a:r>
              <a:rPr kumimoji="1" lang="en-US" altLang="zh-CN" sz="2400" b="1">
                <a:solidFill>
                  <a:srgbClr val="000000"/>
                </a:solidFill>
                <a:latin typeface="Times New Roman" pitchFamily="18" charset="0"/>
              </a:rPr>
              <a:t>int max,min; </a:t>
            </a:r>
          </a:p>
          <a:p>
            <a:pPr algn="just"/>
            <a:r>
              <a:rPr kumimoji="1" lang="en-US" altLang="zh-CN" sz="2400" b="1">
                <a:solidFill>
                  <a:srgbClr val="000000"/>
                </a:solidFill>
                <a:latin typeface="Times New Roman" pitchFamily="18" charset="0"/>
              </a:rPr>
              <a:t>void maxmin(int x[],int n)</a:t>
            </a:r>
          </a:p>
          <a:p>
            <a:pPr algn="just"/>
            <a:r>
              <a:rPr kumimoji="1" lang="en-US" altLang="zh-CN" sz="2400" b="1">
                <a:solidFill>
                  <a:srgbClr val="000000"/>
                </a:solidFill>
                <a:latin typeface="Times New Roman" pitchFamily="18" charset="0"/>
              </a:rPr>
              <a:t>{   max=x[0];min=x[0];</a:t>
            </a:r>
          </a:p>
          <a:p>
            <a:pPr algn="just"/>
            <a:r>
              <a:rPr kumimoji="1" lang="en-US" altLang="zh-CN" sz="2400" b="1">
                <a:solidFill>
                  <a:srgbClr val="000000"/>
                </a:solidFill>
                <a:latin typeface="Times New Roman" pitchFamily="18" charset="0"/>
              </a:rPr>
              <a:t>    for(int i=0;i&lt;n;i++)</a:t>
            </a:r>
          </a:p>
          <a:p>
            <a:pPr algn="just"/>
            <a:r>
              <a:rPr kumimoji="1" lang="en-US" altLang="zh-CN" sz="2400" b="1">
                <a:solidFill>
                  <a:srgbClr val="000000"/>
                </a:solidFill>
                <a:latin typeface="Times New Roman" pitchFamily="18" charset="0"/>
              </a:rPr>
              <a:t>      { </a:t>
            </a:r>
          </a:p>
          <a:p>
            <a:pPr algn="just"/>
            <a:r>
              <a:rPr kumimoji="1" lang="en-US" altLang="zh-CN" sz="2400" b="1">
                <a:solidFill>
                  <a:srgbClr val="000000"/>
                </a:solidFill>
                <a:latin typeface="Times New Roman" pitchFamily="18" charset="0"/>
              </a:rPr>
              <a:t>  if(x[i]&gt;max)max=x[i];</a:t>
            </a:r>
          </a:p>
          <a:p>
            <a:pPr algn="just"/>
            <a:r>
              <a:rPr kumimoji="1" lang="en-US" altLang="zh-CN" sz="2400" b="1">
                <a:solidFill>
                  <a:srgbClr val="000000"/>
                </a:solidFill>
                <a:latin typeface="Times New Roman" pitchFamily="18" charset="0"/>
              </a:rPr>
              <a:t>        if(x[i]&lt;min)min=x[i];</a:t>
            </a:r>
          </a:p>
          <a:p>
            <a:pPr algn="just"/>
            <a:r>
              <a:rPr kumimoji="1" lang="en-US" altLang="zh-CN" sz="2400" b="1">
                <a:solidFill>
                  <a:srgbClr val="000000"/>
                </a:solidFill>
                <a:latin typeface="Times New Roman" pitchFamily="18" charset="0"/>
              </a:rPr>
              <a:t>     }</a:t>
            </a:r>
          </a:p>
          <a:p>
            <a:pPr algn="just"/>
            <a:r>
              <a:rPr kumimoji="1" lang="en-US" altLang="zh-CN" sz="2400" b="1">
                <a:solidFill>
                  <a:srgbClr val="000000"/>
                </a:solidFill>
                <a:latin typeface="Times New Roman" pitchFamily="18" charset="0"/>
              </a:rPr>
              <a:t>}</a:t>
            </a:r>
          </a:p>
        </p:txBody>
      </p:sp>
    </p:spTree>
    <p:extLst>
      <p:ext uri="{BB962C8B-B14F-4D97-AF65-F5344CB8AC3E}">
        <p14:creationId xmlns:p14="http://schemas.microsoft.com/office/powerpoint/2010/main" val="9042457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4" name="Rectangle 4"/>
          <p:cNvSpPr>
            <a:spLocks noGrp="1" noRot="1" noChangeArrowheads="1"/>
          </p:cNvSpPr>
          <p:nvPr>
            <p:ph type="title"/>
          </p:nvPr>
        </p:nvSpPr>
        <p:spPr/>
        <p:txBody>
          <a:bodyPr/>
          <a:lstStyle/>
          <a:p>
            <a:pPr eaLnBrk="1" hangingPunct="1">
              <a:defRPr/>
            </a:pPr>
            <a:r>
              <a:rPr lang="zh-CN" altLang="en-US" smtClean="0"/>
              <a:t>本讲内容</a:t>
            </a:r>
          </a:p>
        </p:txBody>
      </p:sp>
      <p:sp>
        <p:nvSpPr>
          <p:cNvPr id="286725" name="Rectangle 5"/>
          <p:cNvSpPr>
            <a:spLocks noGrp="1" noChangeArrowheads="1"/>
          </p:cNvSpPr>
          <p:nvPr>
            <p:ph type="body" idx="1"/>
          </p:nvPr>
        </p:nvSpPr>
        <p:spPr/>
        <p:txBody>
          <a:bodyPr/>
          <a:lstStyle/>
          <a:p>
            <a:pPr eaLnBrk="1" hangingPunct="1">
              <a:defRPr/>
            </a:pPr>
            <a:endParaRPr lang="en-US" altLang="zh-CN" smtClean="0"/>
          </a:p>
          <a:p>
            <a:pPr eaLnBrk="1" hangingPunct="1">
              <a:defRPr/>
            </a:pPr>
            <a:r>
              <a:rPr lang="zh-CN" altLang="en-US" sz="4000"/>
              <a:t>基本函数概念</a:t>
            </a:r>
          </a:p>
          <a:p>
            <a:pPr eaLnBrk="1" hangingPunct="1">
              <a:defRPr/>
            </a:pPr>
            <a:r>
              <a:rPr lang="zh-CN" altLang="en-US" sz="4000"/>
              <a:t>函数的递归</a:t>
            </a:r>
          </a:p>
          <a:p>
            <a:pPr eaLnBrk="1" hangingPunct="1">
              <a:defRPr/>
            </a:pPr>
            <a:r>
              <a:rPr lang="zh-CN" altLang="en-US" sz="4000"/>
              <a:t>局部变量和全局变量</a:t>
            </a:r>
          </a:p>
          <a:p>
            <a:pPr eaLnBrk="1" hangingPunct="1">
              <a:defRPr/>
            </a:pPr>
            <a:r>
              <a:rPr lang="zh-CN" altLang="en-US" sz="4000">
                <a:solidFill>
                  <a:schemeClr val="hlink"/>
                </a:solidFill>
              </a:rPr>
              <a:t>变量的存储类别</a:t>
            </a:r>
          </a:p>
          <a:p>
            <a:pPr eaLnBrk="1" hangingPunct="1">
              <a:defRPr/>
            </a:pPr>
            <a:endParaRPr lang="en-US" altLang="zh-CN" sz="4000">
              <a:solidFill>
                <a:schemeClr val="hlink"/>
              </a:solidFill>
            </a:endParaRPr>
          </a:p>
        </p:txBody>
      </p:sp>
    </p:spTree>
    <p:extLst>
      <p:ext uri="{BB962C8B-B14F-4D97-AF65-F5344CB8AC3E}">
        <p14:creationId xmlns:p14="http://schemas.microsoft.com/office/powerpoint/2010/main" val="1554927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rrowheads="1"/>
          </p:cNvSpPr>
          <p:nvPr>
            <p:ph type="title"/>
          </p:nvPr>
        </p:nvSpPr>
        <p:spPr/>
        <p:txBody>
          <a:bodyPr/>
          <a:lstStyle/>
          <a:p>
            <a:pPr eaLnBrk="1" hangingPunct="1">
              <a:defRPr/>
            </a:pPr>
            <a:r>
              <a:rPr lang="zh-CN" altLang="en-US" smtClean="0"/>
              <a:t>变量的存储类别</a:t>
            </a:r>
          </a:p>
        </p:txBody>
      </p:sp>
      <p:sp>
        <p:nvSpPr>
          <p:cNvPr id="253955" name="Rectangle 3"/>
          <p:cNvSpPr>
            <a:spLocks noGrp="1" noChangeArrowheads="1"/>
          </p:cNvSpPr>
          <p:nvPr>
            <p:ph type="body" idx="1"/>
          </p:nvPr>
        </p:nvSpPr>
        <p:spPr/>
        <p:txBody>
          <a:bodyPr/>
          <a:lstStyle/>
          <a:p>
            <a:pPr eaLnBrk="1" hangingPunct="1">
              <a:defRPr/>
            </a:pPr>
            <a:r>
              <a:rPr lang="zh-CN" altLang="en-US" smtClean="0"/>
              <a:t>动态存储方式和静态存储方式</a:t>
            </a:r>
          </a:p>
          <a:p>
            <a:pPr lvl="1" eaLnBrk="1" hangingPunct="1">
              <a:defRPr/>
            </a:pPr>
            <a:r>
              <a:rPr lang="zh-CN" altLang="en-US" smtClean="0"/>
              <a:t>从变量存在的时间（生存期）角度分：</a:t>
            </a:r>
          </a:p>
          <a:p>
            <a:pPr lvl="2" eaLnBrk="1" hangingPunct="1">
              <a:defRPr/>
            </a:pPr>
            <a:r>
              <a:rPr lang="zh-CN" altLang="en-US" smtClean="0"/>
              <a:t>静态存储方式：在程序运行期间分配固定的存储空间的方式</a:t>
            </a:r>
          </a:p>
          <a:p>
            <a:pPr lvl="2" eaLnBrk="1" hangingPunct="1">
              <a:defRPr/>
            </a:pPr>
            <a:r>
              <a:rPr lang="zh-CN" altLang="en-US" smtClean="0"/>
              <a:t>动态存储方式：在程序运行期间根据需要进行动态的分配存储空间的方式</a:t>
            </a:r>
          </a:p>
          <a:p>
            <a:pPr lvl="1" eaLnBrk="1" hangingPunct="1">
              <a:defRPr/>
            </a:pPr>
            <a:r>
              <a:rPr lang="zh-CN" altLang="en-US" smtClean="0"/>
              <a:t>内存中的存储空间：</a:t>
            </a:r>
          </a:p>
        </p:txBody>
      </p:sp>
      <p:sp>
        <p:nvSpPr>
          <p:cNvPr id="56324" name="Rectangle 4"/>
          <p:cNvSpPr>
            <a:spLocks noChangeArrowheads="1"/>
          </p:cNvSpPr>
          <p:nvPr/>
        </p:nvSpPr>
        <p:spPr bwMode="auto">
          <a:xfrm>
            <a:off x="5943600" y="51054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lang="zh-CN" altLang="en-US" sz="1800"/>
              <a:t>程序区</a:t>
            </a:r>
          </a:p>
        </p:txBody>
      </p:sp>
      <p:sp>
        <p:nvSpPr>
          <p:cNvPr id="56325" name="Rectangle 5"/>
          <p:cNvSpPr>
            <a:spLocks noChangeArrowheads="1"/>
          </p:cNvSpPr>
          <p:nvPr/>
        </p:nvSpPr>
        <p:spPr bwMode="auto">
          <a:xfrm>
            <a:off x="5943600" y="54864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lang="zh-CN" altLang="en-US" sz="1800"/>
              <a:t>静态存储区</a:t>
            </a:r>
          </a:p>
        </p:txBody>
      </p:sp>
      <p:sp>
        <p:nvSpPr>
          <p:cNvPr id="56326" name="Rectangle 6"/>
          <p:cNvSpPr>
            <a:spLocks noChangeArrowheads="1"/>
          </p:cNvSpPr>
          <p:nvPr/>
        </p:nvSpPr>
        <p:spPr bwMode="auto">
          <a:xfrm>
            <a:off x="5943600" y="58674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lang="zh-CN" altLang="en-US" sz="1800"/>
              <a:t>动态存储区</a:t>
            </a:r>
          </a:p>
        </p:txBody>
      </p:sp>
      <p:sp>
        <p:nvSpPr>
          <p:cNvPr id="56327" name="Rectangle 7"/>
          <p:cNvSpPr>
            <a:spLocks noChangeArrowheads="1"/>
          </p:cNvSpPr>
          <p:nvPr/>
        </p:nvSpPr>
        <p:spPr bwMode="auto">
          <a:xfrm>
            <a:off x="5943600" y="4724400"/>
            <a:ext cx="14478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lang="zh-CN" altLang="en-US" sz="1800"/>
              <a:t>用户区</a:t>
            </a:r>
          </a:p>
        </p:txBody>
      </p:sp>
    </p:spTree>
    <p:extLst>
      <p:ext uri="{BB962C8B-B14F-4D97-AF65-F5344CB8AC3E}">
        <p14:creationId xmlns:p14="http://schemas.microsoft.com/office/powerpoint/2010/main" val="3542933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rrowheads="1"/>
          </p:cNvSpPr>
          <p:nvPr>
            <p:ph type="title"/>
          </p:nvPr>
        </p:nvSpPr>
        <p:spPr/>
        <p:txBody>
          <a:bodyPr/>
          <a:lstStyle/>
          <a:p>
            <a:pPr eaLnBrk="1" hangingPunct="1">
              <a:defRPr/>
            </a:pPr>
            <a:r>
              <a:rPr lang="zh-CN" altLang="en-US" smtClean="0"/>
              <a:t>变量的存储类别</a:t>
            </a:r>
          </a:p>
        </p:txBody>
      </p:sp>
      <p:sp>
        <p:nvSpPr>
          <p:cNvPr id="254979" name="Rectangle 3"/>
          <p:cNvSpPr>
            <a:spLocks noGrp="1" noChangeArrowheads="1"/>
          </p:cNvSpPr>
          <p:nvPr>
            <p:ph type="body" idx="1"/>
          </p:nvPr>
        </p:nvSpPr>
        <p:spPr/>
        <p:txBody>
          <a:bodyPr/>
          <a:lstStyle/>
          <a:p>
            <a:pPr eaLnBrk="1" hangingPunct="1">
              <a:defRPr/>
            </a:pPr>
            <a:r>
              <a:rPr lang="zh-CN" altLang="en-US" smtClean="0"/>
              <a:t>数据存放在静态存储区和动态存储区</a:t>
            </a:r>
          </a:p>
          <a:p>
            <a:pPr eaLnBrk="1" hangingPunct="1">
              <a:defRPr/>
            </a:pPr>
            <a:r>
              <a:rPr lang="zh-CN" altLang="en-US" smtClean="0"/>
              <a:t>全局变量存放在静态存储区，在程序开始执行时给全局变量分配存储区，程序执行完毕后释放</a:t>
            </a:r>
          </a:p>
          <a:p>
            <a:pPr eaLnBrk="1" hangingPunct="1">
              <a:defRPr/>
            </a:pPr>
            <a:r>
              <a:rPr lang="zh-CN" altLang="en-US" smtClean="0"/>
              <a:t> 动态存储区（程序栈）存放：</a:t>
            </a:r>
          </a:p>
          <a:p>
            <a:pPr lvl="1" eaLnBrk="1" hangingPunct="1">
              <a:defRPr/>
            </a:pPr>
            <a:r>
              <a:rPr lang="zh-CN" altLang="en-US" smtClean="0"/>
              <a:t>函数形式参数</a:t>
            </a:r>
          </a:p>
          <a:p>
            <a:pPr lvl="1" eaLnBrk="1" hangingPunct="1">
              <a:defRPr/>
            </a:pPr>
            <a:r>
              <a:rPr lang="zh-CN" altLang="en-US" smtClean="0"/>
              <a:t>自动变量（未加</a:t>
            </a:r>
            <a:r>
              <a:rPr lang="en-US" altLang="zh-CN" smtClean="0"/>
              <a:t>static</a:t>
            </a:r>
            <a:r>
              <a:rPr lang="zh-CN" altLang="en-US" smtClean="0"/>
              <a:t>声明的局部变量）</a:t>
            </a:r>
          </a:p>
          <a:p>
            <a:pPr lvl="1" eaLnBrk="1" hangingPunct="1">
              <a:defRPr/>
            </a:pPr>
            <a:r>
              <a:rPr lang="zh-CN" altLang="en-US" smtClean="0"/>
              <a:t>函数调用时的现场保护和返回地址</a:t>
            </a:r>
          </a:p>
        </p:txBody>
      </p:sp>
    </p:spTree>
    <p:extLst>
      <p:ext uri="{BB962C8B-B14F-4D97-AF65-F5344CB8AC3E}">
        <p14:creationId xmlns:p14="http://schemas.microsoft.com/office/powerpoint/2010/main" val="230960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rrowheads="1"/>
          </p:cNvSpPr>
          <p:nvPr>
            <p:ph type="title"/>
          </p:nvPr>
        </p:nvSpPr>
        <p:spPr/>
        <p:txBody>
          <a:bodyPr/>
          <a:lstStyle/>
          <a:p>
            <a:pPr eaLnBrk="1" hangingPunct="1">
              <a:defRPr/>
            </a:pPr>
            <a:r>
              <a:rPr lang="zh-CN" altLang="en-US" smtClean="0"/>
              <a:t>变量的存储类别</a:t>
            </a:r>
          </a:p>
        </p:txBody>
      </p:sp>
      <p:sp>
        <p:nvSpPr>
          <p:cNvPr id="256003" name="Rectangle 3"/>
          <p:cNvSpPr>
            <a:spLocks noGrp="1" noChangeArrowheads="1"/>
          </p:cNvSpPr>
          <p:nvPr>
            <p:ph type="body" idx="1"/>
          </p:nvPr>
        </p:nvSpPr>
        <p:spPr/>
        <p:txBody>
          <a:bodyPr/>
          <a:lstStyle/>
          <a:p>
            <a:pPr eaLnBrk="1" hangingPunct="1">
              <a:defRPr/>
            </a:pPr>
            <a:r>
              <a:rPr lang="en-US" altLang="zh-CN" smtClean="0"/>
              <a:t>Auto</a:t>
            </a:r>
            <a:r>
              <a:rPr lang="zh-CN" altLang="en-US" smtClean="0"/>
              <a:t>变量</a:t>
            </a:r>
          </a:p>
          <a:p>
            <a:pPr lvl="1" eaLnBrk="1" hangingPunct="1">
              <a:defRPr/>
            </a:pPr>
            <a:r>
              <a:rPr lang="zh-CN" altLang="en-US" smtClean="0"/>
              <a:t>函数中的局部变量，如果不是</a:t>
            </a:r>
            <a:r>
              <a:rPr lang="en-US" altLang="zh-CN" smtClean="0"/>
              <a:t>static</a:t>
            </a:r>
            <a:r>
              <a:rPr lang="zh-CN" altLang="en-US" smtClean="0"/>
              <a:t>的，都是动态的分配存储空间的</a:t>
            </a:r>
          </a:p>
          <a:p>
            <a:pPr lvl="1" eaLnBrk="1" hangingPunct="1">
              <a:defRPr/>
            </a:pPr>
            <a:r>
              <a:rPr lang="zh-CN" altLang="en-US" smtClean="0"/>
              <a:t>函数的形参和函数中的变量，在调用函数时，系统会给他们分配存储空间，在函数调用结束时自动时释放这些存储空间</a:t>
            </a:r>
          </a:p>
          <a:p>
            <a:pPr lvl="1" eaLnBrk="1" hangingPunct="1">
              <a:defRPr/>
            </a:pPr>
            <a:r>
              <a:rPr lang="zh-CN" altLang="en-US" smtClean="0"/>
              <a:t>没有声明的变量自动隐含指定为自动变量</a:t>
            </a:r>
          </a:p>
        </p:txBody>
      </p:sp>
    </p:spTree>
    <p:extLst>
      <p:ext uri="{BB962C8B-B14F-4D97-AF65-F5344CB8AC3E}">
        <p14:creationId xmlns:p14="http://schemas.microsoft.com/office/powerpoint/2010/main" val="1516524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rrowheads="1"/>
          </p:cNvSpPr>
          <p:nvPr>
            <p:ph type="title"/>
          </p:nvPr>
        </p:nvSpPr>
        <p:spPr/>
        <p:txBody>
          <a:bodyPr/>
          <a:lstStyle/>
          <a:p>
            <a:pPr eaLnBrk="1" hangingPunct="1">
              <a:defRPr/>
            </a:pPr>
            <a:r>
              <a:rPr lang="zh-CN" altLang="en-US" smtClean="0"/>
              <a:t>变量的存储类别</a:t>
            </a:r>
          </a:p>
        </p:txBody>
      </p:sp>
      <p:sp>
        <p:nvSpPr>
          <p:cNvPr id="257027" name="Rectangle 3"/>
          <p:cNvSpPr>
            <a:spLocks noGrp="1" noChangeArrowheads="1"/>
          </p:cNvSpPr>
          <p:nvPr>
            <p:ph type="body" idx="1"/>
          </p:nvPr>
        </p:nvSpPr>
        <p:spPr/>
        <p:txBody>
          <a:bodyPr/>
          <a:lstStyle/>
          <a:p>
            <a:pPr eaLnBrk="1" hangingPunct="1">
              <a:defRPr/>
            </a:pPr>
            <a:r>
              <a:rPr lang="en-US" altLang="zh-CN" sz="2800"/>
              <a:t>static</a:t>
            </a:r>
            <a:r>
              <a:rPr lang="zh-CN" altLang="en-US" sz="2800"/>
              <a:t>变量</a:t>
            </a:r>
          </a:p>
          <a:p>
            <a:pPr lvl="1" eaLnBrk="1" hangingPunct="1">
              <a:defRPr/>
            </a:pPr>
            <a:r>
              <a:rPr lang="zh-CN" altLang="en-US" sz="2400"/>
              <a:t>静态变量属于静态存储类别，在静态存储区内分配存储单元，在程序整个运行期间都不释放</a:t>
            </a:r>
          </a:p>
          <a:p>
            <a:pPr lvl="1" eaLnBrk="1" hangingPunct="1">
              <a:defRPr/>
            </a:pPr>
            <a:r>
              <a:rPr lang="zh-CN" altLang="en-US" sz="2400"/>
              <a:t>静态局部变量是在编译时赋初值的，即只赋初值一次，在程序运行时他已经有初值了，以后每次调用函数时不再重新赋初值而是保留上次的值</a:t>
            </a:r>
          </a:p>
          <a:p>
            <a:pPr lvl="1" eaLnBrk="1" hangingPunct="1">
              <a:defRPr/>
            </a:pPr>
            <a:r>
              <a:rPr lang="zh-CN" altLang="en-US" sz="2400"/>
              <a:t>对静态局部变量来说，如果没有赋初值的话，编译时自动赋初值</a:t>
            </a:r>
            <a:r>
              <a:rPr lang="en-US" altLang="zh-CN" sz="2400"/>
              <a:t>0</a:t>
            </a:r>
            <a:r>
              <a:rPr lang="zh-CN" altLang="en-US" sz="2400"/>
              <a:t>或空字符</a:t>
            </a:r>
          </a:p>
          <a:p>
            <a:pPr lvl="1" eaLnBrk="1" hangingPunct="1">
              <a:defRPr/>
            </a:pPr>
            <a:r>
              <a:rPr lang="en-US" altLang="zh-CN" sz="2400"/>
              <a:t>static</a:t>
            </a:r>
            <a:r>
              <a:rPr lang="zh-CN" altLang="en-US" sz="2400"/>
              <a:t>变量多占内存，降低程序可读性，应尽可能的少用</a:t>
            </a:r>
            <a:r>
              <a:rPr lang="en-US" altLang="zh-CN" sz="2400"/>
              <a:t>static</a:t>
            </a:r>
            <a:r>
              <a:rPr lang="zh-CN" altLang="en-US" sz="2400"/>
              <a:t>变量</a:t>
            </a:r>
          </a:p>
        </p:txBody>
      </p:sp>
    </p:spTree>
    <p:extLst>
      <p:ext uri="{BB962C8B-B14F-4D97-AF65-F5344CB8AC3E}">
        <p14:creationId xmlns:p14="http://schemas.microsoft.com/office/powerpoint/2010/main" val="4010306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rrowheads="1"/>
          </p:cNvSpPr>
          <p:nvPr>
            <p:ph type="title"/>
          </p:nvPr>
        </p:nvSpPr>
        <p:spPr/>
        <p:txBody>
          <a:bodyPr/>
          <a:lstStyle/>
          <a:p>
            <a:pPr eaLnBrk="1" hangingPunct="1">
              <a:defRPr/>
            </a:pPr>
            <a:r>
              <a:rPr lang="zh-CN" altLang="en-US" smtClean="0"/>
              <a:t>变量的存储类别</a:t>
            </a:r>
          </a:p>
        </p:txBody>
      </p:sp>
      <p:sp>
        <p:nvSpPr>
          <p:cNvPr id="258051" name="Rectangle 3"/>
          <p:cNvSpPr>
            <a:spLocks noGrp="1" noChangeArrowheads="1"/>
          </p:cNvSpPr>
          <p:nvPr>
            <p:ph type="body" idx="1"/>
          </p:nvPr>
        </p:nvSpPr>
        <p:spPr/>
        <p:txBody>
          <a:bodyPr/>
          <a:lstStyle/>
          <a:p>
            <a:pPr eaLnBrk="1" hangingPunct="1">
              <a:lnSpc>
                <a:spcPct val="90000"/>
              </a:lnSpc>
              <a:defRPr/>
            </a:pPr>
            <a:r>
              <a:rPr lang="en-US" altLang="zh-CN" dirty="0" smtClean="0"/>
              <a:t>Register</a:t>
            </a:r>
            <a:r>
              <a:rPr lang="zh-CN" altLang="en-US" dirty="0" smtClean="0"/>
              <a:t>变量</a:t>
            </a:r>
          </a:p>
          <a:p>
            <a:pPr lvl="1" eaLnBrk="1" hangingPunct="1">
              <a:lnSpc>
                <a:spcPct val="90000"/>
              </a:lnSpc>
              <a:defRPr/>
            </a:pPr>
            <a:r>
              <a:rPr lang="zh-CN" altLang="en-US" dirty="0" smtClean="0"/>
              <a:t>对一些频繁使用的变量，</a:t>
            </a:r>
            <a:r>
              <a:rPr lang="en-US" altLang="zh-CN" dirty="0" smtClean="0"/>
              <a:t>C/C++</a:t>
            </a:r>
            <a:r>
              <a:rPr lang="zh-CN" altLang="en-US" dirty="0" smtClean="0"/>
              <a:t>语言为了提高执行效率，允许将局部变量的值放到</a:t>
            </a:r>
            <a:r>
              <a:rPr lang="en-US" altLang="zh-CN" dirty="0" smtClean="0"/>
              <a:t>CPU</a:t>
            </a:r>
            <a:r>
              <a:rPr lang="zh-CN" altLang="en-US" dirty="0" smtClean="0"/>
              <a:t>的寄存器中，需要时可以直接从寄存器中读取，而不要从内存中读取</a:t>
            </a:r>
          </a:p>
          <a:p>
            <a:pPr lvl="1" eaLnBrk="1" hangingPunct="1">
              <a:lnSpc>
                <a:spcPct val="90000"/>
              </a:lnSpc>
              <a:defRPr/>
            </a:pPr>
            <a:r>
              <a:rPr lang="zh-CN" altLang="en-US" dirty="0" smtClean="0"/>
              <a:t>只有局部自动变量和形式参数才能作为寄存器变量，其他不行</a:t>
            </a:r>
          </a:p>
          <a:p>
            <a:pPr lvl="1" eaLnBrk="1" hangingPunct="1">
              <a:lnSpc>
                <a:spcPct val="90000"/>
              </a:lnSpc>
              <a:defRPr/>
            </a:pPr>
            <a:r>
              <a:rPr lang="zh-CN" altLang="en-US" dirty="0" smtClean="0"/>
              <a:t>计算机系统中的寄存器数目有限，不能定义任意多的寄存器变量</a:t>
            </a:r>
          </a:p>
          <a:p>
            <a:pPr lvl="1" eaLnBrk="1" hangingPunct="1">
              <a:lnSpc>
                <a:spcPct val="90000"/>
              </a:lnSpc>
              <a:defRPr/>
            </a:pPr>
            <a:r>
              <a:rPr lang="en-US" altLang="zh-CN" dirty="0" smtClean="0"/>
              <a:t>static</a:t>
            </a:r>
            <a:r>
              <a:rPr lang="zh-CN" altLang="en-US" dirty="0" smtClean="0"/>
              <a:t>的变量不能定义为寄存器变量</a:t>
            </a:r>
          </a:p>
        </p:txBody>
      </p:sp>
    </p:spTree>
    <p:extLst>
      <p:ext uri="{BB962C8B-B14F-4D97-AF65-F5344CB8AC3E}">
        <p14:creationId xmlns:p14="http://schemas.microsoft.com/office/powerpoint/2010/main" val="371973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rrowheads="1"/>
          </p:cNvSpPr>
          <p:nvPr>
            <p:ph type="title"/>
          </p:nvPr>
        </p:nvSpPr>
        <p:spPr/>
        <p:txBody>
          <a:bodyPr/>
          <a:lstStyle/>
          <a:p>
            <a:pPr eaLnBrk="1" hangingPunct="1">
              <a:defRPr/>
            </a:pPr>
            <a:r>
              <a:rPr lang="zh-CN" altLang="en-US" dirty="0" smtClean="0"/>
              <a:t>编写和使用一个简单的函数</a:t>
            </a:r>
          </a:p>
        </p:txBody>
      </p:sp>
      <p:sp>
        <p:nvSpPr>
          <p:cNvPr id="6" name="Text Box 4"/>
          <p:cNvSpPr txBox="1">
            <a:spLocks noChangeArrowheads="1"/>
          </p:cNvSpPr>
          <p:nvPr/>
        </p:nvSpPr>
        <p:spPr bwMode="auto">
          <a:xfrm>
            <a:off x="1009650" y="1613113"/>
            <a:ext cx="8413267" cy="4708981"/>
          </a:xfrm>
          <a:prstGeom prst="rect">
            <a:avLst/>
          </a:prstGeom>
          <a:gradFill rotWithShape="1">
            <a:gsLst>
              <a:gs pos="0">
                <a:srgbClr val="CCFFFF"/>
              </a:gs>
              <a:gs pos="100000">
                <a:srgbClr val="CCFFFF">
                  <a:gamma/>
                  <a:tint val="43137"/>
                  <a:invGamma/>
                </a:srgbClr>
              </a:gs>
            </a:gsLst>
            <a:lin ang="5400000" scaled="1"/>
          </a:gradFill>
          <a:ln w="9525">
            <a:noFill/>
            <a:miter lim="800000"/>
            <a:headEnd/>
            <a:tailEnd/>
          </a:ln>
          <a:effectLst/>
        </p:spPr>
        <p:txBody>
          <a:bodyPr wrap="square">
            <a:spAutoFit/>
          </a:bodyPr>
          <a:lstStyle/>
          <a:p>
            <a:r>
              <a:rPr lang="en-US" altLang="zh-CN" sz="2000" dirty="0"/>
              <a:t>#include&lt;</a:t>
            </a:r>
            <a:r>
              <a:rPr lang="en-US" altLang="zh-CN" sz="2000" dirty="0" err="1"/>
              <a:t>iostream</a:t>
            </a:r>
            <a:r>
              <a:rPr lang="en-US" altLang="zh-CN" sz="2000" dirty="0"/>
              <a:t>&gt;</a:t>
            </a:r>
          </a:p>
          <a:p>
            <a:r>
              <a:rPr lang="en-US" altLang="zh-CN" sz="2000" dirty="0"/>
              <a:t>using namespace </a:t>
            </a:r>
            <a:r>
              <a:rPr lang="en-US" altLang="zh-CN" sz="2000" dirty="0" err="1"/>
              <a:t>std</a:t>
            </a:r>
            <a:r>
              <a:rPr lang="en-US" altLang="zh-CN" sz="2000" dirty="0"/>
              <a:t>;</a:t>
            </a:r>
          </a:p>
          <a:p>
            <a:r>
              <a:rPr lang="en-US" altLang="zh-CN" sz="2000" dirty="0" err="1"/>
              <a:t>int</a:t>
            </a:r>
            <a:r>
              <a:rPr lang="en-US" altLang="zh-CN" sz="2000" dirty="0"/>
              <a:t> sum()</a:t>
            </a:r>
          </a:p>
          <a:p>
            <a:r>
              <a:rPr lang="en-US" altLang="zh-CN" sz="2000" dirty="0"/>
              <a:t>{</a:t>
            </a:r>
          </a:p>
          <a:p>
            <a:r>
              <a:rPr lang="en-US" altLang="zh-CN" sz="2000" dirty="0"/>
              <a:t>	</a:t>
            </a:r>
            <a:r>
              <a:rPr lang="en-US" altLang="zh-CN" sz="2000" dirty="0" err="1"/>
              <a:t>int</a:t>
            </a:r>
            <a:r>
              <a:rPr lang="en-US" altLang="zh-CN" sz="2000" dirty="0"/>
              <a:t> </a:t>
            </a:r>
            <a:r>
              <a:rPr lang="en-US" altLang="zh-CN" sz="2000" dirty="0" err="1"/>
              <a:t>i,result</a:t>
            </a:r>
            <a:r>
              <a:rPr lang="en-US" altLang="zh-CN" sz="2000" dirty="0"/>
              <a:t>=0;</a:t>
            </a:r>
          </a:p>
          <a:p>
            <a:r>
              <a:rPr lang="en-US" altLang="zh-CN" sz="2000" dirty="0"/>
              <a:t>	for (</a:t>
            </a:r>
            <a:r>
              <a:rPr lang="en-US" altLang="zh-CN" sz="2000" dirty="0" err="1"/>
              <a:t>i</a:t>
            </a:r>
            <a:r>
              <a:rPr lang="en-US" altLang="zh-CN" sz="2000" dirty="0"/>
              <a:t>=1;i&lt;=100;i++)</a:t>
            </a:r>
          </a:p>
          <a:p>
            <a:r>
              <a:rPr lang="en-US" altLang="zh-CN" sz="2000" dirty="0"/>
              <a:t>	  result+=</a:t>
            </a:r>
            <a:r>
              <a:rPr lang="en-US" altLang="zh-CN" sz="2000" dirty="0" err="1"/>
              <a:t>i</a:t>
            </a:r>
            <a:r>
              <a:rPr lang="en-US" altLang="zh-CN" sz="2000" dirty="0"/>
              <a:t>;</a:t>
            </a:r>
          </a:p>
          <a:p>
            <a:r>
              <a:rPr lang="en-US" altLang="zh-CN" sz="2000" dirty="0"/>
              <a:t>	return result;</a:t>
            </a:r>
          </a:p>
          <a:p>
            <a:r>
              <a:rPr lang="en-US" altLang="zh-CN" sz="2000" dirty="0"/>
              <a:t>} </a:t>
            </a:r>
          </a:p>
          <a:p>
            <a:r>
              <a:rPr lang="en-US" altLang="zh-CN" sz="2000" dirty="0" err="1"/>
              <a:t>int</a:t>
            </a:r>
            <a:r>
              <a:rPr lang="en-US" altLang="zh-CN" sz="2000" dirty="0"/>
              <a:t> main()</a:t>
            </a:r>
          </a:p>
          <a:p>
            <a:r>
              <a:rPr lang="en-US" altLang="zh-CN" sz="2000" dirty="0"/>
              <a:t>{</a:t>
            </a:r>
          </a:p>
          <a:p>
            <a:r>
              <a:rPr lang="en-US" altLang="zh-CN" sz="2000" dirty="0"/>
              <a:t> 	</a:t>
            </a:r>
            <a:r>
              <a:rPr lang="en-US" altLang="zh-CN" sz="2000" dirty="0" err="1"/>
              <a:t>int</a:t>
            </a:r>
            <a:r>
              <a:rPr lang="en-US" altLang="zh-CN" sz="2000" dirty="0"/>
              <a:t> a=sum();</a:t>
            </a:r>
          </a:p>
          <a:p>
            <a:r>
              <a:rPr lang="en-US" altLang="zh-CN" sz="2000" dirty="0"/>
              <a:t> 	</a:t>
            </a:r>
            <a:r>
              <a:rPr lang="en-US" altLang="zh-CN" sz="2000" dirty="0" err="1"/>
              <a:t>cout</a:t>
            </a:r>
            <a:r>
              <a:rPr lang="en-US" altLang="zh-CN" sz="2000" dirty="0"/>
              <a:t>&lt;&lt;"1+2+...+100="&lt;&lt;a&lt;&lt;</a:t>
            </a:r>
            <a:r>
              <a:rPr lang="en-US" altLang="zh-CN" sz="2000" dirty="0" err="1"/>
              <a:t>endl</a:t>
            </a:r>
            <a:r>
              <a:rPr lang="en-US" altLang="zh-CN" sz="2000" dirty="0"/>
              <a:t>;</a:t>
            </a:r>
          </a:p>
          <a:p>
            <a:r>
              <a:rPr lang="en-US" altLang="zh-CN" sz="2000" dirty="0"/>
              <a:t> 	return 0;</a:t>
            </a:r>
          </a:p>
          <a:p>
            <a:r>
              <a:rPr lang="en-US" altLang="zh-CN" sz="2000" dirty="0"/>
              <a:t>}</a:t>
            </a:r>
            <a:endParaRPr lang="zh-CN" altLang="en-US" sz="2000" dirty="0"/>
          </a:p>
        </p:txBody>
      </p:sp>
    </p:spTree>
    <p:extLst>
      <p:ext uri="{BB962C8B-B14F-4D97-AF65-F5344CB8AC3E}">
        <p14:creationId xmlns:p14="http://schemas.microsoft.com/office/powerpoint/2010/main" val="422506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rrowheads="1"/>
          </p:cNvSpPr>
          <p:nvPr>
            <p:ph type="title"/>
          </p:nvPr>
        </p:nvSpPr>
        <p:spPr/>
        <p:txBody>
          <a:bodyPr/>
          <a:lstStyle/>
          <a:p>
            <a:pPr eaLnBrk="1" hangingPunct="1">
              <a:defRPr/>
            </a:pPr>
            <a:r>
              <a:rPr lang="zh-CN" altLang="en-US" smtClean="0"/>
              <a:t>变量的存储类别</a:t>
            </a:r>
          </a:p>
        </p:txBody>
      </p:sp>
      <p:sp>
        <p:nvSpPr>
          <p:cNvPr id="259075" name="Rectangle 3"/>
          <p:cNvSpPr>
            <a:spLocks noGrp="1" noChangeArrowheads="1"/>
          </p:cNvSpPr>
          <p:nvPr>
            <p:ph type="body" idx="1"/>
          </p:nvPr>
        </p:nvSpPr>
        <p:spPr/>
        <p:txBody>
          <a:bodyPr/>
          <a:lstStyle/>
          <a:p>
            <a:pPr eaLnBrk="1" hangingPunct="1">
              <a:defRPr/>
            </a:pPr>
            <a:r>
              <a:rPr lang="en-US" altLang="zh-CN" smtClean="0"/>
              <a:t>extern</a:t>
            </a:r>
            <a:r>
              <a:rPr lang="zh-CN" altLang="en-US" smtClean="0"/>
              <a:t>变量</a:t>
            </a:r>
          </a:p>
          <a:p>
            <a:pPr lvl="1" eaLnBrk="1" hangingPunct="1">
              <a:defRPr/>
            </a:pPr>
            <a:r>
              <a:rPr lang="zh-CN" altLang="en-US" smtClean="0"/>
              <a:t>用</a:t>
            </a:r>
            <a:r>
              <a:rPr lang="en-US" altLang="zh-CN" smtClean="0"/>
              <a:t>extern</a:t>
            </a:r>
            <a:r>
              <a:rPr lang="zh-CN" altLang="en-US" smtClean="0"/>
              <a:t>变量来声明外部变量，以扩展外部变量的作用域</a:t>
            </a:r>
          </a:p>
          <a:p>
            <a:pPr lvl="1" eaLnBrk="1" hangingPunct="1">
              <a:defRPr/>
            </a:pPr>
            <a:r>
              <a:rPr lang="zh-CN" altLang="en-US" smtClean="0"/>
              <a:t>在一个文件内声明外部变量</a:t>
            </a:r>
          </a:p>
          <a:p>
            <a:pPr lvl="2" eaLnBrk="1" hangingPunct="1">
              <a:defRPr/>
            </a:pPr>
            <a:r>
              <a:rPr lang="zh-CN" altLang="en-US" smtClean="0"/>
              <a:t>扩展外部变量的作用范围</a:t>
            </a:r>
          </a:p>
          <a:p>
            <a:pPr lvl="1" eaLnBrk="1" hangingPunct="1">
              <a:defRPr/>
            </a:pPr>
            <a:r>
              <a:rPr lang="zh-CN" altLang="en-US" smtClean="0"/>
              <a:t>在多个文件的程序中声明外部变量</a:t>
            </a:r>
          </a:p>
          <a:p>
            <a:pPr lvl="2" eaLnBrk="1" hangingPunct="1">
              <a:defRPr/>
            </a:pPr>
            <a:r>
              <a:rPr lang="zh-CN" altLang="en-US" smtClean="0"/>
              <a:t>一个文件引用另一个文件中已定义的外部变量</a:t>
            </a:r>
          </a:p>
          <a:p>
            <a:pPr lvl="2" eaLnBrk="1" hangingPunct="1">
              <a:defRPr/>
            </a:pPr>
            <a:r>
              <a:rPr lang="zh-CN" altLang="en-US" smtClean="0"/>
              <a:t>为了防止这种引用错误，可以在定义一个外部变量时加</a:t>
            </a:r>
            <a:r>
              <a:rPr lang="en-US" altLang="zh-CN" smtClean="0"/>
              <a:t>static</a:t>
            </a:r>
            <a:r>
              <a:rPr lang="zh-CN" altLang="en-US" smtClean="0"/>
              <a:t>声明</a:t>
            </a:r>
          </a:p>
        </p:txBody>
      </p:sp>
    </p:spTree>
    <p:extLst>
      <p:ext uri="{BB962C8B-B14F-4D97-AF65-F5344CB8AC3E}">
        <p14:creationId xmlns:p14="http://schemas.microsoft.com/office/powerpoint/2010/main" val="3475183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rrowheads="1"/>
          </p:cNvSpPr>
          <p:nvPr>
            <p:ph type="title"/>
          </p:nvPr>
        </p:nvSpPr>
        <p:spPr/>
        <p:txBody>
          <a:bodyPr/>
          <a:lstStyle/>
          <a:p>
            <a:pPr eaLnBrk="1" hangingPunct="1">
              <a:defRPr/>
            </a:pPr>
            <a:r>
              <a:rPr lang="zh-CN" altLang="en-US" dirty="0" smtClean="0"/>
              <a:t>变量的存储类别</a:t>
            </a:r>
          </a:p>
        </p:txBody>
      </p:sp>
      <p:sp>
        <p:nvSpPr>
          <p:cNvPr id="260099" name="Rectangle 3"/>
          <p:cNvSpPr>
            <a:spLocks noGrp="1" noChangeArrowheads="1"/>
          </p:cNvSpPr>
          <p:nvPr>
            <p:ph type="body" idx="1"/>
          </p:nvPr>
        </p:nvSpPr>
        <p:spPr/>
        <p:txBody>
          <a:bodyPr/>
          <a:lstStyle/>
          <a:p>
            <a:pPr eaLnBrk="1" hangingPunct="1">
              <a:defRPr/>
            </a:pPr>
            <a:r>
              <a:rPr lang="zh-CN" altLang="en-US" smtClean="0"/>
              <a:t>变量的定义和声明</a:t>
            </a:r>
          </a:p>
          <a:p>
            <a:pPr lvl="1" eaLnBrk="1" hangingPunct="1">
              <a:defRPr/>
            </a:pPr>
            <a:r>
              <a:rPr lang="zh-CN" altLang="en-US" smtClean="0"/>
              <a:t>定义：需要建立存储空间的</a:t>
            </a:r>
          </a:p>
          <a:p>
            <a:pPr lvl="1" eaLnBrk="1" hangingPunct="1">
              <a:defRPr/>
            </a:pPr>
            <a:r>
              <a:rPr lang="zh-CN" altLang="en-US" smtClean="0"/>
              <a:t>声明：不需要建立存储空间的</a:t>
            </a:r>
          </a:p>
          <a:p>
            <a:pPr lvl="1" eaLnBrk="1" hangingPunct="1">
              <a:defRPr/>
            </a:pPr>
            <a:r>
              <a:rPr lang="zh-CN" altLang="en-US" smtClean="0"/>
              <a:t>广义的说，声明包括定义，但并非所有的声明都是定义</a:t>
            </a:r>
          </a:p>
          <a:p>
            <a:pPr lvl="1" eaLnBrk="1" hangingPunct="1">
              <a:defRPr/>
            </a:pPr>
            <a:r>
              <a:rPr lang="zh-CN" altLang="en-US" smtClean="0"/>
              <a:t>对外部变量，只能定义一次，声明可以声明多次</a:t>
            </a:r>
          </a:p>
        </p:txBody>
      </p:sp>
    </p:spTree>
    <p:extLst>
      <p:ext uri="{BB962C8B-B14F-4D97-AF65-F5344CB8AC3E}">
        <p14:creationId xmlns:p14="http://schemas.microsoft.com/office/powerpoint/2010/main" val="326740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044" name="Group 108"/>
          <p:cNvGraphicFramePr>
            <a:graphicFrameLocks noGrp="1"/>
          </p:cNvGraphicFramePr>
          <p:nvPr>
            <p:extLst>
              <p:ext uri="{D42A27DB-BD31-4B8C-83A1-F6EECF244321}">
                <p14:modId xmlns:p14="http://schemas.microsoft.com/office/powerpoint/2010/main" val="1391904432"/>
              </p:ext>
            </p:extLst>
          </p:nvPr>
        </p:nvGraphicFramePr>
        <p:xfrm>
          <a:off x="1136576" y="2211928"/>
          <a:ext cx="7488238" cy="3449320"/>
        </p:xfrm>
        <a:graphic>
          <a:graphicData uri="http://schemas.openxmlformats.org/drawingml/2006/table">
            <a:tbl>
              <a:tblPr/>
              <a:tblGrid>
                <a:gridCol w="555625">
                  <a:extLst>
                    <a:ext uri="{9D8B030D-6E8A-4147-A177-3AD203B41FA5}">
                      <a16:colId xmlns:a16="http://schemas.microsoft.com/office/drawing/2014/main" val="20000"/>
                    </a:ext>
                  </a:extLst>
                </a:gridCol>
                <a:gridCol w="2108200">
                  <a:extLst>
                    <a:ext uri="{9D8B030D-6E8A-4147-A177-3AD203B41FA5}">
                      <a16:colId xmlns:a16="http://schemas.microsoft.com/office/drawing/2014/main" val="20001"/>
                    </a:ext>
                  </a:extLst>
                </a:gridCol>
                <a:gridCol w="2305050">
                  <a:extLst>
                    <a:ext uri="{9D8B030D-6E8A-4147-A177-3AD203B41FA5}">
                      <a16:colId xmlns:a16="http://schemas.microsoft.com/office/drawing/2014/main" val="20002"/>
                    </a:ext>
                  </a:extLst>
                </a:gridCol>
                <a:gridCol w="2519363">
                  <a:extLst>
                    <a:ext uri="{9D8B030D-6E8A-4147-A177-3AD203B41FA5}">
                      <a16:colId xmlns:a16="http://schemas.microsoft.com/office/drawing/2014/main" val="20003"/>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全局变量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自动变量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static</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内部变量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作用域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从定义点到文件结束。可用</a:t>
                      </a: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extern</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扩展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从定义点到分程序。不可扩展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从定义点到分程序</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不可扩展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生存期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程序的整个执行周期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分程序的执行周期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程序的整个执行周期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初始化</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缺省为</a:t>
                      </a: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0</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或</a:t>
                      </a: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缺省为随机值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缺省为</a:t>
                      </a: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0</a:t>
                      </a: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或</a:t>
                      </a: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67965" name="Text Box 29"/>
          <p:cNvSpPr txBox="1">
            <a:spLocks noChangeArrowheads="1"/>
          </p:cNvSpPr>
          <p:nvPr/>
        </p:nvSpPr>
        <p:spPr bwMode="auto">
          <a:xfrm>
            <a:off x="1352600" y="620688"/>
            <a:ext cx="1415772" cy="584775"/>
          </a:xfrm>
          <a:prstGeom prst="rect">
            <a:avLst/>
          </a:prstGeom>
          <a:noFill/>
          <a:ln w="9525">
            <a:noFill/>
            <a:miter lim="800000"/>
            <a:headEnd/>
            <a:tailEnd/>
          </a:ln>
          <a:effectLst/>
        </p:spPr>
        <p:txBody>
          <a:bodyPr wrap="none">
            <a:spAutoFit/>
          </a:bodyPr>
          <a:lstStyle/>
          <a:p>
            <a:r>
              <a:rPr lang="zh-CN" altLang="en-US" sz="3200" dirty="0">
                <a:solidFill>
                  <a:schemeClr val="tx2"/>
                </a:solidFill>
                <a:latin typeface="+mj-lt"/>
                <a:ea typeface="+mj-ea"/>
                <a:cs typeface="+mj-cs"/>
              </a:rPr>
              <a:t>总结：</a:t>
            </a:r>
          </a:p>
        </p:txBody>
      </p:sp>
    </p:spTree>
    <p:extLst>
      <p:ext uri="{BB962C8B-B14F-4D97-AF65-F5344CB8AC3E}">
        <p14:creationId xmlns:p14="http://schemas.microsoft.com/office/powerpoint/2010/main" val="8923021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rrowheads="1"/>
          </p:cNvSpPr>
          <p:nvPr>
            <p:ph type="title"/>
          </p:nvPr>
        </p:nvSpPr>
        <p:spPr/>
        <p:txBody>
          <a:bodyPr/>
          <a:lstStyle/>
          <a:p>
            <a:pPr eaLnBrk="1" hangingPunct="1">
              <a:defRPr/>
            </a:pPr>
            <a:r>
              <a:rPr lang="zh-CN" altLang="en-US" dirty="0" smtClean="0"/>
              <a:t>内部函数和外部函数</a:t>
            </a:r>
          </a:p>
        </p:txBody>
      </p:sp>
      <p:sp>
        <p:nvSpPr>
          <p:cNvPr id="261123" name="Rectangle 3"/>
          <p:cNvSpPr>
            <a:spLocks noGrp="1" noChangeArrowheads="1"/>
          </p:cNvSpPr>
          <p:nvPr>
            <p:ph type="body" idx="1"/>
          </p:nvPr>
        </p:nvSpPr>
        <p:spPr/>
        <p:txBody>
          <a:bodyPr/>
          <a:lstStyle/>
          <a:p>
            <a:pPr eaLnBrk="1" hangingPunct="1">
              <a:lnSpc>
                <a:spcPct val="90000"/>
              </a:lnSpc>
              <a:defRPr/>
            </a:pPr>
            <a:r>
              <a:rPr lang="zh-CN" altLang="en-US" smtClean="0"/>
              <a:t>内部函数：</a:t>
            </a:r>
          </a:p>
          <a:p>
            <a:pPr lvl="1" eaLnBrk="1" hangingPunct="1">
              <a:lnSpc>
                <a:spcPct val="90000"/>
              </a:lnSpc>
              <a:defRPr/>
            </a:pPr>
            <a:r>
              <a:rPr lang="en-US" altLang="zh-CN" smtClean="0"/>
              <a:t>static </a:t>
            </a:r>
            <a:r>
              <a:rPr lang="zh-CN" altLang="en-US" smtClean="0"/>
              <a:t>类型标识符 函数名（形参表）</a:t>
            </a:r>
          </a:p>
          <a:p>
            <a:pPr lvl="1" eaLnBrk="1" hangingPunct="1">
              <a:lnSpc>
                <a:spcPct val="90000"/>
              </a:lnSpc>
              <a:defRPr/>
            </a:pPr>
            <a:r>
              <a:rPr lang="zh-CN" altLang="en-US" smtClean="0"/>
              <a:t>一个函数只能被本文件中的其他函数所调用</a:t>
            </a:r>
          </a:p>
          <a:p>
            <a:pPr eaLnBrk="1" hangingPunct="1">
              <a:lnSpc>
                <a:spcPct val="90000"/>
              </a:lnSpc>
              <a:defRPr/>
            </a:pPr>
            <a:r>
              <a:rPr lang="zh-CN" altLang="en-US" smtClean="0"/>
              <a:t>外部函数：</a:t>
            </a:r>
          </a:p>
          <a:p>
            <a:pPr lvl="1" eaLnBrk="1" hangingPunct="1">
              <a:lnSpc>
                <a:spcPct val="90000"/>
              </a:lnSpc>
              <a:defRPr/>
            </a:pPr>
            <a:r>
              <a:rPr lang="en-US" altLang="zh-CN" smtClean="0"/>
              <a:t>Extern </a:t>
            </a:r>
            <a:r>
              <a:rPr lang="zh-CN" altLang="en-US" smtClean="0"/>
              <a:t>类型标识符 函数名（形参表）</a:t>
            </a:r>
          </a:p>
          <a:p>
            <a:pPr lvl="1" eaLnBrk="1" hangingPunct="1">
              <a:lnSpc>
                <a:spcPct val="90000"/>
              </a:lnSpc>
              <a:defRPr/>
            </a:pPr>
            <a:r>
              <a:rPr lang="zh-CN" altLang="en-US" smtClean="0"/>
              <a:t>在定义函数时，在函数首部的最左端加</a:t>
            </a:r>
            <a:r>
              <a:rPr lang="en-US" altLang="zh-CN" smtClean="0"/>
              <a:t>extern</a:t>
            </a:r>
            <a:r>
              <a:rPr lang="zh-CN" altLang="en-US" smtClean="0"/>
              <a:t>，表示该函数可以被其他文件调用</a:t>
            </a:r>
          </a:p>
          <a:p>
            <a:pPr lvl="1" eaLnBrk="1" hangingPunct="1">
              <a:lnSpc>
                <a:spcPct val="90000"/>
              </a:lnSpc>
              <a:defRPr/>
            </a:pPr>
            <a:r>
              <a:rPr lang="zh-CN" altLang="en-US" smtClean="0"/>
              <a:t>在需要调用此函数的文件中，用</a:t>
            </a:r>
            <a:r>
              <a:rPr lang="en-US" altLang="zh-CN" smtClean="0"/>
              <a:t>extern</a:t>
            </a:r>
            <a:r>
              <a:rPr lang="zh-CN" altLang="en-US" smtClean="0"/>
              <a:t>声明的函数是外部函数</a:t>
            </a:r>
          </a:p>
        </p:txBody>
      </p:sp>
    </p:spTree>
    <p:extLst>
      <p:ext uri="{BB962C8B-B14F-4D97-AF65-F5344CB8AC3E}">
        <p14:creationId xmlns:p14="http://schemas.microsoft.com/office/powerpoint/2010/main" val="4161242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1025352" y="620688"/>
            <a:ext cx="7034212" cy="609600"/>
          </a:xfrm>
        </p:spPr>
        <p:txBody>
          <a:bodyPr/>
          <a:lstStyle/>
          <a:p>
            <a:pPr>
              <a:defRPr/>
            </a:pPr>
            <a:r>
              <a:rPr lang="zh-CN" altLang="en-US" dirty="0"/>
              <a:t>程序举例 </a:t>
            </a:r>
          </a:p>
        </p:txBody>
      </p:sp>
      <p:sp>
        <p:nvSpPr>
          <p:cNvPr id="210948" name="Rectangle 4"/>
          <p:cNvSpPr>
            <a:spLocks noChangeArrowheads="1"/>
          </p:cNvSpPr>
          <p:nvPr/>
        </p:nvSpPr>
        <p:spPr bwMode="auto">
          <a:xfrm>
            <a:off x="992560" y="1628800"/>
            <a:ext cx="7776913" cy="4822825"/>
          </a:xfrm>
          <a:prstGeom prst="rect">
            <a:avLst/>
          </a:prstGeom>
          <a:noFill/>
          <a:ln w="9525">
            <a:noFill/>
            <a:miter lim="800000"/>
            <a:headEnd/>
            <a:tailEnd/>
          </a:ln>
          <a:effectLst/>
        </p:spPr>
        <p:txBody>
          <a:bodyPr anchor="ctr"/>
          <a:lstStyle/>
          <a:p>
            <a:pPr algn="just">
              <a:lnSpc>
                <a:spcPct val="120000"/>
              </a:lnSpc>
            </a:pPr>
            <a:r>
              <a:rPr kumimoji="1" lang="en-US" altLang="zh-CN" sz="2400" b="1" dirty="0" smtClean="0">
                <a:solidFill>
                  <a:srgbClr val="990099"/>
                </a:solidFill>
                <a:latin typeface="楷体_GB2312" pitchFamily="49" charset="-122"/>
                <a:ea typeface="楷体_GB2312" pitchFamily="49" charset="-122"/>
              </a:rPr>
              <a:t>【</a:t>
            </a:r>
            <a:r>
              <a:rPr kumimoji="1" lang="zh-CN" altLang="en-US" sz="2400" b="1" dirty="0" smtClean="0">
                <a:solidFill>
                  <a:srgbClr val="990099"/>
                </a:solidFill>
                <a:latin typeface="楷体_GB2312" pitchFamily="49" charset="-122"/>
                <a:ea typeface="楷体_GB2312" pitchFamily="49" charset="-122"/>
              </a:rPr>
              <a:t>例</a:t>
            </a:r>
            <a:r>
              <a:rPr kumimoji="1" lang="en-US" altLang="zh-CN" sz="2400" b="1" dirty="0" smtClean="0">
                <a:solidFill>
                  <a:srgbClr val="990099"/>
                </a:solidFill>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编一判断质数的函数，验证歌德巴赫猜想：任何大于</a:t>
            </a:r>
            <a:r>
              <a:rPr kumimoji="1" lang="en-US" altLang="zh-CN" sz="2400" b="1" dirty="0">
                <a:latin typeface="楷体_GB2312" pitchFamily="49" charset="-122"/>
                <a:ea typeface="楷体_GB2312" pitchFamily="49" charset="-122"/>
              </a:rPr>
              <a:t>2</a:t>
            </a:r>
            <a:r>
              <a:rPr kumimoji="1" lang="zh-CN" altLang="en-US" sz="2400" b="1" dirty="0">
                <a:latin typeface="楷体_GB2312" pitchFamily="49" charset="-122"/>
                <a:ea typeface="楷体_GB2312" pitchFamily="49" charset="-122"/>
              </a:rPr>
              <a:t>的偶数均可表示为两个素数的和。例如：</a:t>
            </a:r>
            <a:r>
              <a:rPr kumimoji="1" lang="en-US" altLang="zh-CN" sz="2400" b="1" dirty="0">
                <a:latin typeface="楷体_GB2312" pitchFamily="49" charset="-122"/>
                <a:ea typeface="楷体_GB2312" pitchFamily="49" charset="-122"/>
              </a:rPr>
              <a:t>4=2+2</a:t>
            </a:r>
            <a:r>
              <a:rPr kumimoji="1" lang="zh-CN" altLang="en-US" sz="2400" b="1" dirty="0">
                <a:latin typeface="楷体_GB2312" pitchFamily="49" charset="-122"/>
                <a:ea typeface="楷体_GB2312" pitchFamily="49" charset="-122"/>
              </a:rPr>
              <a:t>（特例，仅此一个），</a:t>
            </a:r>
            <a:r>
              <a:rPr kumimoji="1" lang="en-US" altLang="zh-CN" sz="2400" b="1" dirty="0">
                <a:latin typeface="楷体_GB2312" pitchFamily="49" charset="-122"/>
                <a:ea typeface="楷体_GB2312" pitchFamily="49" charset="-122"/>
              </a:rPr>
              <a:t>6=3+3</a:t>
            </a: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8=3+5</a:t>
            </a:r>
            <a:r>
              <a:rPr kumimoji="1" lang="zh-CN" altLang="en-US" sz="2400" b="1" dirty="0">
                <a:latin typeface="楷体_GB2312" pitchFamily="49" charset="-122"/>
                <a:ea typeface="楷体_GB2312" pitchFamily="49" charset="-122"/>
              </a:rPr>
              <a:t>，</a:t>
            </a:r>
            <a:r>
              <a:rPr kumimoji="1" lang="en-US" altLang="zh-CN" sz="2400" b="1" dirty="0">
                <a:latin typeface="Times New Roman"/>
                <a:ea typeface="楷体_GB2312" pitchFamily="49" charset="-122"/>
              </a:rPr>
              <a:t>…</a:t>
            </a:r>
            <a:r>
              <a:rPr kumimoji="1" lang="zh-CN" altLang="en-US" sz="2400" b="1" dirty="0">
                <a:latin typeface="楷体_GB2312" pitchFamily="49" charset="-122"/>
                <a:ea typeface="楷体_GB2312" pitchFamily="49" charset="-122"/>
              </a:rPr>
              <a:t>。程序要求输入任一偶数，输出</a:t>
            </a:r>
            <a:r>
              <a:rPr kumimoji="1" lang="en-US" altLang="zh-CN" sz="2400" b="1" dirty="0">
                <a:latin typeface="楷体_GB2312" pitchFamily="49" charset="-122"/>
                <a:ea typeface="楷体_GB2312" pitchFamily="49" charset="-122"/>
              </a:rPr>
              <a:t>6</a:t>
            </a:r>
            <a:r>
              <a:rPr kumimoji="1" lang="zh-CN" altLang="en-US" sz="2400" b="1" dirty="0">
                <a:latin typeface="楷体_GB2312" pitchFamily="49" charset="-122"/>
                <a:ea typeface="楷体_GB2312" pitchFamily="49" charset="-122"/>
              </a:rPr>
              <a:t>到该数范围内的各个满足条件的组合。</a:t>
            </a:r>
          </a:p>
          <a:p>
            <a:pPr algn="just">
              <a:lnSpc>
                <a:spcPct val="120000"/>
              </a:lnSpc>
            </a:pPr>
            <a:r>
              <a:rPr kumimoji="1" lang="zh-CN" altLang="en-US" sz="2400" b="1" dirty="0">
                <a:solidFill>
                  <a:srgbClr val="990099"/>
                </a:solidFill>
                <a:latin typeface="楷体_GB2312" pitchFamily="49" charset="-122"/>
                <a:ea typeface="楷体_GB2312" pitchFamily="49" charset="-122"/>
              </a:rPr>
              <a:t>分析：</a:t>
            </a:r>
            <a:r>
              <a:rPr kumimoji="1" lang="zh-CN" altLang="en-US" sz="2400" b="1" dirty="0">
                <a:latin typeface="楷体_GB2312" pitchFamily="49" charset="-122"/>
                <a:ea typeface="楷体_GB2312" pitchFamily="49" charset="-122"/>
              </a:rPr>
              <a:t>对一个偶数，分解为两个质数和，既</a:t>
            </a:r>
            <a:r>
              <a:rPr kumimoji="1" lang="en-US" altLang="zh-CN" sz="2400" b="1" dirty="0">
                <a:latin typeface="楷体_GB2312" pitchFamily="49" charset="-122"/>
                <a:ea typeface="楷体_GB2312" pitchFamily="49" charset="-122"/>
              </a:rPr>
              <a:t>n=</a:t>
            </a:r>
            <a:r>
              <a:rPr kumimoji="1" lang="en-US" altLang="zh-CN" sz="2400" b="1" dirty="0" err="1">
                <a:latin typeface="楷体_GB2312" pitchFamily="49" charset="-122"/>
                <a:ea typeface="楷体_GB2312" pitchFamily="49" charset="-122"/>
              </a:rPr>
              <a:t>a+b</a:t>
            </a:r>
            <a:r>
              <a:rPr kumimoji="1" lang="zh-CN" altLang="en-US" sz="2400" b="1" dirty="0">
                <a:latin typeface="楷体_GB2312" pitchFamily="49" charset="-122"/>
                <a:ea typeface="楷体_GB2312" pitchFamily="49" charset="-122"/>
              </a:rPr>
              <a:t>。方法是从找最小的质数</a:t>
            </a:r>
            <a:r>
              <a:rPr kumimoji="1" lang="en-US" altLang="zh-CN" sz="2400" b="1" dirty="0">
                <a:latin typeface="楷体_GB2312" pitchFamily="49" charset="-122"/>
                <a:ea typeface="楷体_GB2312" pitchFamily="49" charset="-122"/>
              </a:rPr>
              <a:t>a</a:t>
            </a:r>
            <a:r>
              <a:rPr kumimoji="1" lang="zh-CN" altLang="en-US" sz="2400" b="1" dirty="0">
                <a:latin typeface="楷体_GB2312" pitchFamily="49" charset="-122"/>
                <a:ea typeface="楷体_GB2312" pitchFamily="49" charset="-122"/>
              </a:rPr>
              <a:t>为</a:t>
            </a:r>
            <a:r>
              <a:rPr kumimoji="1" lang="en-US" altLang="zh-CN" sz="2400" b="1" dirty="0">
                <a:latin typeface="楷体_GB2312" pitchFamily="49" charset="-122"/>
                <a:ea typeface="楷体_GB2312" pitchFamily="49" charset="-122"/>
              </a:rPr>
              <a:t>3</a:t>
            </a:r>
            <a:r>
              <a:rPr kumimoji="1" lang="zh-CN" altLang="en-US" sz="2400" b="1" dirty="0">
                <a:latin typeface="楷体_GB2312" pitchFamily="49" charset="-122"/>
                <a:ea typeface="楷体_GB2312" pitchFamily="49" charset="-122"/>
              </a:rPr>
              <a:t>开始（因</a:t>
            </a:r>
            <a:r>
              <a:rPr kumimoji="1" lang="en-US" altLang="zh-CN" sz="2400" b="1" dirty="0">
                <a:latin typeface="楷体_GB2312" pitchFamily="49" charset="-122"/>
                <a:ea typeface="楷体_GB2312" pitchFamily="49" charset="-122"/>
              </a:rPr>
              <a:t>2</a:t>
            </a:r>
            <a:r>
              <a:rPr kumimoji="1" lang="zh-CN" altLang="en-US" sz="2400" b="1" dirty="0">
                <a:latin typeface="楷体_GB2312" pitchFamily="49" charset="-122"/>
                <a:ea typeface="楷体_GB2312" pitchFamily="49" charset="-122"/>
              </a:rPr>
              <a:t>是偶数，另一个必定是偶数，不可能是质数），判断</a:t>
            </a:r>
            <a:r>
              <a:rPr kumimoji="1" lang="en-US" altLang="zh-CN" sz="2400" b="1" dirty="0">
                <a:latin typeface="楷体_GB2312" pitchFamily="49" charset="-122"/>
                <a:ea typeface="楷体_GB2312" pitchFamily="49" charset="-122"/>
              </a:rPr>
              <a:t>b=n-a</a:t>
            </a:r>
            <a:r>
              <a:rPr kumimoji="1" lang="zh-CN" altLang="en-US" sz="2400" b="1" dirty="0">
                <a:latin typeface="楷体_GB2312" pitchFamily="49" charset="-122"/>
                <a:ea typeface="楷体_GB2312" pitchFamily="49" charset="-122"/>
              </a:rPr>
              <a:t>是否是质数，若</a:t>
            </a:r>
            <a:r>
              <a:rPr kumimoji="1" lang="en-US" altLang="zh-CN" sz="2400" b="1" dirty="0">
                <a:latin typeface="楷体_GB2312" pitchFamily="49" charset="-122"/>
                <a:ea typeface="楷体_GB2312" pitchFamily="49" charset="-122"/>
              </a:rPr>
              <a:t>b</a:t>
            </a:r>
            <a:r>
              <a:rPr kumimoji="1" lang="zh-CN" altLang="en-US" sz="2400" b="1" dirty="0">
                <a:latin typeface="楷体_GB2312" pitchFamily="49" charset="-122"/>
                <a:ea typeface="楷体_GB2312" pitchFamily="49" charset="-122"/>
              </a:rPr>
              <a:t>也是质数，则</a:t>
            </a:r>
            <a:r>
              <a:rPr kumimoji="1" lang="en-US" altLang="zh-CN" sz="2400" b="1" dirty="0">
                <a:latin typeface="楷体_GB2312" pitchFamily="49" charset="-122"/>
                <a:ea typeface="楷体_GB2312" pitchFamily="49" charset="-122"/>
              </a:rPr>
              <a:t>n</a:t>
            </a:r>
            <a:r>
              <a:rPr kumimoji="1" lang="zh-CN" altLang="en-US" sz="2400" b="1" dirty="0">
                <a:latin typeface="楷体_GB2312" pitchFamily="49" charset="-122"/>
                <a:ea typeface="楷体_GB2312" pitchFamily="49" charset="-122"/>
              </a:rPr>
              <a:t>符合要求；否则，找下一个质数</a:t>
            </a:r>
            <a:r>
              <a:rPr kumimoji="1" lang="en-US" altLang="zh-CN" sz="2400" b="1" dirty="0">
                <a:latin typeface="楷体_GB2312" pitchFamily="49" charset="-122"/>
                <a:ea typeface="楷体_GB2312" pitchFamily="49" charset="-122"/>
              </a:rPr>
              <a:t>a</a:t>
            </a:r>
            <a:r>
              <a:rPr kumimoji="1" lang="zh-CN" altLang="en-US" sz="2400" b="1" dirty="0">
                <a:latin typeface="楷体_GB2312" pitchFamily="49" charset="-122"/>
                <a:ea typeface="楷体_GB2312" pitchFamily="49" charset="-122"/>
              </a:rPr>
              <a:t>，再判断</a:t>
            </a:r>
            <a:r>
              <a:rPr kumimoji="1" lang="en-US" altLang="zh-CN" sz="2400" b="1" dirty="0">
                <a:latin typeface="楷体_GB2312" pitchFamily="49" charset="-122"/>
                <a:ea typeface="楷体_GB2312" pitchFamily="49" charset="-122"/>
              </a:rPr>
              <a:t>b</a:t>
            </a:r>
            <a:r>
              <a:rPr kumimoji="1" lang="zh-CN" altLang="en-US" sz="2400" b="1" dirty="0">
                <a:latin typeface="楷体_GB2312" pitchFamily="49" charset="-122"/>
                <a:ea typeface="楷体_GB2312" pitchFamily="49" charset="-122"/>
              </a:rPr>
              <a:t>。</a:t>
            </a:r>
          </a:p>
        </p:txBody>
      </p:sp>
    </p:spTree>
    <p:extLst>
      <p:ext uri="{BB962C8B-B14F-4D97-AF65-F5344CB8AC3E}">
        <p14:creationId xmlns:p14="http://schemas.microsoft.com/office/powerpoint/2010/main" val="26714353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1238224" y="0"/>
            <a:ext cx="7632700" cy="6740307"/>
          </a:xfrm>
          <a:prstGeom prst="rect">
            <a:avLst/>
          </a:prstGeom>
          <a:solidFill>
            <a:schemeClr val="bg1"/>
          </a:solidFill>
          <a:ln w="9525">
            <a:noFill/>
            <a:miter lim="800000"/>
            <a:headEnd/>
            <a:tailEnd/>
          </a:ln>
          <a:effectLst/>
        </p:spPr>
        <p:txBody>
          <a:bodyPr>
            <a:spAutoFit/>
          </a:bodyPr>
          <a:lstStyle/>
          <a:p>
            <a:pPr>
              <a:lnSpc>
                <a:spcPct val="90000"/>
              </a:lnSpc>
            </a:pPr>
            <a:r>
              <a:rPr lang="en-US" altLang="zh-CN" sz="2400" dirty="0" smtClean="0"/>
              <a:t>#</a:t>
            </a:r>
            <a:r>
              <a:rPr lang="en-US" altLang="zh-CN" sz="2400" dirty="0"/>
              <a:t>include &lt;</a:t>
            </a:r>
            <a:r>
              <a:rPr lang="en-US" altLang="zh-CN" sz="2400" dirty="0" err="1"/>
              <a:t>iostream</a:t>
            </a:r>
            <a:r>
              <a:rPr lang="en-US" altLang="zh-CN" sz="2400" dirty="0"/>
              <a:t>&gt;</a:t>
            </a:r>
          </a:p>
          <a:p>
            <a:pPr>
              <a:lnSpc>
                <a:spcPct val="90000"/>
              </a:lnSpc>
            </a:pPr>
            <a:r>
              <a:rPr lang="en-US" altLang="zh-CN" sz="2400" dirty="0"/>
              <a:t>using namespace </a:t>
            </a:r>
            <a:r>
              <a:rPr lang="en-US" altLang="zh-CN" sz="2400" dirty="0" err="1"/>
              <a:t>std</a:t>
            </a:r>
            <a:r>
              <a:rPr lang="en-US" altLang="zh-CN" sz="2400" dirty="0"/>
              <a:t>;</a:t>
            </a:r>
          </a:p>
          <a:p>
            <a:pPr algn="just">
              <a:lnSpc>
                <a:spcPct val="90000"/>
              </a:lnSpc>
            </a:pP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isprime</a:t>
            </a:r>
            <a:r>
              <a:rPr kumimoji="1" lang="en-US" altLang="zh-CN" sz="2400" b="1" dirty="0">
                <a:latin typeface="Times New Roman" pitchFamily="18" charset="0"/>
              </a:rPr>
              <a:t>(</a:t>
            </a:r>
            <a:r>
              <a:rPr kumimoji="1" lang="en-US" altLang="zh-CN" sz="2400" b="1" dirty="0" err="1">
                <a:latin typeface="Times New Roman" pitchFamily="18" charset="0"/>
              </a:rPr>
              <a:t>int</a:t>
            </a:r>
            <a:r>
              <a:rPr kumimoji="1" lang="en-US" altLang="zh-CN" sz="2400" b="1" dirty="0">
                <a:latin typeface="Times New Roman" pitchFamily="18" charset="0"/>
              </a:rPr>
              <a:t> m)          	//</a:t>
            </a:r>
            <a:r>
              <a:rPr kumimoji="1" lang="zh-CN" altLang="en-US" sz="2400" b="1" dirty="0">
                <a:solidFill>
                  <a:schemeClr val="tx2"/>
                </a:solidFill>
                <a:latin typeface="Times New Roman" pitchFamily="18" charset="0"/>
                <a:ea typeface="楷体_GB2312" pitchFamily="49" charset="-122"/>
              </a:rPr>
              <a:t>判别</a:t>
            </a:r>
            <a:r>
              <a:rPr kumimoji="1" lang="en-US" altLang="zh-CN" sz="2400" b="1" dirty="0">
                <a:solidFill>
                  <a:schemeClr val="tx2"/>
                </a:solidFill>
                <a:latin typeface="Times New Roman" pitchFamily="18" charset="0"/>
                <a:ea typeface="楷体_GB2312" pitchFamily="49" charset="-122"/>
              </a:rPr>
              <a:t>m</a:t>
            </a:r>
            <a:r>
              <a:rPr kumimoji="1" lang="zh-CN" altLang="en-US" sz="2400" b="1" dirty="0">
                <a:solidFill>
                  <a:schemeClr val="tx2"/>
                </a:solidFill>
                <a:latin typeface="Times New Roman" pitchFamily="18" charset="0"/>
                <a:ea typeface="楷体_GB2312" pitchFamily="49" charset="-122"/>
              </a:rPr>
              <a:t>是否为质数</a:t>
            </a:r>
          </a:p>
          <a:p>
            <a:pPr algn="just">
              <a:lnSpc>
                <a:spcPct val="90000"/>
              </a:lnSpc>
            </a:pPr>
            <a:r>
              <a:rPr kumimoji="1" lang="en-US" altLang="zh-CN" sz="2400" b="1" dirty="0">
                <a:latin typeface="Times New Roman" pitchFamily="18" charset="0"/>
              </a:rPr>
              <a:t>{ for(</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i</a:t>
            </a:r>
            <a:r>
              <a:rPr kumimoji="1" lang="en-US" altLang="zh-CN" sz="2400" b="1" dirty="0">
                <a:latin typeface="Times New Roman" pitchFamily="18" charset="0"/>
              </a:rPr>
              <a:t>=2;m%i!=0;i++);</a:t>
            </a:r>
          </a:p>
          <a:p>
            <a:pPr algn="just">
              <a:lnSpc>
                <a:spcPct val="90000"/>
              </a:lnSpc>
            </a:pPr>
            <a:r>
              <a:rPr kumimoji="1" lang="en-US" altLang="zh-CN" sz="2400" b="1" dirty="0">
                <a:latin typeface="Times New Roman" pitchFamily="18" charset="0"/>
              </a:rPr>
              <a:t>   return (</a:t>
            </a:r>
            <a:r>
              <a:rPr kumimoji="1" lang="en-US" altLang="zh-CN" sz="2400" b="1" dirty="0" err="1">
                <a:latin typeface="Times New Roman" pitchFamily="18" charset="0"/>
              </a:rPr>
              <a:t>i</a:t>
            </a:r>
            <a:r>
              <a:rPr kumimoji="1" lang="en-US" altLang="zh-CN" sz="2400" b="1" dirty="0">
                <a:latin typeface="Times New Roman" pitchFamily="18" charset="0"/>
              </a:rPr>
              <a:t>==m);        </a:t>
            </a:r>
          </a:p>
          <a:p>
            <a:pPr algn="just">
              <a:lnSpc>
                <a:spcPct val="90000"/>
              </a:lnSpc>
            </a:pPr>
            <a:r>
              <a:rPr kumimoji="1" lang="en-US" altLang="zh-CN" sz="2400" b="1" dirty="0">
                <a:latin typeface="Times New Roman" pitchFamily="18" charset="0"/>
              </a:rPr>
              <a:t>}</a:t>
            </a:r>
          </a:p>
          <a:p>
            <a:pPr algn="just">
              <a:lnSpc>
                <a:spcPct val="90000"/>
              </a:lnSpc>
            </a:pPr>
            <a:r>
              <a:rPr kumimoji="1" lang="en-US" altLang="zh-CN" sz="2400" b="1" dirty="0" err="1">
                <a:latin typeface="Times New Roman" pitchFamily="18" charset="0"/>
              </a:rPr>
              <a:t>int</a:t>
            </a:r>
            <a:r>
              <a:rPr kumimoji="1" lang="en-US" altLang="zh-CN" sz="2400" b="1" dirty="0">
                <a:latin typeface="Times New Roman" pitchFamily="18" charset="0"/>
              </a:rPr>
              <a:t> main()</a:t>
            </a:r>
          </a:p>
          <a:p>
            <a:pPr algn="just">
              <a:lnSpc>
                <a:spcPct val="90000"/>
              </a:lnSpc>
            </a:pPr>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n,x,a,b</a:t>
            </a:r>
            <a:r>
              <a:rPr kumimoji="1" lang="en-US" altLang="zh-CN" sz="2400" b="1" dirty="0">
                <a:latin typeface="Times New Roman" pitchFamily="18" charset="0"/>
              </a:rPr>
              <a:t>;</a:t>
            </a:r>
          </a:p>
          <a:p>
            <a:pPr algn="just">
              <a:lnSpc>
                <a:spcPct val="90000"/>
              </a:lnSpc>
            </a:pPr>
            <a:r>
              <a:rPr kumimoji="1" lang="en-US" altLang="zh-CN" sz="2400" b="1" dirty="0">
                <a:latin typeface="Times New Roman" pitchFamily="18" charset="0"/>
              </a:rPr>
              <a:t>  </a:t>
            </a:r>
            <a:r>
              <a:rPr kumimoji="1" lang="en-US" altLang="zh-CN" sz="2400" b="1" dirty="0" err="1">
                <a:latin typeface="Times New Roman" pitchFamily="18" charset="0"/>
              </a:rPr>
              <a:t>cin</a:t>
            </a:r>
            <a:r>
              <a:rPr kumimoji="1" lang="en-US" altLang="zh-CN" sz="2400" b="1" dirty="0">
                <a:latin typeface="Times New Roman" pitchFamily="18" charset="0"/>
              </a:rPr>
              <a:t>&gt;&gt;x;</a:t>
            </a:r>
          </a:p>
          <a:p>
            <a:pPr algn="just">
              <a:lnSpc>
                <a:spcPct val="90000"/>
              </a:lnSpc>
            </a:pPr>
            <a:r>
              <a:rPr kumimoji="1" lang="en-US" altLang="zh-CN" sz="2400" b="1" dirty="0">
                <a:latin typeface="Times New Roman" pitchFamily="18" charset="0"/>
              </a:rPr>
              <a:t>  for(n=6;n&lt;=</a:t>
            </a:r>
            <a:r>
              <a:rPr kumimoji="1" lang="en-US" altLang="zh-CN" sz="2400" b="1" dirty="0" err="1">
                <a:latin typeface="Times New Roman" pitchFamily="18" charset="0"/>
              </a:rPr>
              <a:t>x;n</a:t>
            </a:r>
            <a:r>
              <a:rPr kumimoji="1" lang="en-US" altLang="zh-CN" sz="2400" b="1" dirty="0">
                <a:latin typeface="Times New Roman" pitchFamily="18" charset="0"/>
              </a:rPr>
              <a:t>+=2)            </a:t>
            </a:r>
          </a:p>
          <a:p>
            <a:pPr algn="just">
              <a:lnSpc>
                <a:spcPct val="90000"/>
              </a:lnSpc>
            </a:pPr>
            <a:r>
              <a:rPr kumimoji="1" lang="en-US" altLang="zh-CN" sz="2400" b="1" dirty="0">
                <a:latin typeface="Times New Roman" pitchFamily="18" charset="0"/>
              </a:rPr>
              <a:t>         for(a=3;a&lt;=n/2;a+=2)</a:t>
            </a:r>
          </a:p>
          <a:p>
            <a:pPr algn="just">
              <a:lnSpc>
                <a:spcPct val="90000"/>
              </a:lnSpc>
            </a:pPr>
            <a:r>
              <a:rPr kumimoji="1" lang="en-US" altLang="zh-CN" sz="2400" b="1" dirty="0">
                <a:latin typeface="Times New Roman" pitchFamily="18" charset="0"/>
              </a:rPr>
              <a:t>               if(</a:t>
            </a:r>
            <a:r>
              <a:rPr kumimoji="1" lang="en-US" altLang="zh-CN" sz="2400" b="1" dirty="0" err="1">
                <a:latin typeface="Times New Roman" pitchFamily="18" charset="0"/>
              </a:rPr>
              <a:t>isprime</a:t>
            </a:r>
            <a:r>
              <a:rPr kumimoji="1" lang="en-US" altLang="zh-CN" sz="2400" b="1" dirty="0">
                <a:latin typeface="Times New Roman" pitchFamily="18" charset="0"/>
              </a:rPr>
              <a:t>(a)) </a:t>
            </a:r>
          </a:p>
          <a:p>
            <a:pPr algn="just">
              <a:lnSpc>
                <a:spcPct val="90000"/>
              </a:lnSpc>
            </a:pPr>
            <a:r>
              <a:rPr kumimoji="1" lang="en-US" altLang="zh-CN" sz="2400" b="1" dirty="0">
                <a:latin typeface="Times New Roman" pitchFamily="18" charset="0"/>
              </a:rPr>
              <a:t>	    {    b=n-a;</a:t>
            </a:r>
          </a:p>
          <a:p>
            <a:pPr algn="just">
              <a:lnSpc>
                <a:spcPct val="90000"/>
              </a:lnSpc>
            </a:pPr>
            <a:r>
              <a:rPr kumimoji="1" lang="en-US" altLang="zh-CN" sz="2400" b="1" dirty="0">
                <a:latin typeface="Times New Roman" pitchFamily="18" charset="0"/>
              </a:rPr>
              <a:t>                     if(</a:t>
            </a:r>
            <a:r>
              <a:rPr kumimoji="1" lang="en-US" altLang="zh-CN" sz="2400" b="1" dirty="0" err="1">
                <a:latin typeface="Times New Roman" pitchFamily="18" charset="0"/>
              </a:rPr>
              <a:t>isprime</a:t>
            </a:r>
            <a:r>
              <a:rPr kumimoji="1" lang="en-US" altLang="zh-CN" sz="2400" b="1" dirty="0">
                <a:latin typeface="Times New Roman" pitchFamily="18" charset="0"/>
              </a:rPr>
              <a:t>(b)) 			</a:t>
            </a:r>
          </a:p>
          <a:p>
            <a:pPr algn="just">
              <a:lnSpc>
                <a:spcPct val="90000"/>
              </a:lnSpc>
            </a:pPr>
            <a:r>
              <a:rPr kumimoji="1" lang="en-US" altLang="zh-CN" sz="2400" b="1" dirty="0">
                <a:latin typeface="Times New Roman" pitchFamily="18" charset="0"/>
              </a:rPr>
              <a:t>	        {    </a:t>
            </a:r>
            <a:r>
              <a:rPr kumimoji="1" lang="en-US" altLang="zh-CN" sz="2400" b="1" dirty="0" err="1">
                <a:latin typeface="Times New Roman" pitchFamily="18" charset="0"/>
              </a:rPr>
              <a:t>cout</a:t>
            </a:r>
            <a:r>
              <a:rPr kumimoji="1" lang="en-US" altLang="zh-CN" sz="2400" b="1" dirty="0">
                <a:latin typeface="Times New Roman" pitchFamily="18" charset="0"/>
              </a:rPr>
              <a:t>&lt;&lt;n&lt;&lt;"="&lt;&lt;a&lt;&lt;"+"&lt;&lt;b&lt;&lt;</a:t>
            </a:r>
            <a:r>
              <a:rPr kumimoji="1" lang="en-US" altLang="zh-CN" sz="2400" b="1" dirty="0" err="1">
                <a:latin typeface="Times New Roman" pitchFamily="18" charset="0"/>
              </a:rPr>
              <a:t>endl</a:t>
            </a:r>
            <a:r>
              <a:rPr kumimoji="1" lang="en-US" altLang="zh-CN" sz="2400" b="1" dirty="0">
                <a:latin typeface="Times New Roman" pitchFamily="18" charset="0"/>
              </a:rPr>
              <a:t>;</a:t>
            </a:r>
          </a:p>
          <a:p>
            <a:pPr algn="just">
              <a:lnSpc>
                <a:spcPct val="90000"/>
              </a:lnSpc>
            </a:pPr>
            <a:r>
              <a:rPr kumimoji="1" lang="en-US" altLang="zh-CN" sz="2400" b="1" dirty="0">
                <a:latin typeface="Times New Roman" pitchFamily="18" charset="0"/>
              </a:rPr>
              <a:t>                          break;   //</a:t>
            </a:r>
            <a:r>
              <a:rPr kumimoji="1" lang="zh-CN" altLang="en-US" sz="2400" b="1" dirty="0">
                <a:solidFill>
                  <a:schemeClr val="tx2"/>
                </a:solidFill>
                <a:latin typeface="Times New Roman" pitchFamily="18" charset="0"/>
                <a:ea typeface="楷体_GB2312" pitchFamily="49" charset="-122"/>
              </a:rPr>
              <a:t>退出内循环，判别下一个</a:t>
            </a:r>
            <a:r>
              <a:rPr kumimoji="1" lang="en-US" altLang="zh-CN" sz="2400" b="1" dirty="0">
                <a:solidFill>
                  <a:schemeClr val="tx2"/>
                </a:solidFill>
                <a:latin typeface="Times New Roman" pitchFamily="18" charset="0"/>
                <a:ea typeface="楷体_GB2312" pitchFamily="49" charset="-122"/>
              </a:rPr>
              <a:t>n</a:t>
            </a:r>
          </a:p>
          <a:p>
            <a:pPr algn="just">
              <a:lnSpc>
                <a:spcPct val="90000"/>
              </a:lnSpc>
            </a:pPr>
            <a:r>
              <a:rPr kumimoji="1" lang="en-US" altLang="zh-CN" sz="2400" b="1" dirty="0">
                <a:solidFill>
                  <a:schemeClr val="tx2"/>
                </a:solidFill>
                <a:latin typeface="Times New Roman" pitchFamily="18" charset="0"/>
                <a:ea typeface="楷体_GB2312" pitchFamily="49" charset="-122"/>
              </a:rPr>
              <a:t>	          }</a:t>
            </a:r>
          </a:p>
          <a:p>
            <a:pPr algn="just">
              <a:lnSpc>
                <a:spcPct val="90000"/>
              </a:lnSpc>
            </a:pPr>
            <a:r>
              <a:rPr kumimoji="1" lang="en-US" altLang="zh-CN" sz="2400" b="1" dirty="0">
                <a:latin typeface="Times New Roman" pitchFamily="18" charset="0"/>
              </a:rPr>
              <a:t>	   }</a:t>
            </a:r>
          </a:p>
          <a:p>
            <a:pPr>
              <a:lnSpc>
                <a:spcPct val="90000"/>
              </a:lnSpc>
            </a:pPr>
            <a:r>
              <a:rPr lang="en-US" altLang="zh-CN" sz="2400" dirty="0"/>
              <a:t> system("pause");</a:t>
            </a:r>
          </a:p>
          <a:p>
            <a:pPr>
              <a:lnSpc>
                <a:spcPct val="90000"/>
              </a:lnSpc>
            </a:pPr>
            <a:r>
              <a:rPr lang="en-US" altLang="zh-CN" sz="2400" dirty="0"/>
              <a:t> return 0; </a:t>
            </a:r>
            <a:r>
              <a:rPr kumimoji="1" lang="en-US" altLang="zh-CN" sz="2400" b="1" dirty="0">
                <a:latin typeface="Times New Roman" pitchFamily="18" charset="0"/>
              </a:rPr>
              <a:t>}  </a:t>
            </a:r>
          </a:p>
        </p:txBody>
      </p:sp>
    </p:spTree>
    <p:extLst>
      <p:ext uri="{BB962C8B-B14F-4D97-AF65-F5344CB8AC3E}">
        <p14:creationId xmlns:p14="http://schemas.microsoft.com/office/powerpoint/2010/main" val="19676405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ChangeArrowheads="1"/>
          </p:cNvSpPr>
          <p:nvPr/>
        </p:nvSpPr>
        <p:spPr bwMode="auto">
          <a:xfrm>
            <a:off x="992560" y="980728"/>
            <a:ext cx="8209531" cy="5411788"/>
          </a:xfrm>
          <a:prstGeom prst="rect">
            <a:avLst/>
          </a:prstGeom>
          <a:noFill/>
          <a:ln w="9525">
            <a:noFill/>
            <a:miter lim="800000"/>
            <a:headEnd/>
            <a:tailEnd/>
          </a:ln>
          <a:effectLst/>
        </p:spPr>
        <p:txBody>
          <a:bodyPr anchor="ctr"/>
          <a:lstStyle/>
          <a:p>
            <a:pPr algn="just">
              <a:lnSpc>
                <a:spcPct val="135000"/>
              </a:lnSpc>
            </a:pPr>
            <a:r>
              <a:rPr kumimoji="1" lang="en-US" altLang="zh-CN" sz="2400" b="1" dirty="0" smtClean="0">
                <a:solidFill>
                  <a:srgbClr val="990099"/>
                </a:solidFill>
                <a:latin typeface="楷体_GB2312" pitchFamily="49" charset="-122"/>
                <a:ea typeface="楷体_GB2312" pitchFamily="49" charset="-122"/>
              </a:rPr>
              <a:t>【</a:t>
            </a:r>
            <a:r>
              <a:rPr kumimoji="1" lang="zh-CN" altLang="en-US" sz="2400" b="1" dirty="0" smtClean="0">
                <a:solidFill>
                  <a:srgbClr val="990099"/>
                </a:solidFill>
                <a:latin typeface="楷体_GB2312" pitchFamily="49" charset="-122"/>
                <a:ea typeface="楷体_GB2312" pitchFamily="49" charset="-122"/>
              </a:rPr>
              <a:t>例</a:t>
            </a:r>
            <a:r>
              <a:rPr kumimoji="1" lang="en-US" altLang="zh-CN" sz="2400" b="1" dirty="0" smtClean="0">
                <a:solidFill>
                  <a:srgbClr val="990099"/>
                </a:solidFill>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写一函数</a:t>
            </a:r>
            <a:r>
              <a:rPr kumimoji="1" lang="en-US" altLang="zh-CN" sz="2400" b="1" dirty="0" err="1">
                <a:latin typeface="楷体_GB2312" pitchFamily="49" charset="-122"/>
                <a:ea typeface="楷体_GB2312" pitchFamily="49" charset="-122"/>
              </a:rPr>
              <a:t>itoc</a:t>
            </a: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把数字转变成字符串。如数字</a:t>
            </a:r>
            <a:r>
              <a:rPr kumimoji="1" lang="en-US" altLang="zh-CN" sz="2400" b="1" dirty="0">
                <a:latin typeface="楷体_GB2312" pitchFamily="49" charset="-122"/>
                <a:ea typeface="楷体_GB2312" pitchFamily="49" charset="-122"/>
              </a:rPr>
              <a:t>-123</a:t>
            </a:r>
            <a:r>
              <a:rPr kumimoji="1" lang="zh-CN" altLang="en-US" sz="2400" b="1" dirty="0">
                <a:latin typeface="楷体_GB2312" pitchFamily="49" charset="-122"/>
                <a:ea typeface="楷体_GB2312" pitchFamily="49" charset="-122"/>
              </a:rPr>
              <a:t>，经过</a:t>
            </a:r>
            <a:r>
              <a:rPr kumimoji="1" lang="en-US" altLang="zh-CN" sz="2400" b="1" dirty="0" err="1">
                <a:latin typeface="楷体_GB2312" pitchFamily="49" charset="-122"/>
                <a:ea typeface="楷体_GB2312" pitchFamily="49" charset="-122"/>
              </a:rPr>
              <a:t>itoc</a:t>
            </a:r>
            <a:r>
              <a:rPr kumimoji="1" lang="en-US" altLang="zh-CN" sz="2400" b="1" dirty="0">
                <a:latin typeface="楷体_GB2312" pitchFamily="49" charset="-122"/>
                <a:ea typeface="楷体_GB2312" pitchFamily="49" charset="-122"/>
              </a:rPr>
              <a:t>(-123)</a:t>
            </a:r>
            <a:r>
              <a:rPr kumimoji="1" lang="zh-CN" altLang="en-US" sz="2400" b="1" dirty="0">
                <a:latin typeface="楷体_GB2312" pitchFamily="49" charset="-122"/>
                <a:ea typeface="楷体_GB2312" pitchFamily="49" charset="-122"/>
              </a:rPr>
              <a:t>后，变为</a:t>
            </a:r>
            <a:r>
              <a:rPr kumimoji="1" lang="en-US" altLang="zh-CN" sz="2400" b="1" dirty="0">
                <a:latin typeface="楷体_GB2312" pitchFamily="49" charset="-122"/>
                <a:ea typeface="楷体_GB2312" pitchFamily="49" charset="-122"/>
              </a:rPr>
              <a:t>″-123″</a:t>
            </a:r>
            <a:r>
              <a:rPr kumimoji="1" lang="zh-CN" altLang="en-US" sz="2400" b="1" dirty="0">
                <a:latin typeface="楷体_GB2312" pitchFamily="49" charset="-122"/>
                <a:ea typeface="楷体_GB2312" pitchFamily="49" charset="-122"/>
              </a:rPr>
              <a:t>。</a:t>
            </a:r>
          </a:p>
          <a:p>
            <a:pPr algn="just">
              <a:lnSpc>
                <a:spcPct val="135000"/>
              </a:lnSpc>
            </a:pPr>
            <a:r>
              <a:rPr kumimoji="1" lang="zh-CN" altLang="en-US" sz="2400" b="1" dirty="0">
                <a:latin typeface="楷体_GB2312" pitchFamily="49" charset="-122"/>
                <a:ea typeface="楷体_GB2312" pitchFamily="49" charset="-122"/>
              </a:rPr>
              <a:t>分析：函数</a:t>
            </a:r>
            <a:r>
              <a:rPr kumimoji="1" lang="en-US" altLang="zh-CN" sz="2400" b="1" dirty="0" err="1">
                <a:latin typeface="楷体_GB2312" pitchFamily="49" charset="-122"/>
                <a:ea typeface="楷体_GB2312" pitchFamily="49" charset="-122"/>
              </a:rPr>
              <a:t>itoc</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先判断</a:t>
            </a:r>
            <a:r>
              <a:rPr kumimoji="1" lang="en-US" altLang="zh-CN" sz="2400" b="1" dirty="0">
                <a:latin typeface="楷体_GB2312" pitchFamily="49" charset="-122"/>
                <a:ea typeface="楷体_GB2312" pitchFamily="49" charset="-122"/>
              </a:rPr>
              <a:t>n</a:t>
            </a:r>
            <a:r>
              <a:rPr kumimoji="1" lang="zh-CN" altLang="en-US" sz="2400" b="1" dirty="0">
                <a:latin typeface="楷体_GB2312" pitchFamily="49" charset="-122"/>
                <a:ea typeface="楷体_GB2312" pitchFamily="49" charset="-122"/>
              </a:rPr>
              <a:t>是否有符号，若有符号，应先保存加以处理。数字变为对应的字符需将其</a:t>
            </a:r>
            <a:r>
              <a:rPr kumimoji="1" lang="en-US" altLang="zh-CN" sz="2400" b="1" dirty="0">
                <a:latin typeface="楷体_GB2312" pitchFamily="49" charset="-122"/>
                <a:ea typeface="楷体_GB2312" pitchFamily="49" charset="-122"/>
              </a:rPr>
              <a:t>ASCII</a:t>
            </a:r>
            <a:r>
              <a:rPr kumimoji="1" lang="zh-CN" altLang="en-US" sz="2400" b="1" dirty="0">
                <a:latin typeface="楷体_GB2312" pitchFamily="49" charset="-122"/>
                <a:ea typeface="楷体_GB2312" pitchFamily="49" charset="-122"/>
              </a:rPr>
              <a:t>码加上</a:t>
            </a:r>
            <a:r>
              <a:rPr kumimoji="1" lang="en-US" altLang="zh-CN" sz="2400" b="1" dirty="0">
                <a:latin typeface="楷体_GB2312" pitchFamily="49" charset="-122"/>
                <a:ea typeface="楷体_GB2312" pitchFamily="49" charset="-122"/>
              </a:rPr>
              <a:t>48</a:t>
            </a:r>
            <a:r>
              <a:rPr kumimoji="1" lang="zh-CN" altLang="en-US" sz="2400" b="1" dirty="0">
                <a:latin typeface="楷体_GB2312" pitchFamily="49" charset="-122"/>
                <a:ea typeface="楷体_GB2312" pitchFamily="49" charset="-122"/>
              </a:rPr>
              <a:t>，即加上字符</a:t>
            </a:r>
            <a:r>
              <a:rPr kumimoji="1" lang="zh-CN" altLang="en-US" sz="2400" b="1" dirty="0">
                <a:latin typeface="Times New Roman"/>
                <a:ea typeface="楷体_GB2312" pitchFamily="49" charset="-122"/>
              </a:rPr>
              <a:t>’</a:t>
            </a:r>
            <a:r>
              <a:rPr kumimoji="1" lang="en-US" altLang="zh-CN" sz="2400" b="1" dirty="0">
                <a:latin typeface="楷体_GB2312" pitchFamily="49" charset="-122"/>
                <a:ea typeface="楷体_GB2312" pitchFamily="49" charset="-122"/>
              </a:rPr>
              <a:t>0</a:t>
            </a:r>
            <a:r>
              <a:rPr kumimoji="1" lang="en-US" altLang="zh-CN" sz="2400" b="1" dirty="0">
                <a:latin typeface="Times New Roman"/>
                <a:ea typeface="楷体_GB2312" pitchFamily="49" charset="-122"/>
              </a:rPr>
              <a:t>’</a:t>
            </a:r>
            <a:r>
              <a:rPr kumimoji="1" lang="zh-CN" altLang="en-US" sz="2400" b="1" dirty="0">
                <a:latin typeface="楷体_GB2312" pitchFamily="49" charset="-122"/>
                <a:ea typeface="楷体_GB2312" pitchFamily="49" charset="-122"/>
              </a:rPr>
              <a:t>。把一个数（如</a:t>
            </a:r>
            <a:r>
              <a:rPr kumimoji="1" lang="en-US" altLang="zh-CN" sz="2400" b="1" dirty="0">
                <a:latin typeface="楷体_GB2312" pitchFamily="49" charset="-122"/>
                <a:ea typeface="楷体_GB2312" pitchFamily="49" charset="-122"/>
              </a:rPr>
              <a:t>n</a:t>
            </a:r>
            <a:r>
              <a:rPr kumimoji="1" lang="zh-CN" altLang="en-US" sz="2400" b="1" dirty="0">
                <a:latin typeface="楷体_GB2312" pitchFamily="49" charset="-122"/>
                <a:ea typeface="楷体_GB2312" pitchFamily="49" charset="-122"/>
              </a:rPr>
              <a:t>）的每一位分离出来可以用</a:t>
            </a:r>
            <a:r>
              <a:rPr kumimoji="1" lang="en-US" altLang="zh-CN" sz="2400" b="1" dirty="0">
                <a:latin typeface="楷体_GB2312" pitchFamily="49" charset="-122"/>
                <a:ea typeface="楷体_GB2312" pitchFamily="49" charset="-122"/>
              </a:rPr>
              <a:t>n%10,</a:t>
            </a:r>
            <a:r>
              <a:rPr kumimoji="1" lang="zh-CN" altLang="en-US" sz="2400" b="1" dirty="0">
                <a:latin typeface="楷体_GB2312" pitchFamily="49" charset="-122"/>
                <a:ea typeface="楷体_GB2312" pitchFamily="49" charset="-122"/>
              </a:rPr>
              <a:t>而循环结束条件为</a:t>
            </a:r>
            <a:r>
              <a:rPr kumimoji="1" lang="en-US" altLang="zh-CN" sz="2400" b="1" dirty="0">
                <a:latin typeface="楷体_GB2312" pitchFamily="49" charset="-122"/>
                <a:ea typeface="楷体_GB2312" pitchFamily="49" charset="-122"/>
              </a:rPr>
              <a:t>n/10&gt;0</a:t>
            </a:r>
            <a:r>
              <a:rPr kumimoji="1" lang="zh-CN" altLang="en-US" sz="2400" b="1" dirty="0">
                <a:latin typeface="楷体_GB2312" pitchFamily="49" charset="-122"/>
                <a:ea typeface="楷体_GB2312" pitchFamily="49" charset="-122"/>
              </a:rPr>
              <a:t>。但这样处理的数据是从个位向前的，所以还要作反转处理。</a:t>
            </a:r>
          </a:p>
        </p:txBody>
      </p:sp>
    </p:spTree>
    <p:extLst>
      <p:ext uri="{BB962C8B-B14F-4D97-AF65-F5344CB8AC3E}">
        <p14:creationId xmlns:p14="http://schemas.microsoft.com/office/powerpoint/2010/main" val="16382535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920750" y="476250"/>
            <a:ext cx="3475038" cy="596471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a:spAutoFit/>
          </a:bodyPr>
          <a:lstStyle/>
          <a:p>
            <a:pPr algn="just">
              <a:lnSpc>
                <a:spcPct val="95000"/>
              </a:lnSpc>
            </a:pPr>
            <a:r>
              <a:rPr kumimoji="1" lang="zh-CN" altLang="en-US" sz="2400" b="1" dirty="0">
                <a:solidFill>
                  <a:schemeClr val="tx2"/>
                </a:solidFill>
                <a:latin typeface="Times New Roman" pitchFamily="18" charset="0"/>
                <a:ea typeface="楷体_GB2312" pitchFamily="49" charset="-122"/>
              </a:rPr>
              <a:t>程序：</a:t>
            </a:r>
          </a:p>
          <a:p>
            <a:r>
              <a:rPr kumimoji="1" lang="zh-CN" altLang="en-US" sz="2400" b="1" dirty="0">
                <a:latin typeface="Times New Roman" pitchFamily="18" charset="0"/>
              </a:rPr>
              <a:t>   </a:t>
            </a:r>
            <a:r>
              <a:rPr lang="en-US" altLang="zh-CN" sz="2400" dirty="0"/>
              <a:t>#include &lt;</a:t>
            </a:r>
            <a:r>
              <a:rPr lang="en-US" altLang="zh-CN" sz="2400" dirty="0" err="1"/>
              <a:t>iostream</a:t>
            </a:r>
            <a:r>
              <a:rPr lang="en-US" altLang="zh-CN" sz="2400" dirty="0"/>
              <a:t>&gt;</a:t>
            </a:r>
          </a:p>
          <a:p>
            <a:r>
              <a:rPr lang="en-US" altLang="zh-CN" sz="2400" dirty="0"/>
              <a:t>  using namespace </a:t>
            </a:r>
            <a:r>
              <a:rPr lang="en-US" altLang="zh-CN" sz="2400" dirty="0" err="1"/>
              <a:t>std</a:t>
            </a:r>
            <a:r>
              <a:rPr lang="en-US" altLang="zh-CN" sz="2400" dirty="0"/>
              <a:t>;</a:t>
            </a:r>
          </a:p>
          <a:p>
            <a:pPr algn="just">
              <a:lnSpc>
                <a:spcPct val="120000"/>
              </a:lnSpc>
            </a:pPr>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main()</a:t>
            </a:r>
          </a:p>
          <a:p>
            <a:pPr algn="just">
              <a:lnSpc>
                <a:spcPct val="120000"/>
              </a:lnSpc>
            </a:pPr>
            <a:r>
              <a:rPr kumimoji="1" lang="en-US" altLang="zh-CN" sz="2400" b="1" dirty="0">
                <a:latin typeface="Times New Roman" pitchFamily="18" charset="0"/>
              </a:rPr>
              <a:t>   {  </a:t>
            </a:r>
          </a:p>
          <a:p>
            <a:pPr algn="just">
              <a:lnSpc>
                <a:spcPct val="120000"/>
              </a:lnSpc>
            </a:pPr>
            <a:r>
              <a:rPr kumimoji="1" lang="en-US" altLang="zh-CN" sz="2400" b="1" dirty="0">
                <a:latin typeface="Times New Roman" pitchFamily="18" charset="0"/>
              </a:rPr>
              <a:t>      void </a:t>
            </a:r>
            <a:r>
              <a:rPr kumimoji="1" lang="en-US" altLang="zh-CN" sz="2400" b="1" dirty="0" err="1">
                <a:latin typeface="Times New Roman" pitchFamily="18" charset="0"/>
              </a:rPr>
              <a:t>itoc</a:t>
            </a:r>
            <a:r>
              <a:rPr kumimoji="1" lang="en-US" altLang="zh-CN" sz="2400" b="1" dirty="0">
                <a:latin typeface="Times New Roman" pitchFamily="18" charset="0"/>
              </a:rPr>
              <a:t>(</a:t>
            </a:r>
            <a:r>
              <a:rPr kumimoji="1" lang="en-US" altLang="zh-CN" sz="2400" b="1" dirty="0" err="1">
                <a:latin typeface="Times New Roman" pitchFamily="18" charset="0"/>
              </a:rPr>
              <a:t>int,char</a:t>
            </a:r>
            <a:r>
              <a:rPr kumimoji="1" lang="en-US" altLang="zh-CN" sz="2400" b="1" dirty="0">
                <a:latin typeface="Times New Roman" pitchFamily="18" charset="0"/>
              </a:rPr>
              <a:t> []); </a:t>
            </a:r>
          </a:p>
          <a:p>
            <a:pPr algn="just">
              <a:lnSpc>
                <a:spcPct val="120000"/>
              </a:lnSpc>
            </a:pPr>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n;char</a:t>
            </a:r>
            <a:r>
              <a:rPr kumimoji="1" lang="en-US" altLang="zh-CN" sz="2400" b="1" dirty="0">
                <a:latin typeface="Times New Roman" pitchFamily="18" charset="0"/>
              </a:rPr>
              <a:t> s[100];</a:t>
            </a:r>
          </a:p>
          <a:p>
            <a:pPr algn="just">
              <a:lnSpc>
                <a:spcPct val="120000"/>
              </a:lnSpc>
            </a:pPr>
            <a:r>
              <a:rPr kumimoji="1" lang="en-US" altLang="zh-CN" sz="2400" b="1" dirty="0">
                <a:latin typeface="Times New Roman" pitchFamily="18" charset="0"/>
              </a:rPr>
              <a:t>      </a:t>
            </a:r>
            <a:r>
              <a:rPr kumimoji="1" lang="en-US" altLang="zh-CN" sz="2400" b="1" dirty="0" err="1">
                <a:latin typeface="Times New Roman" pitchFamily="18" charset="0"/>
              </a:rPr>
              <a:t>cin</a:t>
            </a:r>
            <a:r>
              <a:rPr kumimoji="1" lang="en-US" altLang="zh-CN" sz="2400" b="1" dirty="0">
                <a:latin typeface="Times New Roman" pitchFamily="18" charset="0"/>
              </a:rPr>
              <a:t>&gt;&gt;n;</a:t>
            </a:r>
          </a:p>
          <a:p>
            <a:pPr algn="just">
              <a:lnSpc>
                <a:spcPct val="120000"/>
              </a:lnSpc>
            </a:pPr>
            <a:r>
              <a:rPr kumimoji="1" lang="en-US" altLang="zh-CN" sz="2400" b="1" dirty="0">
                <a:latin typeface="Times New Roman" pitchFamily="18" charset="0"/>
              </a:rPr>
              <a:t>      </a:t>
            </a:r>
            <a:r>
              <a:rPr kumimoji="1" lang="en-US" altLang="zh-CN" sz="2400" b="1" dirty="0" err="1">
                <a:latin typeface="Times New Roman" pitchFamily="18" charset="0"/>
              </a:rPr>
              <a:t>itoc</a:t>
            </a:r>
            <a:r>
              <a:rPr kumimoji="1" lang="en-US" altLang="zh-CN" sz="2400" b="1" dirty="0">
                <a:latin typeface="Times New Roman" pitchFamily="18" charset="0"/>
              </a:rPr>
              <a:t>(</a:t>
            </a:r>
            <a:r>
              <a:rPr kumimoji="1" lang="en-US" altLang="zh-CN" sz="2400" b="1" dirty="0" err="1">
                <a:latin typeface="Times New Roman" pitchFamily="18" charset="0"/>
              </a:rPr>
              <a:t>n,s</a:t>
            </a:r>
            <a:r>
              <a:rPr kumimoji="1" lang="en-US" altLang="zh-CN" sz="2400" b="1" dirty="0">
                <a:latin typeface="Times New Roman" pitchFamily="18" charset="0"/>
              </a:rPr>
              <a:t>);           </a:t>
            </a:r>
          </a:p>
          <a:p>
            <a:pPr algn="just">
              <a:lnSpc>
                <a:spcPct val="120000"/>
              </a:lnSpc>
            </a:pPr>
            <a:r>
              <a:rPr kumimoji="1" lang="en-US" altLang="zh-CN" sz="2400" b="1" dirty="0">
                <a:latin typeface="Times New Roman" pitchFamily="18" charset="0"/>
              </a:rPr>
              <a:t>      </a:t>
            </a:r>
            <a:r>
              <a:rPr kumimoji="1" lang="en-US" altLang="zh-CN" sz="2400" b="1" dirty="0" err="1">
                <a:latin typeface="Times New Roman" pitchFamily="18" charset="0"/>
              </a:rPr>
              <a:t>cout</a:t>
            </a:r>
            <a:r>
              <a:rPr kumimoji="1" lang="en-US" altLang="zh-CN" sz="2400" b="1" dirty="0">
                <a:latin typeface="Times New Roman" pitchFamily="18" charset="0"/>
              </a:rPr>
              <a:t>&lt;&lt;s&lt;&lt;</a:t>
            </a:r>
            <a:r>
              <a:rPr kumimoji="1" lang="en-US" altLang="zh-CN" sz="2400" b="1" dirty="0" err="1">
                <a:latin typeface="Times New Roman" pitchFamily="18" charset="0"/>
              </a:rPr>
              <a:t>endl</a:t>
            </a:r>
            <a:r>
              <a:rPr kumimoji="1" lang="en-US" altLang="zh-CN" sz="2400" b="1" dirty="0">
                <a:latin typeface="Times New Roman" pitchFamily="18" charset="0"/>
              </a:rPr>
              <a:t>;</a:t>
            </a:r>
          </a:p>
          <a:p>
            <a:r>
              <a:rPr lang="en-US" altLang="zh-CN" sz="2400" dirty="0"/>
              <a:t>     system("pause");</a:t>
            </a:r>
          </a:p>
          <a:p>
            <a:r>
              <a:rPr lang="en-US" altLang="zh-CN" sz="2400" dirty="0"/>
              <a:t>     return 0;</a:t>
            </a:r>
            <a:endParaRPr kumimoji="1" lang="en-US" altLang="zh-CN" sz="2400" b="1" dirty="0">
              <a:latin typeface="Times New Roman" pitchFamily="18" charset="0"/>
            </a:endParaRPr>
          </a:p>
          <a:p>
            <a:pPr algn="just">
              <a:lnSpc>
                <a:spcPct val="120000"/>
              </a:lnSpc>
            </a:pPr>
            <a:r>
              <a:rPr kumimoji="1" lang="en-US" altLang="zh-CN" sz="2400" b="1" dirty="0">
                <a:latin typeface="Times New Roman" pitchFamily="18" charset="0"/>
              </a:rPr>
              <a:t>   }</a:t>
            </a:r>
          </a:p>
          <a:p>
            <a:pPr>
              <a:lnSpc>
                <a:spcPct val="95000"/>
              </a:lnSpc>
            </a:pPr>
            <a:endParaRPr kumimoji="1" lang="en-US" altLang="zh-CN" sz="2400" b="1" dirty="0">
              <a:latin typeface="Times New Roman" pitchFamily="18" charset="0"/>
            </a:endParaRPr>
          </a:p>
        </p:txBody>
      </p:sp>
      <p:sp>
        <p:nvSpPr>
          <p:cNvPr id="218115" name="Rectangle 3"/>
          <p:cNvSpPr>
            <a:spLocks noChangeArrowheads="1"/>
          </p:cNvSpPr>
          <p:nvPr/>
        </p:nvSpPr>
        <p:spPr bwMode="auto">
          <a:xfrm>
            <a:off x="4448175" y="549275"/>
            <a:ext cx="4800600" cy="5780044"/>
          </a:xfrm>
          <a:prstGeom prst="rect">
            <a:avLst/>
          </a:prstGeom>
          <a:gradFill rotWithShape="0">
            <a:gsLst>
              <a:gs pos="0">
                <a:srgbClr val="FF99FF"/>
              </a:gs>
              <a:gs pos="100000">
                <a:srgbClr val="FF99FF">
                  <a:gamma/>
                  <a:tint val="0"/>
                  <a:invGamma/>
                </a:srgbClr>
              </a:gs>
            </a:gsLst>
            <a:lin ang="5400000" scaled="1"/>
          </a:gradFill>
          <a:ln w="9525">
            <a:noFill/>
            <a:miter lim="800000"/>
            <a:headEnd/>
            <a:tailEnd/>
          </a:ln>
          <a:effectLst/>
        </p:spPr>
        <p:txBody>
          <a:bodyPr>
            <a:spAutoFit/>
          </a:bodyPr>
          <a:lstStyle/>
          <a:p>
            <a:pPr algn="just">
              <a:lnSpc>
                <a:spcPct val="110000"/>
              </a:lnSpc>
            </a:pPr>
            <a:r>
              <a:rPr kumimoji="1" lang="en-US" altLang="zh-CN" sz="2400" b="1" dirty="0">
                <a:solidFill>
                  <a:srgbClr val="000000"/>
                </a:solidFill>
                <a:latin typeface="Times New Roman" pitchFamily="18" charset="0"/>
              </a:rPr>
              <a:t>void </a:t>
            </a:r>
            <a:r>
              <a:rPr kumimoji="1" lang="en-US" altLang="zh-CN" sz="2400" b="1" dirty="0" err="1">
                <a:solidFill>
                  <a:srgbClr val="000000"/>
                </a:solidFill>
                <a:latin typeface="Times New Roman" pitchFamily="18" charset="0"/>
              </a:rPr>
              <a:t>itoc</a:t>
            </a:r>
            <a:r>
              <a:rPr kumimoji="1" lang="en-US" altLang="zh-CN" sz="2400" b="1" dirty="0">
                <a:solidFill>
                  <a:srgbClr val="000000"/>
                </a:solidFill>
                <a:latin typeface="Times New Roman" pitchFamily="18" charset="0"/>
              </a:rPr>
              <a:t>(</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n,char</a:t>
            </a:r>
            <a:r>
              <a:rPr kumimoji="1" lang="en-US" altLang="zh-CN" sz="2400" b="1" dirty="0">
                <a:solidFill>
                  <a:srgbClr val="000000"/>
                </a:solidFill>
                <a:latin typeface="Times New Roman" pitchFamily="18" charset="0"/>
              </a:rPr>
              <a:t> s[])</a:t>
            </a:r>
          </a:p>
          <a:p>
            <a:pPr algn="just">
              <a:lnSpc>
                <a:spcPct val="110000"/>
              </a:lnSpc>
            </a:pPr>
            <a:r>
              <a:rPr kumimoji="1" lang="en-US" altLang="zh-CN" sz="2400" b="1" dirty="0">
                <a:solidFill>
                  <a:srgbClr val="000000"/>
                </a:solidFill>
                <a:latin typeface="Times New Roman" pitchFamily="18" charset="0"/>
              </a:rPr>
              <a:t>{ </a:t>
            </a:r>
          </a:p>
          <a:p>
            <a:pPr algn="just">
              <a:lnSpc>
                <a:spcPct val="110000"/>
              </a:lnSpc>
            </a:pPr>
            <a:r>
              <a:rPr kumimoji="1" lang="en-US" altLang="zh-CN" sz="2400" b="1" dirty="0">
                <a:solidFill>
                  <a:srgbClr val="000000"/>
                </a:solidFill>
                <a:latin typeface="Times New Roman" pitchFamily="18" charset="0"/>
              </a:rPr>
              <a:t>  void reverse(char []);	</a:t>
            </a:r>
          </a:p>
          <a:p>
            <a:pPr algn="just">
              <a:lnSpc>
                <a:spcPct val="110000"/>
              </a:lnSpc>
            </a:pP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i</a:t>
            </a:r>
            <a:r>
              <a:rPr kumimoji="1" lang="en-US" altLang="zh-CN" sz="2400" b="1" dirty="0">
                <a:solidFill>
                  <a:srgbClr val="000000"/>
                </a:solidFill>
                <a:latin typeface="Times New Roman" pitchFamily="18" charset="0"/>
              </a:rPr>
              <a:t>=0; </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sign;</a:t>
            </a:r>
          </a:p>
          <a:p>
            <a:pPr algn="just">
              <a:lnSpc>
                <a:spcPct val="110000"/>
              </a:lnSpc>
            </a:pPr>
            <a:r>
              <a:rPr kumimoji="1" lang="en-US" altLang="zh-CN" sz="2400" b="1" dirty="0">
                <a:solidFill>
                  <a:srgbClr val="000000"/>
                </a:solidFill>
                <a:latin typeface="Times New Roman" pitchFamily="18" charset="0"/>
              </a:rPr>
              <a:t>   if((sign=n)&lt;0) n=-n; </a:t>
            </a:r>
          </a:p>
          <a:p>
            <a:pPr algn="just">
              <a:lnSpc>
                <a:spcPct val="110000"/>
              </a:lnSpc>
            </a:pPr>
            <a:r>
              <a:rPr kumimoji="1" lang="en-US" altLang="zh-CN" sz="2400" b="1" dirty="0">
                <a:solidFill>
                  <a:srgbClr val="000000"/>
                </a:solidFill>
                <a:latin typeface="Times New Roman" pitchFamily="18" charset="0"/>
              </a:rPr>
              <a:t>   do</a:t>
            </a:r>
          </a:p>
          <a:p>
            <a:pPr algn="just">
              <a:lnSpc>
                <a:spcPct val="110000"/>
              </a:lnSpc>
            </a:pPr>
            <a:r>
              <a:rPr kumimoji="1" lang="en-US" altLang="zh-CN" sz="2400" b="1" dirty="0">
                <a:solidFill>
                  <a:srgbClr val="000000"/>
                </a:solidFill>
                <a:latin typeface="Times New Roman" pitchFamily="18" charset="0"/>
              </a:rPr>
              <a:t>   {</a:t>
            </a:r>
          </a:p>
          <a:p>
            <a:pPr algn="just">
              <a:lnSpc>
                <a:spcPct val="110000"/>
              </a:lnSpc>
            </a:pPr>
            <a:r>
              <a:rPr kumimoji="1" lang="en-US" altLang="zh-CN" sz="2400" b="1" dirty="0">
                <a:solidFill>
                  <a:srgbClr val="000000"/>
                </a:solidFill>
                <a:latin typeface="Times New Roman" pitchFamily="18" charset="0"/>
              </a:rPr>
              <a:t>      s[</a:t>
            </a:r>
            <a:r>
              <a:rPr kumimoji="1" lang="en-US" altLang="zh-CN" sz="2400" b="1" dirty="0" err="1">
                <a:solidFill>
                  <a:srgbClr val="000000"/>
                </a:solidFill>
                <a:latin typeface="Times New Roman" pitchFamily="18" charset="0"/>
              </a:rPr>
              <a:t>i</a:t>
            </a:r>
            <a:r>
              <a:rPr kumimoji="1" lang="en-US" altLang="zh-CN" sz="2400" b="1" dirty="0">
                <a:solidFill>
                  <a:srgbClr val="000000"/>
                </a:solidFill>
                <a:latin typeface="Times New Roman" pitchFamily="18" charset="0"/>
              </a:rPr>
              <a:t>]=n%10+'0';</a:t>
            </a:r>
          </a:p>
          <a:p>
            <a:pPr algn="just">
              <a:lnSpc>
                <a:spcPct val="110000"/>
              </a:lnSpc>
            </a:pP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i</a:t>
            </a:r>
            <a:r>
              <a:rPr kumimoji="1" lang="en-US" altLang="zh-CN" sz="2400" b="1" dirty="0">
                <a:solidFill>
                  <a:srgbClr val="000000"/>
                </a:solidFill>
                <a:latin typeface="Times New Roman" pitchFamily="18" charset="0"/>
              </a:rPr>
              <a:t>++;</a:t>
            </a:r>
          </a:p>
          <a:p>
            <a:pPr algn="just">
              <a:lnSpc>
                <a:spcPct val="110000"/>
              </a:lnSpc>
            </a:pPr>
            <a:r>
              <a:rPr kumimoji="1" lang="en-US" altLang="zh-CN" sz="2400" b="1" dirty="0">
                <a:solidFill>
                  <a:srgbClr val="000000"/>
                </a:solidFill>
                <a:latin typeface="Times New Roman" pitchFamily="18" charset="0"/>
              </a:rPr>
              <a:t>      n=n/10;</a:t>
            </a:r>
          </a:p>
          <a:p>
            <a:pPr algn="just">
              <a:lnSpc>
                <a:spcPct val="110000"/>
              </a:lnSpc>
            </a:pPr>
            <a:r>
              <a:rPr kumimoji="1" lang="en-US" altLang="zh-CN" sz="2400" b="1" dirty="0">
                <a:solidFill>
                  <a:srgbClr val="000000"/>
                </a:solidFill>
                <a:latin typeface="Times New Roman" pitchFamily="18" charset="0"/>
              </a:rPr>
              <a:t>    }while (n&gt;0);</a:t>
            </a:r>
          </a:p>
          <a:p>
            <a:pPr algn="just">
              <a:lnSpc>
                <a:spcPct val="110000"/>
              </a:lnSpc>
            </a:pPr>
            <a:r>
              <a:rPr kumimoji="1" lang="en-US" altLang="zh-CN" sz="2400" b="1" dirty="0">
                <a:solidFill>
                  <a:srgbClr val="000000"/>
                </a:solidFill>
                <a:latin typeface="Times New Roman" pitchFamily="18" charset="0"/>
              </a:rPr>
              <a:t>   if(sign&lt;0) s[</a:t>
            </a:r>
            <a:r>
              <a:rPr kumimoji="1" lang="en-US" altLang="zh-CN" sz="2400" b="1" dirty="0" err="1">
                <a:solidFill>
                  <a:srgbClr val="000000"/>
                </a:solidFill>
                <a:latin typeface="Times New Roman" pitchFamily="18" charset="0"/>
              </a:rPr>
              <a:t>i</a:t>
            </a:r>
            <a:r>
              <a:rPr kumimoji="1" lang="en-US" altLang="zh-CN" sz="2400" b="1" dirty="0">
                <a:solidFill>
                  <a:srgbClr val="000000"/>
                </a:solidFill>
                <a:latin typeface="Times New Roman" pitchFamily="18" charset="0"/>
              </a:rPr>
              <a:t>++]='-'; s[</a:t>
            </a:r>
            <a:r>
              <a:rPr kumimoji="1" lang="en-US" altLang="zh-CN" sz="2400" b="1" dirty="0" err="1">
                <a:solidFill>
                  <a:srgbClr val="000000"/>
                </a:solidFill>
                <a:latin typeface="Times New Roman" pitchFamily="18" charset="0"/>
              </a:rPr>
              <a:t>i</a:t>
            </a:r>
            <a:r>
              <a:rPr kumimoji="1" lang="en-US" altLang="zh-CN" sz="2400" b="1" dirty="0">
                <a:solidFill>
                  <a:srgbClr val="000000"/>
                </a:solidFill>
                <a:latin typeface="Times New Roman" pitchFamily="18" charset="0"/>
              </a:rPr>
              <a:t>]='\0';             </a:t>
            </a:r>
          </a:p>
          <a:p>
            <a:pPr algn="just">
              <a:lnSpc>
                <a:spcPct val="110000"/>
              </a:lnSpc>
            </a:pPr>
            <a:r>
              <a:rPr kumimoji="1" lang="en-US" altLang="zh-CN" sz="2400" b="1" dirty="0">
                <a:solidFill>
                  <a:srgbClr val="000000"/>
                </a:solidFill>
                <a:latin typeface="Times New Roman" pitchFamily="18" charset="0"/>
              </a:rPr>
              <a:t>   reverse(s); </a:t>
            </a:r>
          </a:p>
          <a:p>
            <a:pPr algn="just">
              <a:lnSpc>
                <a:spcPct val="110000"/>
              </a:lnSpc>
            </a:pPr>
            <a:r>
              <a:rPr kumimoji="1" lang="en-US" altLang="zh-CN" sz="2400" b="1" dirty="0">
                <a:solidFill>
                  <a:srgbClr val="000000"/>
                </a:solidFill>
                <a:latin typeface="Times New Roman" pitchFamily="18" charset="0"/>
              </a:rPr>
              <a:t>}</a:t>
            </a:r>
          </a:p>
        </p:txBody>
      </p:sp>
    </p:spTree>
    <p:extLst>
      <p:ext uri="{BB962C8B-B14F-4D97-AF65-F5344CB8AC3E}">
        <p14:creationId xmlns:p14="http://schemas.microsoft.com/office/powerpoint/2010/main" val="36893958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ChangeArrowheads="1"/>
          </p:cNvSpPr>
          <p:nvPr/>
        </p:nvSpPr>
        <p:spPr bwMode="auto">
          <a:xfrm>
            <a:off x="1423988" y="981075"/>
            <a:ext cx="4876800" cy="5337488"/>
          </a:xfrm>
          <a:prstGeom prst="rect">
            <a:avLst/>
          </a:prstGeom>
          <a:gradFill rotWithShape="0">
            <a:gsLst>
              <a:gs pos="0">
                <a:srgbClr val="D1C39F"/>
              </a:gs>
              <a:gs pos="35001">
                <a:srgbClr val="F0EBD5"/>
              </a:gs>
              <a:gs pos="100000">
                <a:srgbClr val="FFEFD1"/>
              </a:gs>
            </a:gsLst>
            <a:path path="shape">
              <a:fillToRect l="50000" t="50000" r="50000" b="50000"/>
            </a:path>
          </a:gradFill>
          <a:ln w="9525">
            <a:noFill/>
            <a:miter lim="800000"/>
            <a:headEnd/>
            <a:tailEnd/>
          </a:ln>
          <a:effectLst>
            <a:outerShdw dist="107763" dir="2700000" algn="ctr" rotWithShape="0">
              <a:schemeClr val="bg2"/>
            </a:outerShdw>
          </a:effectLst>
        </p:spPr>
        <p:txBody>
          <a:bodyPr lIns="92075" tIns="46038" rIns="92075" bIns="46038">
            <a:spAutoFit/>
          </a:bodyPr>
          <a:lstStyle/>
          <a:p>
            <a:pPr algn="just">
              <a:spcBef>
                <a:spcPct val="20000"/>
              </a:spcBef>
            </a:pPr>
            <a:r>
              <a:rPr kumimoji="1" lang="en-US" altLang="zh-CN" sz="2400" b="1">
                <a:solidFill>
                  <a:srgbClr val="000000"/>
                </a:solidFill>
                <a:latin typeface="Times New Roman" pitchFamily="18" charset="0"/>
              </a:rPr>
              <a:t>void reverse(char s[])		 </a:t>
            </a:r>
          </a:p>
          <a:p>
            <a:pPr algn="just">
              <a:spcBef>
                <a:spcPct val="20000"/>
              </a:spcBef>
            </a:pPr>
            <a:r>
              <a:rPr kumimoji="1" lang="en-US" altLang="zh-CN" sz="2400" b="1">
                <a:solidFill>
                  <a:srgbClr val="000000"/>
                </a:solidFill>
                <a:latin typeface="Times New Roman" pitchFamily="18" charset="0"/>
              </a:rPr>
              <a:t>{  </a:t>
            </a:r>
          </a:p>
          <a:p>
            <a:pPr algn="just">
              <a:spcBef>
                <a:spcPct val="20000"/>
              </a:spcBef>
            </a:pPr>
            <a:r>
              <a:rPr kumimoji="1" lang="en-US" altLang="zh-CN" sz="2400" b="1">
                <a:solidFill>
                  <a:srgbClr val="000000"/>
                </a:solidFill>
                <a:latin typeface="Times New Roman" pitchFamily="18" charset="0"/>
              </a:rPr>
              <a:t>    int c,i,j;</a:t>
            </a:r>
          </a:p>
          <a:p>
            <a:pPr algn="just">
              <a:spcBef>
                <a:spcPct val="20000"/>
              </a:spcBef>
            </a:pPr>
            <a:r>
              <a:rPr kumimoji="1" lang="en-US" altLang="zh-CN" sz="2400" b="1">
                <a:solidFill>
                  <a:srgbClr val="000000"/>
                </a:solidFill>
                <a:latin typeface="Times New Roman" pitchFamily="18" charset="0"/>
              </a:rPr>
              <a:t>    j=strlen(s)-1;</a:t>
            </a:r>
          </a:p>
          <a:p>
            <a:pPr algn="just">
              <a:spcBef>
                <a:spcPct val="20000"/>
              </a:spcBef>
            </a:pPr>
            <a:r>
              <a:rPr kumimoji="1" lang="en-US" altLang="zh-CN" sz="2400" b="1">
                <a:solidFill>
                  <a:srgbClr val="000000"/>
                </a:solidFill>
                <a:latin typeface="Times New Roman" pitchFamily="18" charset="0"/>
              </a:rPr>
              <a:t>   for(i=0;i&lt;j;i++,j--)</a:t>
            </a:r>
          </a:p>
          <a:p>
            <a:pPr algn="just">
              <a:spcBef>
                <a:spcPct val="20000"/>
              </a:spcBef>
            </a:pPr>
            <a:r>
              <a:rPr kumimoji="1" lang="en-US" altLang="zh-CN" sz="2400" b="1">
                <a:solidFill>
                  <a:srgbClr val="000000"/>
                </a:solidFill>
                <a:latin typeface="Times New Roman" pitchFamily="18" charset="0"/>
              </a:rPr>
              <a:t>   {</a:t>
            </a:r>
          </a:p>
          <a:p>
            <a:pPr algn="just">
              <a:spcBef>
                <a:spcPct val="20000"/>
              </a:spcBef>
            </a:pPr>
            <a:r>
              <a:rPr kumimoji="1" lang="en-US" altLang="zh-CN" sz="2400" b="1">
                <a:solidFill>
                  <a:srgbClr val="000000"/>
                </a:solidFill>
                <a:latin typeface="Times New Roman" pitchFamily="18" charset="0"/>
              </a:rPr>
              <a:t>       c=s[i];</a:t>
            </a:r>
          </a:p>
          <a:p>
            <a:pPr algn="just">
              <a:spcBef>
                <a:spcPct val="20000"/>
              </a:spcBef>
            </a:pPr>
            <a:r>
              <a:rPr kumimoji="1" lang="en-US" altLang="zh-CN" sz="2400" b="1">
                <a:solidFill>
                  <a:srgbClr val="000000"/>
                </a:solidFill>
                <a:latin typeface="Times New Roman" pitchFamily="18" charset="0"/>
              </a:rPr>
              <a:t>       s[i]=s[j];</a:t>
            </a:r>
          </a:p>
          <a:p>
            <a:pPr algn="just">
              <a:spcBef>
                <a:spcPct val="20000"/>
              </a:spcBef>
            </a:pPr>
            <a:r>
              <a:rPr kumimoji="1" lang="en-US" altLang="zh-CN" sz="2400" b="1">
                <a:solidFill>
                  <a:srgbClr val="000000"/>
                </a:solidFill>
                <a:latin typeface="Times New Roman" pitchFamily="18" charset="0"/>
              </a:rPr>
              <a:t>       s[j]=c;</a:t>
            </a:r>
          </a:p>
          <a:p>
            <a:pPr algn="just">
              <a:spcBef>
                <a:spcPct val="20000"/>
              </a:spcBef>
            </a:pPr>
            <a:r>
              <a:rPr kumimoji="1" lang="en-US" altLang="zh-CN" sz="2400" b="1">
                <a:solidFill>
                  <a:srgbClr val="000000"/>
                </a:solidFill>
                <a:latin typeface="Times New Roman" pitchFamily="18" charset="0"/>
              </a:rPr>
              <a:t>   }   </a:t>
            </a:r>
          </a:p>
          <a:p>
            <a:pPr algn="just">
              <a:spcBef>
                <a:spcPct val="20000"/>
              </a:spcBef>
            </a:pPr>
            <a:r>
              <a:rPr kumimoji="1" lang="en-US" altLang="zh-CN" sz="2400" b="1">
                <a:solidFill>
                  <a:srgbClr val="000000"/>
                </a:solidFill>
                <a:latin typeface="Times New Roman" pitchFamily="18" charset="0"/>
              </a:rPr>
              <a:t>    s[i+j+1]='\0';</a:t>
            </a:r>
          </a:p>
          <a:p>
            <a:pPr algn="just">
              <a:spcBef>
                <a:spcPct val="20000"/>
              </a:spcBef>
            </a:pPr>
            <a:r>
              <a:rPr kumimoji="1" lang="en-US" altLang="zh-CN" sz="2400" b="1">
                <a:solidFill>
                  <a:srgbClr val="000000"/>
                </a:solidFill>
                <a:latin typeface="Times New Roman" pitchFamily="18" charset="0"/>
              </a:rPr>
              <a:t>}</a:t>
            </a:r>
          </a:p>
        </p:txBody>
      </p:sp>
    </p:spTree>
    <p:extLst>
      <p:ext uri="{BB962C8B-B14F-4D97-AF65-F5344CB8AC3E}">
        <p14:creationId xmlns:p14="http://schemas.microsoft.com/office/powerpoint/2010/main" val="22260372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560512" y="333375"/>
            <a:ext cx="8797801" cy="762000"/>
          </a:xfrm>
          <a:prstGeom prst="rect">
            <a:avLst/>
          </a:prstGeom>
          <a:noFill/>
          <a:ln w="9525">
            <a:noFill/>
            <a:miter lim="800000"/>
            <a:headEnd/>
            <a:tailEnd/>
          </a:ln>
          <a:effectLst/>
        </p:spPr>
        <p:txBody>
          <a:bodyPr anchor="ctr"/>
          <a:lstStyle/>
          <a:p>
            <a:pPr algn="just">
              <a:lnSpc>
                <a:spcPct val="135000"/>
              </a:lnSpc>
            </a:pPr>
            <a:r>
              <a:rPr kumimoji="1" lang="en-US" altLang="zh-CN" sz="2400" b="1" dirty="0" smtClean="0">
                <a:solidFill>
                  <a:srgbClr val="990099"/>
                </a:solidFill>
                <a:latin typeface="楷体_GB2312" pitchFamily="49" charset="-122"/>
                <a:ea typeface="楷体_GB2312" pitchFamily="49" charset="-122"/>
              </a:rPr>
              <a:t>【</a:t>
            </a:r>
            <a:r>
              <a:rPr kumimoji="1" lang="zh-CN" altLang="en-US" sz="2400" b="1" dirty="0" smtClean="0">
                <a:solidFill>
                  <a:srgbClr val="990099"/>
                </a:solidFill>
                <a:latin typeface="楷体_GB2312" pitchFamily="49" charset="-122"/>
                <a:ea typeface="楷体_GB2312" pitchFamily="49" charset="-122"/>
              </a:rPr>
              <a:t>例</a:t>
            </a:r>
            <a:r>
              <a:rPr kumimoji="1" lang="en-US" altLang="zh-CN" sz="2400" b="1" dirty="0" smtClean="0">
                <a:solidFill>
                  <a:srgbClr val="990099"/>
                </a:solidFill>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用梯形法求积分：</a:t>
            </a:r>
          </a:p>
        </p:txBody>
      </p:sp>
      <p:graphicFrame>
        <p:nvGraphicFramePr>
          <p:cNvPr id="241664" name="Object 0"/>
          <p:cNvGraphicFramePr>
            <a:graphicFrameLocks noChangeAspect="1"/>
          </p:cNvGraphicFramePr>
          <p:nvPr>
            <p:extLst>
              <p:ext uri="{D42A27DB-BD31-4B8C-83A1-F6EECF244321}">
                <p14:modId xmlns:p14="http://schemas.microsoft.com/office/powerpoint/2010/main" val="3481554266"/>
              </p:ext>
            </p:extLst>
          </p:nvPr>
        </p:nvGraphicFramePr>
        <p:xfrm>
          <a:off x="5404643" y="180975"/>
          <a:ext cx="2900363" cy="1066800"/>
        </p:xfrm>
        <a:graphic>
          <a:graphicData uri="http://schemas.openxmlformats.org/presentationml/2006/ole">
            <mc:AlternateContent xmlns:mc="http://schemas.openxmlformats.org/markup-compatibility/2006">
              <mc:Choice xmlns:v="urn:schemas-microsoft-com:vml" Requires="v">
                <p:oleObj spid="_x0000_s3118" r:id="rId3" imgW="2048161" imgH="819048" progId="PBrush">
                  <p:embed/>
                </p:oleObj>
              </mc:Choice>
              <mc:Fallback>
                <p:oleObj r:id="rId3" imgW="2048161" imgH="819048" progId="PBrush">
                  <p:embed/>
                  <p:pic>
                    <p:nvPicPr>
                      <p:cNvPr id="241664"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4643" y="180975"/>
                        <a:ext cx="2900363"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2997" name="Text Box 5"/>
          <p:cNvSpPr txBox="1">
            <a:spLocks noChangeArrowheads="1"/>
          </p:cNvSpPr>
          <p:nvPr/>
        </p:nvSpPr>
        <p:spPr bwMode="auto">
          <a:xfrm>
            <a:off x="1136650" y="3644901"/>
            <a:ext cx="7467600" cy="1588127"/>
          </a:xfrm>
          <a:prstGeom prst="rect">
            <a:avLst/>
          </a:prstGeom>
          <a:solidFill>
            <a:schemeClr val="bg1"/>
          </a:solidFill>
          <a:ln w="9525">
            <a:noFill/>
            <a:miter lim="800000"/>
            <a:headEnd/>
            <a:tailEnd/>
          </a:ln>
          <a:effectLst/>
        </p:spPr>
        <p:txBody>
          <a:bodyPr>
            <a:spAutoFit/>
          </a:bodyPr>
          <a:lstStyle/>
          <a:p>
            <a:pPr algn="just">
              <a:lnSpc>
                <a:spcPct val="135000"/>
              </a:lnSpc>
            </a:pPr>
            <a:r>
              <a:rPr kumimoji="1" lang="zh-CN" altLang="en-US" sz="2400" b="1">
                <a:latin typeface="楷体_GB2312" pitchFamily="49" charset="-122"/>
                <a:ea typeface="楷体_GB2312" pitchFamily="49" charset="-122"/>
              </a:rPr>
              <a:t>分析：</a:t>
            </a:r>
            <a:r>
              <a:rPr kumimoji="1" lang="en-US" altLang="zh-CN" sz="2400" b="1">
                <a:latin typeface="楷体_GB2312" pitchFamily="49" charset="-122"/>
                <a:ea typeface="楷体_GB2312" pitchFamily="49" charset="-122"/>
              </a:rPr>
              <a:t>n</a:t>
            </a:r>
            <a:r>
              <a:rPr kumimoji="1" lang="zh-CN" altLang="en-US" sz="2400" b="1">
                <a:latin typeface="楷体_GB2312" pitchFamily="49" charset="-122"/>
                <a:ea typeface="楷体_GB2312" pitchFamily="49" charset="-122"/>
              </a:rPr>
              <a:t>等分积分区间</a:t>
            </a:r>
            <a:r>
              <a:rPr kumimoji="1" lang="en-US" altLang="zh-CN" sz="2400" b="1">
                <a:latin typeface="楷体_GB2312" pitchFamily="49" charset="-122"/>
                <a:ea typeface="楷体_GB2312" pitchFamily="49" charset="-122"/>
              </a:rPr>
              <a:t>[a,b]</a:t>
            </a:r>
            <a:r>
              <a:rPr kumimoji="1" lang="zh-CN" altLang="en-US" sz="2400" b="1">
                <a:latin typeface="楷体_GB2312" pitchFamily="49" charset="-122"/>
                <a:ea typeface="楷体_GB2312" pitchFamily="49" charset="-122"/>
              </a:rPr>
              <a:t>，每一个小梯型的面积和即近似为</a:t>
            </a:r>
            <a:r>
              <a:rPr kumimoji="1" lang="en-US" altLang="zh-CN" sz="2400" b="1">
                <a:latin typeface="楷体_GB2312" pitchFamily="49" charset="-122"/>
                <a:ea typeface="楷体_GB2312" pitchFamily="49" charset="-122"/>
              </a:rPr>
              <a:t>f(x)</a:t>
            </a:r>
            <a:r>
              <a:rPr kumimoji="1" lang="zh-CN" altLang="en-US" sz="2400" b="1">
                <a:latin typeface="楷体_GB2312" pitchFamily="49" charset="-122"/>
                <a:ea typeface="楷体_GB2312" pitchFamily="49" charset="-122"/>
              </a:rPr>
              <a:t>在</a:t>
            </a:r>
            <a:r>
              <a:rPr kumimoji="1" lang="en-US" altLang="zh-CN" sz="2400" b="1">
                <a:latin typeface="楷体_GB2312" pitchFamily="49" charset="-122"/>
                <a:ea typeface="楷体_GB2312" pitchFamily="49" charset="-122"/>
              </a:rPr>
              <a:t>[a,b]</a:t>
            </a:r>
            <a:r>
              <a:rPr kumimoji="1" lang="zh-CN" altLang="en-US" sz="2400" b="1">
                <a:latin typeface="楷体_GB2312" pitchFamily="49" charset="-122"/>
                <a:ea typeface="楷体_GB2312" pitchFamily="49" charset="-122"/>
              </a:rPr>
              <a:t>的积分值。即将求积分转化求和。</a:t>
            </a:r>
            <a:endParaRPr kumimoji="1" lang="zh-CN" altLang="en-US" sz="2400" b="1">
              <a:solidFill>
                <a:schemeClr val="tx2"/>
              </a:solidFill>
              <a:latin typeface="楷体_GB2312" pitchFamily="49" charset="-122"/>
              <a:ea typeface="楷体_GB2312" pitchFamily="49" charset="-122"/>
            </a:endParaRPr>
          </a:p>
        </p:txBody>
      </p:sp>
      <p:sp>
        <p:nvSpPr>
          <p:cNvPr id="212999" name="Rectangle 7"/>
          <p:cNvSpPr>
            <a:spLocks noChangeArrowheads="1"/>
          </p:cNvSpPr>
          <p:nvPr/>
        </p:nvSpPr>
        <p:spPr bwMode="auto">
          <a:xfrm>
            <a:off x="3876675" y="3019425"/>
            <a:ext cx="9144000" cy="369332"/>
          </a:xfrm>
          <a:prstGeom prst="rect">
            <a:avLst/>
          </a:prstGeom>
          <a:noFill/>
          <a:ln w="9525">
            <a:noFill/>
            <a:miter lim="800000"/>
            <a:headEnd/>
            <a:tailEnd/>
          </a:ln>
          <a:effectLst>
            <a:outerShdw dist="107763" dir="2700000" algn="ctr" rotWithShape="0">
              <a:schemeClr val="bg2"/>
            </a:outerShdw>
          </a:effectLst>
        </p:spPr>
        <p:txBody>
          <a:bodyPr>
            <a:spAutoFit/>
          </a:bodyPr>
          <a:lstStyle/>
          <a:p>
            <a:endParaRPr lang="zh-CN" altLang="en-US"/>
          </a:p>
        </p:txBody>
      </p:sp>
      <p:graphicFrame>
        <p:nvGraphicFramePr>
          <p:cNvPr id="241665" name="Object 1"/>
          <p:cNvGraphicFramePr>
            <a:graphicFrameLocks noChangeAspect="1"/>
          </p:cNvGraphicFramePr>
          <p:nvPr/>
        </p:nvGraphicFramePr>
        <p:xfrm>
          <a:off x="1371600" y="4953001"/>
          <a:ext cx="5048250" cy="1616075"/>
        </p:xfrm>
        <a:graphic>
          <a:graphicData uri="http://schemas.openxmlformats.org/presentationml/2006/ole">
            <mc:AlternateContent xmlns:mc="http://schemas.openxmlformats.org/markup-compatibility/2006">
              <mc:Choice xmlns:v="urn:schemas-microsoft-com:vml" Requires="v">
                <p:oleObj spid="_x0000_s3119" r:id="rId5" imgW="3304762" imgH="1267002" progId="PBrush">
                  <p:embed/>
                </p:oleObj>
              </mc:Choice>
              <mc:Fallback>
                <p:oleObj r:id="rId5" imgW="3304762" imgH="1267002" progId="PBrush">
                  <p:embed/>
                  <p:pic>
                    <p:nvPicPr>
                      <p:cNvPr id="241665"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953001"/>
                        <a:ext cx="5048250" cy="161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66" name="Object 2"/>
          <p:cNvGraphicFramePr>
            <a:graphicFrameLocks noChangeAspect="1"/>
          </p:cNvGraphicFramePr>
          <p:nvPr/>
        </p:nvGraphicFramePr>
        <p:xfrm>
          <a:off x="7162800" y="5257801"/>
          <a:ext cx="1790700" cy="919163"/>
        </p:xfrm>
        <a:graphic>
          <a:graphicData uri="http://schemas.openxmlformats.org/presentationml/2006/ole">
            <mc:AlternateContent xmlns:mc="http://schemas.openxmlformats.org/markup-compatibility/2006">
              <mc:Choice xmlns:v="urn:schemas-microsoft-com:vml" Requires="v">
                <p:oleObj spid="_x0000_s3120" name="位图图像" r:id="rId7" imgW="961905" imgH="495369" progId="PBrush">
                  <p:embed/>
                </p:oleObj>
              </mc:Choice>
              <mc:Fallback>
                <p:oleObj name="位图图像" r:id="rId7" imgW="961905" imgH="495369" progId="PBrush">
                  <p:embed/>
                  <p:pic>
                    <p:nvPicPr>
                      <p:cNvPr id="241666"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5257801"/>
                        <a:ext cx="1790700"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67" name="Object 3"/>
          <p:cNvGraphicFramePr>
            <a:graphicFrameLocks noChangeAspect="1"/>
          </p:cNvGraphicFramePr>
          <p:nvPr/>
        </p:nvGraphicFramePr>
        <p:xfrm>
          <a:off x="2133600" y="914400"/>
          <a:ext cx="2971800" cy="2820988"/>
        </p:xfrm>
        <a:graphic>
          <a:graphicData uri="http://schemas.openxmlformats.org/presentationml/2006/ole">
            <mc:AlternateContent xmlns:mc="http://schemas.openxmlformats.org/markup-compatibility/2006">
              <mc:Choice xmlns:v="urn:schemas-microsoft-com:vml" Requires="v">
                <p:oleObj spid="_x0000_s3121" name="位图图像" r:id="rId9" imgW="1552792" imgH="1476190" progId="PBrush">
                  <p:embed/>
                </p:oleObj>
              </mc:Choice>
              <mc:Fallback>
                <p:oleObj name="位图图像" r:id="rId9" imgW="1552792" imgH="1476190" progId="PBrush">
                  <p:embed/>
                  <p:pic>
                    <p:nvPicPr>
                      <p:cNvPr id="241667"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914400"/>
                        <a:ext cx="2971800" cy="282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04511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5" name="Rectangle 9"/>
          <p:cNvSpPr>
            <a:spLocks noChangeArrowheads="1"/>
          </p:cNvSpPr>
          <p:nvPr/>
        </p:nvSpPr>
        <p:spPr bwMode="auto">
          <a:xfrm>
            <a:off x="1280592" y="1628800"/>
            <a:ext cx="6858000" cy="1292662"/>
          </a:xfrm>
          <a:prstGeom prst="rect">
            <a:avLst/>
          </a:prstGeom>
          <a:noFill/>
          <a:ln w="9525">
            <a:noFill/>
            <a:miter lim="800000"/>
            <a:headEnd/>
            <a:tailEnd/>
          </a:ln>
          <a:effectLst/>
        </p:spPr>
        <p:txBody>
          <a:bodyPr>
            <a:spAutoFit/>
          </a:bodyPr>
          <a:lstStyle/>
          <a:p>
            <a:pPr>
              <a:lnSpc>
                <a:spcPct val="120000"/>
              </a:lnSpc>
              <a:spcBef>
                <a:spcPct val="15000"/>
              </a:spcBef>
            </a:pPr>
            <a:endParaRPr kumimoji="1" lang="en-US" altLang="zh-CN" sz="2000" b="1" dirty="0">
              <a:solidFill>
                <a:srgbClr val="A50021"/>
              </a:solidFill>
              <a:latin typeface="楷体_GB2312" pitchFamily="49" charset="-122"/>
              <a:ea typeface="楷体_GB2312" pitchFamily="49" charset="-122"/>
            </a:endParaRPr>
          </a:p>
          <a:p>
            <a:pPr>
              <a:lnSpc>
                <a:spcPct val="120000"/>
              </a:lnSpc>
              <a:spcBef>
                <a:spcPct val="15000"/>
              </a:spcBef>
            </a:pPr>
            <a:r>
              <a:rPr lang="zh-CN" altLang="en-US" sz="2000" dirty="0">
                <a:solidFill>
                  <a:srgbClr val="FF0000"/>
                </a:solidFill>
                <a:latin typeface="宋体" panose="02010600030101010101" pitchFamily="2" charset="-122"/>
              </a:rPr>
              <a:t>函数类型   函数名</a:t>
            </a:r>
            <a:r>
              <a:rPr lang="en-US" altLang="zh-CN" sz="2000" dirty="0">
                <a:solidFill>
                  <a:srgbClr val="FF0000"/>
                </a:solidFill>
                <a:latin typeface="宋体" panose="02010600030101010101" pitchFamily="2" charset="-122"/>
              </a:rPr>
              <a:t>(</a:t>
            </a:r>
            <a:r>
              <a:rPr lang="zh-CN" altLang="en-US" sz="2000" dirty="0">
                <a:solidFill>
                  <a:srgbClr val="FF0000"/>
                </a:solidFill>
                <a:latin typeface="宋体" panose="02010600030101010101" pitchFamily="2" charset="-122"/>
              </a:rPr>
              <a:t>形式参数类型表</a:t>
            </a:r>
            <a:r>
              <a:rPr lang="en-US" altLang="zh-CN" sz="2000" dirty="0">
                <a:solidFill>
                  <a:srgbClr val="FF0000"/>
                </a:solidFill>
                <a:latin typeface="宋体" panose="02010600030101010101" pitchFamily="2" charset="-122"/>
              </a:rPr>
              <a:t>)</a:t>
            </a:r>
          </a:p>
          <a:p>
            <a:pPr>
              <a:lnSpc>
                <a:spcPct val="120000"/>
              </a:lnSpc>
              <a:spcBef>
                <a:spcPct val="15000"/>
              </a:spcBef>
            </a:pPr>
            <a:r>
              <a:rPr lang="en-US" altLang="zh-CN" sz="2000" dirty="0">
                <a:solidFill>
                  <a:srgbClr val="FF0000"/>
                </a:solidFill>
                <a:latin typeface="宋体" panose="02010600030101010101" pitchFamily="2" charset="-122"/>
              </a:rPr>
              <a:t>{</a:t>
            </a:r>
            <a:r>
              <a:rPr lang="zh-CN" altLang="en-US" sz="2000" dirty="0">
                <a:solidFill>
                  <a:srgbClr val="FF0000"/>
                </a:solidFill>
                <a:latin typeface="宋体" panose="02010600030101010101" pitchFamily="2" charset="-122"/>
              </a:rPr>
              <a:t>函数体</a:t>
            </a:r>
            <a:r>
              <a:rPr lang="en-US" altLang="zh-CN" sz="2000" dirty="0">
                <a:solidFill>
                  <a:srgbClr val="FF0000"/>
                </a:solidFill>
                <a:latin typeface="宋体" panose="02010600030101010101" pitchFamily="2" charset="-122"/>
              </a:rPr>
              <a:t>}</a:t>
            </a:r>
          </a:p>
        </p:txBody>
      </p:sp>
      <p:sp>
        <p:nvSpPr>
          <p:cNvPr id="70690" name="Text Box 34"/>
          <p:cNvSpPr txBox="1">
            <a:spLocks noChangeArrowheads="1"/>
          </p:cNvSpPr>
          <p:nvPr/>
        </p:nvSpPr>
        <p:spPr bwMode="auto">
          <a:xfrm>
            <a:off x="-87560" y="836712"/>
            <a:ext cx="7696200" cy="579438"/>
          </a:xfrm>
          <a:prstGeom prst="rect">
            <a:avLst/>
          </a:prstGeom>
          <a:noFill/>
          <a:ln w="9525">
            <a:noFill/>
            <a:miter lim="800000"/>
            <a:headEnd/>
            <a:tailEnd/>
          </a:ln>
          <a:effectLst/>
        </p:spPr>
        <p:txBody>
          <a:bodyPr>
            <a:spAutoFit/>
          </a:bodyPr>
          <a:lstStyle/>
          <a:p>
            <a:pPr lvl="2" eaLnBrk="1" hangingPunct="1">
              <a:defRPr/>
            </a:pPr>
            <a:r>
              <a:rPr lang="zh-CN" altLang="en-US" sz="3200" dirty="0" smtClean="0">
                <a:solidFill>
                  <a:schemeClr val="tx2"/>
                </a:solidFill>
                <a:latin typeface="+mj-lt"/>
                <a:ea typeface="+mj-ea"/>
                <a:cs typeface="+mj-cs"/>
              </a:rPr>
              <a:t>函数</a:t>
            </a:r>
            <a:r>
              <a:rPr lang="zh-CN" altLang="en-US" sz="3200" dirty="0">
                <a:solidFill>
                  <a:schemeClr val="tx2"/>
                </a:solidFill>
                <a:latin typeface="+mj-lt"/>
                <a:ea typeface="+mj-ea"/>
                <a:cs typeface="+mj-cs"/>
              </a:rPr>
              <a:t>的定义、调用与说明</a:t>
            </a:r>
          </a:p>
        </p:txBody>
      </p:sp>
      <p:sp>
        <p:nvSpPr>
          <p:cNvPr id="5" name="Rectangle 3"/>
          <p:cNvSpPr>
            <a:spLocks noChangeArrowheads="1"/>
          </p:cNvSpPr>
          <p:nvPr/>
        </p:nvSpPr>
        <p:spPr bwMode="auto">
          <a:xfrm>
            <a:off x="848544" y="3212976"/>
            <a:ext cx="7620000" cy="3124200"/>
          </a:xfrm>
          <a:prstGeom prst="rect">
            <a:avLst/>
          </a:prstGeom>
          <a:noFill/>
          <a:ln w="9525">
            <a:noFill/>
            <a:miter lim="800000"/>
            <a:headEnd/>
            <a:tailEnd/>
          </a:ln>
          <a:effectLst/>
        </p:spPr>
        <p:txBody>
          <a:bodyPr/>
          <a:lstStyle/>
          <a:p>
            <a:pPr marL="342900" indent="-342900">
              <a:lnSpc>
                <a:spcPct val="117000"/>
              </a:lnSpc>
            </a:pPr>
            <a:r>
              <a:rPr lang="zh-CN" altLang="en-US" sz="2400" dirty="0">
                <a:latin typeface="宋体" panose="02010600030101010101" pitchFamily="2" charset="-122"/>
              </a:rPr>
              <a:t>说明：</a:t>
            </a:r>
          </a:p>
          <a:p>
            <a:pPr marL="742950" lvl="1" indent="-285750">
              <a:lnSpc>
                <a:spcPct val="117000"/>
              </a:lnSpc>
              <a:buFontTx/>
              <a:buChar char="–"/>
            </a:pPr>
            <a:r>
              <a:rPr lang="zh-CN" altLang="en-US" sz="2400" dirty="0">
                <a:latin typeface="宋体" panose="02010600030101010101" pitchFamily="2" charset="-122"/>
              </a:rPr>
              <a:t>函数类型指函数返回值的数据类型</a:t>
            </a:r>
          </a:p>
          <a:p>
            <a:pPr marL="742950" lvl="1" indent="-285750" algn="just">
              <a:lnSpc>
                <a:spcPct val="117000"/>
              </a:lnSpc>
              <a:buFontTx/>
              <a:buChar char="–"/>
            </a:pPr>
            <a:r>
              <a:rPr lang="zh-CN" altLang="en-US" sz="2400" dirty="0">
                <a:latin typeface="宋体" panose="02010600030101010101" pitchFamily="2" charset="-122"/>
              </a:rPr>
              <a:t>函数体由语句和其它分程序组成。</a:t>
            </a:r>
          </a:p>
          <a:p>
            <a:pPr marL="742950" lvl="1" indent="-285750" algn="just">
              <a:lnSpc>
                <a:spcPct val="117000"/>
              </a:lnSpc>
              <a:buFontTx/>
              <a:buChar char="–"/>
            </a:pPr>
            <a:r>
              <a:rPr lang="zh-CN" altLang="en-US" sz="2400" dirty="0">
                <a:latin typeface="宋体" panose="02010600030101010101" pitchFamily="2" charset="-122"/>
              </a:rPr>
              <a:t>形式参数可以为空，但圆括号不能省略。</a:t>
            </a:r>
          </a:p>
          <a:p>
            <a:pPr marL="742950" lvl="1" indent="-285750" algn="just">
              <a:lnSpc>
                <a:spcPct val="117000"/>
              </a:lnSpc>
              <a:buFontTx/>
              <a:buChar char="–"/>
            </a:pPr>
            <a:r>
              <a:rPr lang="zh-CN" altLang="en-US" sz="2400" dirty="0">
                <a:latin typeface="宋体" panose="02010600030101010101" pitchFamily="2" charset="-122"/>
              </a:rPr>
              <a:t>函数体中不允许再嵌套定义函数</a:t>
            </a:r>
          </a:p>
          <a:p>
            <a:pPr marL="742950" lvl="1" indent="-285750" algn="just">
              <a:lnSpc>
                <a:spcPct val="117000"/>
              </a:lnSpc>
              <a:buFontTx/>
              <a:buChar char="–"/>
            </a:pPr>
            <a:r>
              <a:rPr lang="zh-CN" altLang="en-US" sz="2400" dirty="0">
                <a:latin typeface="宋体" panose="02010600030101010101" pitchFamily="2" charset="-122"/>
              </a:rPr>
              <a:t>对没有返回值的函数，函数类型定为</a:t>
            </a:r>
            <a:r>
              <a:rPr lang="en-US" altLang="zh-CN" sz="2400" dirty="0">
                <a:latin typeface="宋体" panose="02010600030101010101" pitchFamily="2" charset="-122"/>
              </a:rPr>
              <a:t>void</a:t>
            </a:r>
            <a:r>
              <a:rPr lang="zh-CN" altLang="en-US" sz="2400" dirty="0">
                <a:latin typeface="宋体" panose="02010600030101010101" pitchFamily="2" charset="-122"/>
              </a:rPr>
              <a:t>型</a:t>
            </a:r>
            <a:r>
              <a:rPr lang="en-US" altLang="zh-CN" sz="2400" dirty="0">
                <a:latin typeface="宋体" panose="02010600030101010101" pitchFamily="2" charset="-122"/>
              </a:rPr>
              <a:t>(</a:t>
            </a:r>
            <a:r>
              <a:rPr lang="zh-CN" altLang="en-US" sz="2400" dirty="0">
                <a:latin typeface="宋体" panose="02010600030101010101" pitchFamily="2" charset="-122"/>
              </a:rPr>
              <a:t>无类型或空类型</a:t>
            </a:r>
            <a:r>
              <a:rPr lang="en-US" altLang="zh-CN" sz="2400" dirty="0">
                <a:latin typeface="宋体" panose="02010600030101010101" pitchFamily="2" charset="-122"/>
              </a:rPr>
              <a:t>)</a:t>
            </a:r>
            <a:r>
              <a:rPr lang="zh-CN" altLang="en-US" sz="2400" dirty="0">
                <a:latin typeface="宋体" panose="02010600030101010101" pitchFamily="2" charset="-122"/>
              </a:rPr>
              <a:t>。</a:t>
            </a:r>
          </a:p>
          <a:p>
            <a:pPr marL="742950" lvl="1" indent="-285750" algn="just">
              <a:lnSpc>
                <a:spcPct val="117000"/>
              </a:lnSpc>
              <a:buFontTx/>
              <a:buChar char="–"/>
            </a:pPr>
            <a:endParaRPr kumimoji="1" lang="en-US" altLang="zh-CN" sz="2400" b="1" dirty="0">
              <a:latin typeface="楷体_GB2312" pitchFamily="49" charset="-122"/>
              <a:ea typeface="楷体_GB2312" pitchFamily="49" charset="-122"/>
            </a:endParaRPr>
          </a:p>
        </p:txBody>
      </p:sp>
    </p:spTree>
    <p:extLst>
      <p:ext uri="{BB962C8B-B14F-4D97-AF65-F5344CB8AC3E}">
        <p14:creationId xmlns:p14="http://schemas.microsoft.com/office/powerpoint/2010/main" val="3680335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ChangeArrowheads="1"/>
          </p:cNvSpPr>
          <p:nvPr/>
        </p:nvSpPr>
        <p:spPr bwMode="auto">
          <a:xfrm>
            <a:off x="1524000" y="381001"/>
            <a:ext cx="6629400" cy="6795707"/>
          </a:xfrm>
          <a:prstGeom prst="rect">
            <a:avLst/>
          </a:prstGeom>
          <a:noFill/>
          <a:ln w="9525">
            <a:noFill/>
            <a:miter lim="800000"/>
            <a:headEnd/>
            <a:tailEnd/>
          </a:ln>
          <a:effectLst/>
        </p:spPr>
        <p:txBody>
          <a:bodyPr>
            <a:spAutoFit/>
          </a:bodyPr>
          <a:lstStyle/>
          <a:p>
            <a:pPr algn="just">
              <a:lnSpc>
                <a:spcPct val="95000"/>
              </a:lnSpc>
            </a:pPr>
            <a:r>
              <a:rPr kumimoji="1" lang="en-US" altLang="zh-CN" sz="2400" b="1" dirty="0">
                <a:latin typeface="Times New Roman" pitchFamily="18" charset="0"/>
              </a:rPr>
              <a:t>#include  &lt;</a:t>
            </a:r>
            <a:r>
              <a:rPr kumimoji="1" lang="en-US" altLang="zh-CN" sz="2400" b="1" dirty="0" err="1">
                <a:latin typeface="Times New Roman" pitchFamily="18" charset="0"/>
              </a:rPr>
              <a:t>math.h</a:t>
            </a:r>
            <a:r>
              <a:rPr kumimoji="1" lang="en-US" altLang="zh-CN" sz="2400" b="1" dirty="0">
                <a:latin typeface="Times New Roman" pitchFamily="18" charset="0"/>
              </a:rPr>
              <a:t>&gt;</a:t>
            </a:r>
          </a:p>
          <a:p>
            <a:r>
              <a:rPr lang="en-US" altLang="zh-CN" sz="2400" dirty="0"/>
              <a:t>#include &lt;</a:t>
            </a:r>
            <a:r>
              <a:rPr lang="en-US" altLang="zh-CN" sz="2400" dirty="0" err="1"/>
              <a:t>iostream</a:t>
            </a:r>
            <a:r>
              <a:rPr lang="en-US" altLang="zh-CN" sz="2400" dirty="0"/>
              <a:t>&gt;</a:t>
            </a:r>
          </a:p>
          <a:p>
            <a:r>
              <a:rPr lang="en-US" altLang="zh-CN" sz="2400" dirty="0"/>
              <a:t>using namespace </a:t>
            </a:r>
            <a:r>
              <a:rPr lang="en-US" altLang="zh-CN" sz="2400" dirty="0" err="1"/>
              <a:t>std</a:t>
            </a:r>
            <a:r>
              <a:rPr lang="en-US" altLang="zh-CN" sz="2400" dirty="0"/>
              <a:t>;</a:t>
            </a:r>
            <a:endParaRPr kumimoji="1" lang="en-US" altLang="zh-CN" sz="2400" b="1" dirty="0">
              <a:latin typeface="Times New Roman" pitchFamily="18" charset="0"/>
            </a:endParaRPr>
          </a:p>
          <a:p>
            <a:pPr algn="just">
              <a:lnSpc>
                <a:spcPct val="95000"/>
              </a:lnSpc>
            </a:pPr>
            <a:r>
              <a:rPr kumimoji="1" lang="en-US" altLang="zh-CN" sz="2400" b="1" dirty="0">
                <a:latin typeface="Times New Roman" pitchFamily="18" charset="0"/>
              </a:rPr>
              <a:t>double f(double x)</a:t>
            </a:r>
          </a:p>
          <a:p>
            <a:pPr algn="just">
              <a:lnSpc>
                <a:spcPct val="95000"/>
              </a:lnSpc>
            </a:pPr>
            <a:r>
              <a:rPr kumimoji="1" lang="en-US" altLang="zh-CN" sz="2400" b="1" dirty="0">
                <a:latin typeface="Times New Roman" pitchFamily="18" charset="0"/>
              </a:rPr>
              <a:t>{ return exp(-x*x/2);}</a:t>
            </a:r>
          </a:p>
          <a:p>
            <a:pPr algn="just">
              <a:lnSpc>
                <a:spcPct val="95000"/>
              </a:lnSpc>
            </a:pPr>
            <a:r>
              <a:rPr kumimoji="1" lang="en-US" altLang="zh-CN" sz="2400" b="1" dirty="0">
                <a:latin typeface="Times New Roman" pitchFamily="18" charset="0"/>
              </a:rPr>
              <a:t>double integral(double </a:t>
            </a:r>
            <a:r>
              <a:rPr kumimoji="1" lang="en-US" altLang="zh-CN" sz="2400" b="1" dirty="0" err="1">
                <a:latin typeface="Times New Roman" pitchFamily="18" charset="0"/>
              </a:rPr>
              <a:t>a,double</a:t>
            </a:r>
            <a:r>
              <a:rPr kumimoji="1" lang="en-US" altLang="zh-CN" sz="2400" b="1" dirty="0">
                <a:latin typeface="Times New Roman" pitchFamily="18" charset="0"/>
              </a:rPr>
              <a:t> </a:t>
            </a:r>
            <a:r>
              <a:rPr kumimoji="1" lang="en-US" altLang="zh-CN" sz="2400" b="1" dirty="0" err="1">
                <a:latin typeface="Times New Roman" pitchFamily="18" charset="0"/>
              </a:rPr>
              <a:t>b,int</a:t>
            </a:r>
            <a:r>
              <a:rPr kumimoji="1" lang="en-US" altLang="zh-CN" sz="2400" b="1" dirty="0">
                <a:latin typeface="Times New Roman" pitchFamily="18" charset="0"/>
              </a:rPr>
              <a:t> n)</a:t>
            </a:r>
          </a:p>
          <a:p>
            <a:pPr algn="just">
              <a:lnSpc>
                <a:spcPct val="95000"/>
              </a:lnSpc>
            </a:pPr>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sum;double</a:t>
            </a:r>
            <a:r>
              <a:rPr kumimoji="1" lang="en-US" altLang="zh-CN" sz="2400" b="1" dirty="0">
                <a:latin typeface="Times New Roman" pitchFamily="18" charset="0"/>
              </a:rPr>
              <a:t> h=(b-a)/n;</a:t>
            </a:r>
          </a:p>
          <a:p>
            <a:pPr algn="just">
              <a:lnSpc>
                <a:spcPct val="95000"/>
              </a:lnSpc>
            </a:pPr>
            <a:r>
              <a:rPr kumimoji="1" lang="en-US" altLang="zh-CN" sz="2400" b="1" dirty="0">
                <a:latin typeface="Times New Roman" pitchFamily="18" charset="0"/>
              </a:rPr>
              <a:t> sum=(f(a)+f(b))/2;</a:t>
            </a:r>
          </a:p>
          <a:p>
            <a:pPr algn="just">
              <a:lnSpc>
                <a:spcPct val="95000"/>
              </a:lnSpc>
            </a:pPr>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x=</a:t>
            </a:r>
            <a:r>
              <a:rPr kumimoji="1" lang="en-US" altLang="zh-CN" sz="2400" b="1" dirty="0" err="1">
                <a:latin typeface="Times New Roman" pitchFamily="18" charset="0"/>
              </a:rPr>
              <a:t>a+h</a:t>
            </a:r>
            <a:r>
              <a:rPr kumimoji="1" lang="en-US" altLang="zh-CN" sz="2400" b="1" dirty="0">
                <a:latin typeface="Times New Roman" pitchFamily="18" charset="0"/>
              </a:rPr>
              <a:t>;</a:t>
            </a:r>
          </a:p>
          <a:p>
            <a:pPr algn="just">
              <a:lnSpc>
                <a:spcPct val="95000"/>
              </a:lnSpc>
            </a:pPr>
            <a:r>
              <a:rPr kumimoji="1" lang="en-US" altLang="zh-CN" sz="2400" b="1" dirty="0">
                <a:latin typeface="Times New Roman" pitchFamily="18" charset="0"/>
              </a:rPr>
              <a:t> for(</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i</a:t>
            </a:r>
            <a:r>
              <a:rPr kumimoji="1" lang="en-US" altLang="zh-CN" sz="2400" b="1" dirty="0">
                <a:latin typeface="Times New Roman" pitchFamily="18" charset="0"/>
              </a:rPr>
              <a:t>=1;i&lt;</a:t>
            </a:r>
            <a:r>
              <a:rPr kumimoji="1" lang="en-US" altLang="zh-CN" sz="2400" b="1" dirty="0" err="1">
                <a:latin typeface="Times New Roman" pitchFamily="18" charset="0"/>
              </a:rPr>
              <a:t>n;i</a:t>
            </a:r>
            <a:r>
              <a:rPr kumimoji="1" lang="en-US" altLang="zh-CN" sz="2400" b="1" dirty="0">
                <a:latin typeface="Times New Roman" pitchFamily="18" charset="0"/>
              </a:rPr>
              <a:t>++)</a:t>
            </a:r>
          </a:p>
          <a:p>
            <a:pPr algn="just">
              <a:lnSpc>
                <a:spcPct val="95000"/>
              </a:lnSpc>
            </a:pPr>
            <a:r>
              <a:rPr kumimoji="1" lang="en-US" altLang="zh-CN" sz="2400" b="1" dirty="0">
                <a:latin typeface="Times New Roman" pitchFamily="18" charset="0"/>
              </a:rPr>
              <a:t>  { sum+=f(x); x+=h; }</a:t>
            </a:r>
          </a:p>
          <a:p>
            <a:pPr algn="just">
              <a:lnSpc>
                <a:spcPct val="95000"/>
              </a:lnSpc>
            </a:pPr>
            <a:r>
              <a:rPr kumimoji="1" lang="en-US" altLang="zh-CN" sz="2400" b="1" dirty="0">
                <a:latin typeface="Times New Roman" pitchFamily="18" charset="0"/>
              </a:rPr>
              <a:t> return sum*h;</a:t>
            </a:r>
          </a:p>
          <a:p>
            <a:pPr algn="just">
              <a:lnSpc>
                <a:spcPct val="95000"/>
              </a:lnSpc>
            </a:pPr>
            <a:r>
              <a:rPr kumimoji="1" lang="en-US" altLang="zh-CN" sz="2400" b="1" dirty="0">
                <a:latin typeface="Times New Roman" pitchFamily="18" charset="0"/>
              </a:rPr>
              <a:t>} </a:t>
            </a:r>
          </a:p>
          <a:p>
            <a:pPr algn="just">
              <a:lnSpc>
                <a:spcPct val="95000"/>
              </a:lnSpc>
            </a:pPr>
            <a:r>
              <a:rPr kumimoji="1" lang="en-US" altLang="zh-CN" sz="2400" b="1" dirty="0" err="1">
                <a:latin typeface="Times New Roman" pitchFamily="18" charset="0"/>
              </a:rPr>
              <a:t>int</a:t>
            </a:r>
            <a:r>
              <a:rPr kumimoji="1" lang="en-US" altLang="zh-CN" sz="2400" b="1" dirty="0">
                <a:latin typeface="Times New Roman" pitchFamily="18" charset="0"/>
              </a:rPr>
              <a:t> main()</a:t>
            </a:r>
          </a:p>
          <a:p>
            <a:pPr algn="just">
              <a:lnSpc>
                <a:spcPct val="95000"/>
              </a:lnSpc>
            </a:pPr>
            <a:r>
              <a:rPr kumimoji="1" lang="en-US" altLang="zh-CN" sz="2400" b="1" dirty="0">
                <a:latin typeface="Times New Roman" pitchFamily="18" charset="0"/>
              </a:rPr>
              <a:t>{ double </a:t>
            </a:r>
            <a:r>
              <a:rPr kumimoji="1" lang="en-US" altLang="zh-CN" sz="2400" b="1" dirty="0" err="1">
                <a:latin typeface="Times New Roman" pitchFamily="18" charset="0"/>
              </a:rPr>
              <a:t>a,b</a:t>
            </a:r>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n;</a:t>
            </a:r>
          </a:p>
          <a:p>
            <a:pPr algn="just">
              <a:lnSpc>
                <a:spcPct val="95000"/>
              </a:lnSpc>
            </a:pPr>
            <a:r>
              <a:rPr kumimoji="1" lang="en-US" altLang="zh-CN" sz="2400" b="1" dirty="0">
                <a:latin typeface="Times New Roman" pitchFamily="18" charset="0"/>
              </a:rPr>
              <a:t> </a:t>
            </a:r>
            <a:r>
              <a:rPr kumimoji="1" lang="en-US" altLang="zh-CN" sz="2400" b="1" dirty="0" err="1">
                <a:latin typeface="Times New Roman" pitchFamily="18" charset="0"/>
              </a:rPr>
              <a:t>cout</a:t>
            </a:r>
            <a:r>
              <a:rPr kumimoji="1" lang="en-US" altLang="zh-CN" sz="2400" b="1" dirty="0">
                <a:latin typeface="Times New Roman" pitchFamily="18" charset="0"/>
              </a:rPr>
              <a:t>&lt;&lt;"</a:t>
            </a:r>
            <a:r>
              <a:rPr kumimoji="1" lang="zh-CN" altLang="en-US" sz="2400" b="1" dirty="0">
                <a:latin typeface="Times New Roman" pitchFamily="18" charset="0"/>
              </a:rPr>
              <a:t>输入区间值、等分数：</a:t>
            </a:r>
            <a:r>
              <a:rPr kumimoji="1" lang="en-US" altLang="zh-CN" sz="2400" b="1" dirty="0">
                <a:latin typeface="Times New Roman" pitchFamily="18" charset="0"/>
              </a:rPr>
              <a:t>"&lt;&lt;</a:t>
            </a:r>
            <a:r>
              <a:rPr kumimoji="1" lang="en-US" altLang="zh-CN" sz="2400" b="1" dirty="0" err="1">
                <a:latin typeface="Times New Roman" pitchFamily="18" charset="0"/>
              </a:rPr>
              <a:t>endl</a:t>
            </a:r>
            <a:r>
              <a:rPr kumimoji="1" lang="en-US" altLang="zh-CN" sz="2400" b="1" dirty="0">
                <a:latin typeface="Times New Roman" pitchFamily="18" charset="0"/>
              </a:rPr>
              <a:t>;</a:t>
            </a:r>
          </a:p>
          <a:p>
            <a:pPr algn="just">
              <a:lnSpc>
                <a:spcPct val="95000"/>
              </a:lnSpc>
            </a:pPr>
            <a:r>
              <a:rPr kumimoji="1" lang="en-US" altLang="zh-CN" sz="2400" b="1" dirty="0">
                <a:latin typeface="Times New Roman" pitchFamily="18" charset="0"/>
              </a:rPr>
              <a:t> </a:t>
            </a:r>
            <a:r>
              <a:rPr kumimoji="1" lang="en-US" altLang="zh-CN" sz="2400" b="1" dirty="0" err="1">
                <a:latin typeface="Times New Roman" pitchFamily="18" charset="0"/>
              </a:rPr>
              <a:t>cin</a:t>
            </a:r>
            <a:r>
              <a:rPr kumimoji="1" lang="en-US" altLang="zh-CN" sz="2400" b="1" dirty="0">
                <a:latin typeface="Times New Roman" pitchFamily="18" charset="0"/>
              </a:rPr>
              <a:t>&gt;&gt;a&gt;&gt;b&gt;&gt;n;</a:t>
            </a:r>
          </a:p>
          <a:p>
            <a:pPr algn="just">
              <a:lnSpc>
                <a:spcPct val="95000"/>
              </a:lnSpc>
            </a:pPr>
            <a:r>
              <a:rPr kumimoji="1" lang="en-US" altLang="zh-CN" sz="2400" b="1" dirty="0">
                <a:latin typeface="Times New Roman" pitchFamily="18" charset="0"/>
              </a:rPr>
              <a:t> </a:t>
            </a:r>
            <a:r>
              <a:rPr kumimoji="1" lang="en-US" altLang="zh-CN" sz="2400" b="1" dirty="0" err="1">
                <a:latin typeface="Times New Roman" pitchFamily="18" charset="0"/>
              </a:rPr>
              <a:t>cout</a:t>
            </a:r>
            <a:r>
              <a:rPr kumimoji="1" lang="en-US" altLang="zh-CN" sz="2400" b="1" dirty="0">
                <a:latin typeface="Times New Roman" pitchFamily="18" charset="0"/>
              </a:rPr>
              <a:t>&lt;&lt;integral(</a:t>
            </a:r>
            <a:r>
              <a:rPr kumimoji="1" lang="en-US" altLang="zh-CN" sz="2400" b="1" dirty="0" err="1">
                <a:latin typeface="Times New Roman" pitchFamily="18" charset="0"/>
              </a:rPr>
              <a:t>a,b,n</a:t>
            </a:r>
            <a:r>
              <a:rPr kumimoji="1" lang="en-US" altLang="zh-CN" sz="2400" b="1" dirty="0">
                <a:latin typeface="Times New Roman" pitchFamily="18" charset="0"/>
              </a:rPr>
              <a:t>)&lt;&lt;</a:t>
            </a:r>
            <a:r>
              <a:rPr kumimoji="1" lang="en-US" altLang="zh-CN" sz="2400" b="1" dirty="0" err="1">
                <a:latin typeface="Times New Roman" pitchFamily="18" charset="0"/>
              </a:rPr>
              <a:t>endl</a:t>
            </a:r>
            <a:r>
              <a:rPr kumimoji="1" lang="en-US" altLang="zh-CN" sz="2400" b="1" dirty="0">
                <a:latin typeface="Times New Roman" pitchFamily="18" charset="0"/>
              </a:rPr>
              <a:t>;</a:t>
            </a:r>
          </a:p>
          <a:p>
            <a:pPr algn="just">
              <a:lnSpc>
                <a:spcPct val="95000"/>
              </a:lnSpc>
            </a:pPr>
            <a:r>
              <a:rPr kumimoji="1" lang="en-US" altLang="zh-CN" sz="2400" b="1" dirty="0">
                <a:latin typeface="Times New Roman" pitchFamily="18" charset="0"/>
              </a:rPr>
              <a:t>}</a:t>
            </a:r>
          </a:p>
        </p:txBody>
      </p:sp>
      <p:sp>
        <p:nvSpPr>
          <p:cNvPr id="219139" name="Text Box 3"/>
          <p:cNvSpPr txBox="1">
            <a:spLocks noChangeArrowheads="1"/>
          </p:cNvSpPr>
          <p:nvPr/>
        </p:nvSpPr>
        <p:spPr bwMode="auto">
          <a:xfrm>
            <a:off x="992188" y="0"/>
            <a:ext cx="1828800" cy="457200"/>
          </a:xfrm>
          <a:prstGeom prst="rect">
            <a:avLst/>
          </a:prstGeom>
          <a:noFill/>
          <a:ln w="9525">
            <a:noFill/>
            <a:miter lim="800000"/>
            <a:headEnd/>
            <a:tailEnd/>
          </a:ln>
          <a:effectLst/>
        </p:spPr>
        <p:txBody>
          <a:bodyPr>
            <a:spAutoFit/>
          </a:bodyPr>
          <a:lstStyle/>
          <a:p>
            <a:pPr>
              <a:spcBef>
                <a:spcPct val="50000"/>
              </a:spcBef>
            </a:pPr>
            <a:r>
              <a:rPr kumimoji="1" lang="zh-CN" altLang="en-US" sz="2400" b="1">
                <a:solidFill>
                  <a:schemeClr val="tx2"/>
                </a:solidFill>
                <a:latin typeface="Times New Roman" pitchFamily="18" charset="0"/>
                <a:ea typeface="楷体_GB2312" pitchFamily="49" charset="-122"/>
              </a:rPr>
              <a:t>程序：</a:t>
            </a:r>
          </a:p>
        </p:txBody>
      </p:sp>
    </p:spTree>
    <p:extLst>
      <p:ext uri="{BB962C8B-B14F-4D97-AF65-F5344CB8AC3E}">
        <p14:creationId xmlns:p14="http://schemas.microsoft.com/office/powerpoint/2010/main" val="38487668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ChangeArrowheads="1"/>
          </p:cNvSpPr>
          <p:nvPr/>
        </p:nvSpPr>
        <p:spPr bwMode="auto">
          <a:xfrm>
            <a:off x="1595414" y="714356"/>
            <a:ext cx="6629400" cy="2936188"/>
          </a:xfrm>
          <a:prstGeom prst="rect">
            <a:avLst/>
          </a:prstGeom>
          <a:noFill/>
          <a:ln w="9525">
            <a:noFill/>
            <a:miter lim="800000"/>
            <a:headEnd/>
            <a:tailEnd/>
          </a:ln>
          <a:effectLst/>
        </p:spPr>
        <p:txBody>
          <a:bodyPr>
            <a:spAutoFit/>
          </a:bodyPr>
          <a:lstStyle/>
          <a:p>
            <a:pPr algn="just">
              <a:lnSpc>
                <a:spcPct val="95000"/>
              </a:lnSpc>
            </a:pPr>
            <a:r>
              <a:rPr kumimoji="1" lang="en-US" altLang="zh-CN" sz="2400" b="1" dirty="0" err="1">
                <a:latin typeface="Times New Roman" pitchFamily="18" charset="0"/>
              </a:rPr>
              <a:t>int</a:t>
            </a:r>
            <a:r>
              <a:rPr kumimoji="1" lang="en-US" altLang="zh-CN" sz="2400" b="1" dirty="0">
                <a:latin typeface="Times New Roman" pitchFamily="18" charset="0"/>
              </a:rPr>
              <a:t> main()</a:t>
            </a:r>
          </a:p>
          <a:p>
            <a:pPr algn="just">
              <a:lnSpc>
                <a:spcPct val="95000"/>
              </a:lnSpc>
            </a:pPr>
            <a:r>
              <a:rPr kumimoji="1" lang="en-US" altLang="zh-CN" sz="2400" b="1" dirty="0">
                <a:latin typeface="Times New Roman" pitchFamily="18" charset="0"/>
              </a:rPr>
              <a:t>{ double </a:t>
            </a:r>
            <a:r>
              <a:rPr kumimoji="1" lang="en-US" altLang="zh-CN" sz="2400" b="1" dirty="0" err="1">
                <a:latin typeface="Times New Roman" pitchFamily="18" charset="0"/>
              </a:rPr>
              <a:t>a,b</a:t>
            </a:r>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n;</a:t>
            </a:r>
          </a:p>
          <a:p>
            <a:pPr algn="just">
              <a:lnSpc>
                <a:spcPct val="95000"/>
              </a:lnSpc>
            </a:pPr>
            <a:r>
              <a:rPr kumimoji="1" lang="en-US" altLang="zh-CN" sz="2400" b="1" dirty="0">
                <a:latin typeface="Times New Roman" pitchFamily="18" charset="0"/>
              </a:rPr>
              <a:t> </a:t>
            </a:r>
            <a:r>
              <a:rPr kumimoji="1" lang="en-US" altLang="zh-CN" sz="2400" b="1" dirty="0" err="1">
                <a:latin typeface="Times New Roman" pitchFamily="18" charset="0"/>
              </a:rPr>
              <a:t>cout</a:t>
            </a:r>
            <a:r>
              <a:rPr kumimoji="1" lang="en-US" altLang="zh-CN" sz="2400" b="1" dirty="0">
                <a:latin typeface="Times New Roman" pitchFamily="18" charset="0"/>
              </a:rPr>
              <a:t>&lt;&lt;"</a:t>
            </a:r>
            <a:r>
              <a:rPr kumimoji="1" lang="zh-CN" altLang="en-US" sz="2400" b="1" dirty="0">
                <a:latin typeface="Times New Roman" pitchFamily="18" charset="0"/>
              </a:rPr>
              <a:t>输入区间值、等分数：</a:t>
            </a:r>
            <a:r>
              <a:rPr kumimoji="1" lang="en-US" altLang="zh-CN" sz="2400" b="1" dirty="0">
                <a:latin typeface="Times New Roman" pitchFamily="18" charset="0"/>
              </a:rPr>
              <a:t>"&lt;&lt;</a:t>
            </a:r>
            <a:r>
              <a:rPr kumimoji="1" lang="en-US" altLang="zh-CN" sz="2400" b="1" dirty="0" err="1">
                <a:latin typeface="Times New Roman" pitchFamily="18" charset="0"/>
              </a:rPr>
              <a:t>endl</a:t>
            </a:r>
            <a:r>
              <a:rPr kumimoji="1" lang="en-US" altLang="zh-CN" sz="2400" b="1" dirty="0">
                <a:latin typeface="Times New Roman" pitchFamily="18" charset="0"/>
              </a:rPr>
              <a:t>;</a:t>
            </a:r>
          </a:p>
          <a:p>
            <a:pPr algn="just">
              <a:lnSpc>
                <a:spcPct val="95000"/>
              </a:lnSpc>
            </a:pPr>
            <a:r>
              <a:rPr kumimoji="1" lang="en-US" altLang="zh-CN" sz="2400" b="1" dirty="0">
                <a:latin typeface="Times New Roman" pitchFamily="18" charset="0"/>
              </a:rPr>
              <a:t> </a:t>
            </a:r>
            <a:r>
              <a:rPr kumimoji="1" lang="en-US" altLang="zh-CN" sz="2400" b="1" dirty="0" err="1">
                <a:latin typeface="Times New Roman" pitchFamily="18" charset="0"/>
              </a:rPr>
              <a:t>cin</a:t>
            </a:r>
            <a:r>
              <a:rPr kumimoji="1" lang="en-US" altLang="zh-CN" sz="2400" b="1" dirty="0">
                <a:latin typeface="Times New Roman" pitchFamily="18" charset="0"/>
              </a:rPr>
              <a:t>&gt;&gt;a&gt;&gt;b&gt;&gt;n;</a:t>
            </a:r>
          </a:p>
          <a:p>
            <a:pPr algn="just">
              <a:lnSpc>
                <a:spcPct val="95000"/>
              </a:lnSpc>
            </a:pPr>
            <a:r>
              <a:rPr kumimoji="1" lang="en-US" altLang="zh-CN" sz="2400" b="1" dirty="0">
                <a:latin typeface="Times New Roman" pitchFamily="18" charset="0"/>
              </a:rPr>
              <a:t> </a:t>
            </a:r>
            <a:r>
              <a:rPr kumimoji="1" lang="en-US" altLang="zh-CN" sz="2400" b="1" dirty="0" err="1">
                <a:latin typeface="Times New Roman" pitchFamily="18" charset="0"/>
              </a:rPr>
              <a:t>cout</a:t>
            </a:r>
            <a:r>
              <a:rPr kumimoji="1" lang="en-US" altLang="zh-CN" sz="2400" b="1" dirty="0">
                <a:latin typeface="Times New Roman" pitchFamily="18" charset="0"/>
              </a:rPr>
              <a:t>&lt;&lt;integral(</a:t>
            </a:r>
            <a:r>
              <a:rPr kumimoji="1" lang="en-US" altLang="zh-CN" sz="2400" b="1" dirty="0" err="1">
                <a:latin typeface="Times New Roman" pitchFamily="18" charset="0"/>
              </a:rPr>
              <a:t>a,b,n</a:t>
            </a:r>
            <a:r>
              <a:rPr kumimoji="1" lang="en-US" altLang="zh-CN" sz="2400" b="1" dirty="0">
                <a:latin typeface="Times New Roman" pitchFamily="18" charset="0"/>
              </a:rPr>
              <a:t>)&lt;&lt;</a:t>
            </a:r>
            <a:r>
              <a:rPr kumimoji="1" lang="en-US" altLang="zh-CN" sz="2400" b="1" dirty="0" err="1">
                <a:latin typeface="Times New Roman" pitchFamily="18" charset="0"/>
              </a:rPr>
              <a:t>endl</a:t>
            </a:r>
            <a:r>
              <a:rPr kumimoji="1" lang="en-US" altLang="zh-CN" sz="2400" b="1" dirty="0">
                <a:latin typeface="Times New Roman" pitchFamily="18" charset="0"/>
              </a:rPr>
              <a:t>;</a:t>
            </a:r>
          </a:p>
          <a:p>
            <a:r>
              <a:rPr lang="en-US" altLang="zh-CN" sz="2400" dirty="0"/>
              <a:t> system("pause");</a:t>
            </a:r>
          </a:p>
          <a:p>
            <a:r>
              <a:rPr lang="en-US" altLang="zh-CN" sz="2400" dirty="0"/>
              <a:t> return 0;</a:t>
            </a:r>
            <a:endParaRPr kumimoji="1" lang="en-US" altLang="zh-CN" sz="2400" b="1" dirty="0">
              <a:latin typeface="Times New Roman" pitchFamily="18" charset="0"/>
            </a:endParaRPr>
          </a:p>
          <a:p>
            <a:pPr algn="just">
              <a:lnSpc>
                <a:spcPct val="95000"/>
              </a:lnSpc>
            </a:pPr>
            <a:r>
              <a:rPr kumimoji="1" lang="en-US" altLang="zh-CN" sz="2400" b="1" dirty="0">
                <a:latin typeface="Times New Roman" pitchFamily="18" charset="0"/>
              </a:rPr>
              <a:t>}</a:t>
            </a:r>
          </a:p>
        </p:txBody>
      </p:sp>
    </p:spTree>
    <p:extLst>
      <p:ext uri="{BB962C8B-B14F-4D97-AF65-F5344CB8AC3E}">
        <p14:creationId xmlns:p14="http://schemas.microsoft.com/office/powerpoint/2010/main" val="6405922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416496" y="549275"/>
            <a:ext cx="8856984" cy="2374900"/>
          </a:xfrm>
          <a:prstGeom prst="rect">
            <a:avLst/>
          </a:prstGeom>
          <a:noFill/>
          <a:ln w="9525">
            <a:noFill/>
            <a:miter lim="800000"/>
            <a:headEnd/>
            <a:tailEnd/>
          </a:ln>
          <a:effectLst/>
        </p:spPr>
        <p:txBody>
          <a:bodyPr anchor="ctr"/>
          <a:lstStyle/>
          <a:p>
            <a:pPr algn="just">
              <a:lnSpc>
                <a:spcPct val="110000"/>
              </a:lnSpc>
            </a:pPr>
            <a:r>
              <a:rPr kumimoji="1" lang="en-US" altLang="zh-CN" sz="2400" b="1" dirty="0" smtClean="0">
                <a:solidFill>
                  <a:srgbClr val="990099"/>
                </a:solidFill>
                <a:latin typeface="楷体_GB2312" pitchFamily="49" charset="-122"/>
                <a:ea typeface="楷体_GB2312" pitchFamily="49" charset="-122"/>
              </a:rPr>
              <a:t>【</a:t>
            </a:r>
            <a:r>
              <a:rPr kumimoji="1" lang="zh-CN" altLang="en-US" sz="2400" b="1" dirty="0" smtClean="0">
                <a:solidFill>
                  <a:srgbClr val="990099"/>
                </a:solidFill>
                <a:latin typeface="楷体_GB2312" pitchFamily="49" charset="-122"/>
                <a:ea typeface="楷体_GB2312" pitchFamily="49" charset="-122"/>
              </a:rPr>
              <a:t>例</a:t>
            </a:r>
            <a:r>
              <a:rPr kumimoji="1" lang="en-US" altLang="zh-CN" sz="2400" b="1" dirty="0" smtClean="0">
                <a:solidFill>
                  <a:srgbClr val="990099"/>
                </a:solidFill>
                <a:latin typeface="楷体_GB2312" pitchFamily="49" charset="-122"/>
                <a:ea typeface="楷体_GB2312" pitchFamily="49" charset="-122"/>
              </a:rPr>
              <a:t>】</a:t>
            </a:r>
            <a:r>
              <a:rPr kumimoji="1" lang="en-US" altLang="zh-CN" sz="2400" b="1" dirty="0" smtClean="0">
                <a:latin typeface="楷体_GB2312" pitchFamily="49" charset="-122"/>
                <a:ea typeface="楷体_GB2312" pitchFamily="49" charset="-122"/>
              </a:rPr>
              <a:t> </a:t>
            </a:r>
            <a:r>
              <a:rPr kumimoji="1" lang="zh-CN" altLang="en-US" sz="2400" b="1" dirty="0">
                <a:latin typeface="楷体_GB2312" pitchFamily="49" charset="-122"/>
                <a:ea typeface="楷体_GB2312" pitchFamily="49" charset="-122"/>
              </a:rPr>
              <a:t>统计字符串中各个字母（不区分大、小写）出现的频率，同时找出频率出现最高的字母及次数。</a:t>
            </a:r>
          </a:p>
          <a:p>
            <a:pPr algn="just">
              <a:lnSpc>
                <a:spcPct val="110000"/>
              </a:lnSpc>
            </a:pPr>
            <a:r>
              <a:rPr kumimoji="1" lang="zh-CN" altLang="en-US" sz="2400" b="1" dirty="0">
                <a:latin typeface="楷体_GB2312" pitchFamily="49" charset="-122"/>
                <a:ea typeface="楷体_GB2312" pitchFamily="49" charset="-122"/>
              </a:rPr>
              <a:t>分析：由于函数需要返回多个值，故可通过传址调用或引用调用实现。将要处理的数据及处理的结果设为形参。</a:t>
            </a:r>
          </a:p>
        </p:txBody>
      </p:sp>
      <p:pic>
        <p:nvPicPr>
          <p:cNvPr id="214022" name="Picture 6"/>
          <p:cNvPicPr>
            <a:picLocks noChangeAspect="1" noChangeArrowheads="1"/>
          </p:cNvPicPr>
          <p:nvPr/>
        </p:nvPicPr>
        <p:blipFill>
          <a:blip r:embed="rId2"/>
          <a:srcRect/>
          <a:stretch>
            <a:fillRect/>
          </a:stretch>
        </p:blipFill>
        <p:spPr bwMode="auto">
          <a:xfrm>
            <a:off x="1784350" y="3068638"/>
            <a:ext cx="4419600" cy="2895600"/>
          </a:xfrm>
          <a:prstGeom prst="rect">
            <a:avLst/>
          </a:prstGeom>
          <a:noFill/>
          <a:ln w="9525">
            <a:noFill/>
            <a:miter lim="800000"/>
            <a:headEnd/>
            <a:tailEnd/>
          </a:ln>
        </p:spPr>
      </p:pic>
    </p:spTree>
    <p:extLst>
      <p:ext uri="{BB962C8B-B14F-4D97-AF65-F5344CB8AC3E}">
        <p14:creationId xmlns:p14="http://schemas.microsoft.com/office/powerpoint/2010/main" val="5211770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1423989" y="620713"/>
            <a:ext cx="6834187" cy="5853910"/>
          </a:xfrm>
          <a:prstGeom prst="rect">
            <a:avLst/>
          </a:prstGeom>
          <a:solidFill>
            <a:schemeClr val="bg1"/>
          </a:solidFill>
          <a:ln w="9525">
            <a:noFill/>
            <a:miter lim="800000"/>
            <a:headEnd/>
            <a:tailEnd/>
          </a:ln>
          <a:effectLst/>
        </p:spPr>
        <p:txBody>
          <a:bodyPr>
            <a:spAutoFit/>
          </a:bodyPr>
          <a:lstStyle/>
          <a:p>
            <a:r>
              <a:rPr lang="en-US" altLang="zh-CN" sz="2400" dirty="0"/>
              <a:t>#include &lt;</a:t>
            </a:r>
            <a:r>
              <a:rPr lang="en-US" altLang="zh-CN" sz="2400" dirty="0" err="1"/>
              <a:t>iostream</a:t>
            </a:r>
            <a:r>
              <a:rPr lang="en-US" altLang="zh-CN" sz="2400" dirty="0"/>
              <a:t>&gt;</a:t>
            </a:r>
          </a:p>
          <a:p>
            <a:r>
              <a:rPr lang="en-US" altLang="zh-CN" sz="2400" dirty="0"/>
              <a:t>using namespace </a:t>
            </a:r>
            <a:r>
              <a:rPr lang="en-US" altLang="zh-CN" sz="2400" dirty="0" err="1"/>
              <a:t>std</a:t>
            </a:r>
            <a:r>
              <a:rPr lang="en-US" altLang="zh-CN" sz="2400" dirty="0"/>
              <a:t>;</a:t>
            </a:r>
          </a:p>
          <a:p>
            <a:pPr algn="just">
              <a:lnSpc>
                <a:spcPct val="80000"/>
              </a:lnSpc>
            </a:pPr>
            <a:r>
              <a:rPr kumimoji="1" lang="en-US" altLang="zh-CN" sz="2400" b="1" dirty="0">
                <a:latin typeface="Times New Roman" pitchFamily="18" charset="0"/>
              </a:rPr>
              <a:t>void freq(char s[],</a:t>
            </a:r>
            <a:r>
              <a:rPr kumimoji="1" lang="en-US" altLang="zh-CN" sz="2400" b="1" dirty="0" err="1">
                <a:latin typeface="Times New Roman" pitchFamily="18" charset="0"/>
              </a:rPr>
              <a:t>int</a:t>
            </a:r>
            <a:r>
              <a:rPr kumimoji="1" lang="en-US" altLang="zh-CN" sz="2400" b="1" dirty="0">
                <a:latin typeface="Times New Roman" pitchFamily="18" charset="0"/>
              </a:rPr>
              <a:t> p[],char &amp;</a:t>
            </a:r>
            <a:r>
              <a:rPr kumimoji="1" lang="en-US" altLang="zh-CN" sz="2400" b="1" dirty="0" err="1">
                <a:latin typeface="Times New Roman" pitchFamily="18" charset="0"/>
              </a:rPr>
              <a:t>chmax,int</a:t>
            </a:r>
            <a:r>
              <a:rPr kumimoji="1" lang="en-US" altLang="zh-CN" sz="2400" b="1" dirty="0">
                <a:latin typeface="Times New Roman" pitchFamily="18" charset="0"/>
              </a:rPr>
              <a:t> &amp;max)</a:t>
            </a:r>
          </a:p>
          <a:p>
            <a:pPr algn="just">
              <a:lnSpc>
                <a:spcPct val="80000"/>
              </a:lnSpc>
            </a:pPr>
            <a:r>
              <a:rPr kumimoji="1" lang="en-US" altLang="zh-CN" sz="2400" b="1" dirty="0">
                <a:latin typeface="Times New Roman" pitchFamily="18" charset="0"/>
              </a:rPr>
              <a:t>{  for(</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i</a:t>
            </a:r>
            <a:r>
              <a:rPr kumimoji="1" lang="en-US" altLang="zh-CN" sz="2400" b="1" dirty="0">
                <a:latin typeface="Times New Roman" pitchFamily="18" charset="0"/>
              </a:rPr>
              <a:t>=0;i&lt;26;i++)</a:t>
            </a:r>
          </a:p>
          <a:p>
            <a:pPr algn="just">
              <a:lnSpc>
                <a:spcPct val="80000"/>
              </a:lnSpc>
            </a:pPr>
            <a:r>
              <a:rPr kumimoji="1" lang="en-US" altLang="zh-CN" sz="2400" b="1" dirty="0">
                <a:latin typeface="Times New Roman" pitchFamily="18" charset="0"/>
              </a:rPr>
              <a:t>         p[</a:t>
            </a:r>
            <a:r>
              <a:rPr kumimoji="1" lang="en-US" altLang="zh-CN" sz="2400" b="1" dirty="0" err="1">
                <a:latin typeface="Times New Roman" pitchFamily="18" charset="0"/>
              </a:rPr>
              <a:t>i</a:t>
            </a:r>
            <a:r>
              <a:rPr kumimoji="1" lang="en-US" altLang="zh-CN" sz="2400" b="1" dirty="0">
                <a:latin typeface="Times New Roman" pitchFamily="18" charset="0"/>
              </a:rPr>
              <a:t>]=0; </a:t>
            </a:r>
          </a:p>
          <a:p>
            <a:pPr algn="just">
              <a:lnSpc>
                <a:spcPct val="80000"/>
              </a:lnSpc>
            </a:pPr>
            <a:r>
              <a:rPr kumimoji="1" lang="en-US" altLang="zh-CN" sz="2400" b="1" dirty="0">
                <a:latin typeface="Times New Roman" pitchFamily="18" charset="0"/>
              </a:rPr>
              <a:t>   </a:t>
            </a:r>
            <a:r>
              <a:rPr kumimoji="1" lang="en-US" altLang="zh-CN" sz="2400" b="1" dirty="0" err="1">
                <a:latin typeface="Times New Roman" pitchFamily="18" charset="0"/>
              </a:rPr>
              <a:t>strlwr</a:t>
            </a:r>
            <a:r>
              <a:rPr kumimoji="1" lang="en-US" altLang="zh-CN" sz="2400" b="1" dirty="0">
                <a:latin typeface="Times New Roman" pitchFamily="18" charset="0"/>
              </a:rPr>
              <a:t>(s); </a:t>
            </a:r>
          </a:p>
          <a:p>
            <a:pPr algn="just">
              <a:lnSpc>
                <a:spcPct val="80000"/>
              </a:lnSpc>
            </a:pPr>
            <a:r>
              <a:rPr kumimoji="1" lang="en-US" altLang="zh-CN" sz="2400" b="1" dirty="0">
                <a:latin typeface="Times New Roman" pitchFamily="18" charset="0"/>
              </a:rPr>
              <a:t>   </a:t>
            </a:r>
            <a:r>
              <a:rPr kumimoji="1" lang="en-US" altLang="zh-CN" sz="2400" b="1" dirty="0" err="1">
                <a:latin typeface="Times New Roman" pitchFamily="18" charset="0"/>
              </a:rPr>
              <a:t>i</a:t>
            </a:r>
            <a:r>
              <a:rPr kumimoji="1" lang="en-US" altLang="zh-CN" sz="2400" b="1" dirty="0">
                <a:latin typeface="Times New Roman" pitchFamily="18" charset="0"/>
              </a:rPr>
              <a:t>=0;</a:t>
            </a:r>
          </a:p>
          <a:p>
            <a:pPr algn="just">
              <a:lnSpc>
                <a:spcPct val="80000"/>
              </a:lnSpc>
            </a:pPr>
            <a:r>
              <a:rPr kumimoji="1" lang="en-US" altLang="zh-CN" sz="2400" b="1" dirty="0">
                <a:latin typeface="Times New Roman" pitchFamily="18" charset="0"/>
              </a:rPr>
              <a:t>  while(s[</a:t>
            </a:r>
            <a:r>
              <a:rPr kumimoji="1" lang="en-US" altLang="zh-CN" sz="2400" b="1" dirty="0" err="1">
                <a:latin typeface="Times New Roman" pitchFamily="18" charset="0"/>
              </a:rPr>
              <a:t>i</a:t>
            </a:r>
            <a:r>
              <a:rPr kumimoji="1" lang="en-US" altLang="zh-CN" sz="2400" b="1" dirty="0">
                <a:latin typeface="Times New Roman" pitchFamily="18" charset="0"/>
              </a:rPr>
              <a:t>]!='\0')</a:t>
            </a:r>
          </a:p>
          <a:p>
            <a:pPr algn="just">
              <a:lnSpc>
                <a:spcPct val="80000"/>
              </a:lnSpc>
            </a:pPr>
            <a:r>
              <a:rPr kumimoji="1" lang="en-US" altLang="zh-CN" sz="2400" b="1" dirty="0">
                <a:latin typeface="Times New Roman" pitchFamily="18" charset="0"/>
              </a:rPr>
              <a:t>  {  if(s[</a:t>
            </a:r>
            <a:r>
              <a:rPr kumimoji="1" lang="en-US" altLang="zh-CN" sz="2400" b="1" dirty="0" err="1">
                <a:latin typeface="Times New Roman" pitchFamily="18" charset="0"/>
              </a:rPr>
              <a:t>i</a:t>
            </a:r>
            <a:r>
              <a:rPr kumimoji="1" lang="en-US" altLang="zh-CN" sz="2400" b="1" dirty="0">
                <a:latin typeface="Times New Roman" pitchFamily="18" charset="0"/>
              </a:rPr>
              <a:t>]&gt;='a'&amp;&amp;s[</a:t>
            </a:r>
            <a:r>
              <a:rPr kumimoji="1" lang="en-US" altLang="zh-CN" sz="2400" b="1" dirty="0" err="1">
                <a:latin typeface="Times New Roman" pitchFamily="18" charset="0"/>
              </a:rPr>
              <a:t>i</a:t>
            </a:r>
            <a:r>
              <a:rPr kumimoji="1" lang="en-US" altLang="zh-CN" sz="2400" b="1" dirty="0">
                <a:latin typeface="Times New Roman" pitchFamily="18" charset="0"/>
              </a:rPr>
              <a:t>]&lt;='z')</a:t>
            </a:r>
          </a:p>
          <a:p>
            <a:pPr algn="just">
              <a:lnSpc>
                <a:spcPct val="80000"/>
              </a:lnSpc>
            </a:pPr>
            <a:r>
              <a:rPr kumimoji="1" lang="en-US" altLang="zh-CN" sz="2400" b="1" dirty="0">
                <a:latin typeface="Times New Roman" pitchFamily="18" charset="0"/>
              </a:rPr>
              <a:t>              p[(s[</a:t>
            </a:r>
            <a:r>
              <a:rPr kumimoji="1" lang="en-US" altLang="zh-CN" sz="2400" b="1" dirty="0" err="1">
                <a:latin typeface="Times New Roman" pitchFamily="18" charset="0"/>
              </a:rPr>
              <a:t>i</a:t>
            </a:r>
            <a:r>
              <a:rPr kumimoji="1" lang="en-US" altLang="zh-CN" sz="2400" b="1" dirty="0">
                <a:latin typeface="Times New Roman" pitchFamily="18" charset="0"/>
              </a:rPr>
              <a:t>]-'a')]++; </a:t>
            </a:r>
          </a:p>
          <a:p>
            <a:pPr algn="just">
              <a:lnSpc>
                <a:spcPct val="80000"/>
              </a:lnSpc>
            </a:pPr>
            <a:r>
              <a:rPr kumimoji="1" lang="en-US" altLang="zh-CN" sz="2400" b="1" dirty="0">
                <a:latin typeface="Times New Roman" pitchFamily="18" charset="0"/>
              </a:rPr>
              <a:t>         </a:t>
            </a:r>
            <a:r>
              <a:rPr kumimoji="1" lang="en-US" altLang="zh-CN" sz="2400" b="1" dirty="0" err="1">
                <a:latin typeface="Times New Roman" pitchFamily="18" charset="0"/>
              </a:rPr>
              <a:t>i</a:t>
            </a:r>
            <a:r>
              <a:rPr kumimoji="1" lang="en-US" altLang="zh-CN" sz="2400" b="1" dirty="0">
                <a:latin typeface="Times New Roman" pitchFamily="18" charset="0"/>
              </a:rPr>
              <a:t>++;   </a:t>
            </a:r>
          </a:p>
          <a:p>
            <a:pPr algn="just">
              <a:lnSpc>
                <a:spcPct val="80000"/>
              </a:lnSpc>
            </a:pPr>
            <a:r>
              <a:rPr kumimoji="1" lang="en-US" altLang="zh-CN" sz="2400" b="1" dirty="0">
                <a:latin typeface="Times New Roman" pitchFamily="18" charset="0"/>
              </a:rPr>
              <a:t>  }</a:t>
            </a:r>
          </a:p>
          <a:p>
            <a:pPr algn="just">
              <a:lnSpc>
                <a:spcPct val="80000"/>
              </a:lnSpc>
            </a:pPr>
            <a:r>
              <a:rPr kumimoji="1" lang="en-US" altLang="zh-CN" sz="2400" b="1" dirty="0">
                <a:latin typeface="Times New Roman" pitchFamily="18" charset="0"/>
              </a:rPr>
              <a:t>  max=p[0]; </a:t>
            </a:r>
          </a:p>
          <a:p>
            <a:pPr algn="just">
              <a:lnSpc>
                <a:spcPct val="80000"/>
              </a:lnSpc>
            </a:pPr>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k=0; </a:t>
            </a:r>
          </a:p>
          <a:p>
            <a:pPr algn="just">
              <a:lnSpc>
                <a:spcPct val="80000"/>
              </a:lnSpc>
            </a:pPr>
            <a:r>
              <a:rPr kumimoji="1" lang="en-US" altLang="zh-CN" sz="2400" b="1" dirty="0">
                <a:latin typeface="Times New Roman" pitchFamily="18" charset="0"/>
              </a:rPr>
              <a:t> for(</a:t>
            </a:r>
            <a:r>
              <a:rPr kumimoji="1" lang="en-US" altLang="zh-CN" sz="2400" b="1" dirty="0" err="1">
                <a:latin typeface="Times New Roman" pitchFamily="18" charset="0"/>
              </a:rPr>
              <a:t>i</a:t>
            </a:r>
            <a:r>
              <a:rPr kumimoji="1" lang="en-US" altLang="zh-CN" sz="2400" b="1" dirty="0">
                <a:latin typeface="Times New Roman" pitchFamily="18" charset="0"/>
              </a:rPr>
              <a:t>=1;i&lt;26;i++) </a:t>
            </a:r>
          </a:p>
          <a:p>
            <a:pPr algn="just">
              <a:lnSpc>
                <a:spcPct val="80000"/>
              </a:lnSpc>
            </a:pPr>
            <a:r>
              <a:rPr kumimoji="1" lang="en-US" altLang="zh-CN" sz="2400" b="1" dirty="0">
                <a:latin typeface="Times New Roman" pitchFamily="18" charset="0"/>
              </a:rPr>
              <a:t>    if(p[</a:t>
            </a:r>
            <a:r>
              <a:rPr kumimoji="1" lang="en-US" altLang="zh-CN" sz="2400" b="1" dirty="0" err="1">
                <a:latin typeface="Times New Roman" pitchFamily="18" charset="0"/>
              </a:rPr>
              <a:t>i</a:t>
            </a:r>
            <a:r>
              <a:rPr kumimoji="1" lang="en-US" altLang="zh-CN" sz="2400" b="1" dirty="0">
                <a:latin typeface="Times New Roman" pitchFamily="18" charset="0"/>
              </a:rPr>
              <a:t>]&gt;max) </a:t>
            </a:r>
          </a:p>
          <a:p>
            <a:pPr algn="just">
              <a:lnSpc>
                <a:spcPct val="80000"/>
              </a:lnSpc>
            </a:pPr>
            <a:r>
              <a:rPr kumimoji="1" lang="en-US" altLang="zh-CN" sz="2400" b="1" dirty="0">
                <a:latin typeface="Times New Roman" pitchFamily="18" charset="0"/>
              </a:rPr>
              <a:t>    { max=p[</a:t>
            </a:r>
            <a:r>
              <a:rPr kumimoji="1" lang="en-US" altLang="zh-CN" sz="2400" b="1" dirty="0" err="1">
                <a:latin typeface="Times New Roman" pitchFamily="18" charset="0"/>
              </a:rPr>
              <a:t>i</a:t>
            </a:r>
            <a:r>
              <a:rPr kumimoji="1" lang="en-US" altLang="zh-CN" sz="2400" b="1" dirty="0">
                <a:latin typeface="Times New Roman" pitchFamily="18" charset="0"/>
              </a:rPr>
              <a:t>];  k=</a:t>
            </a:r>
            <a:r>
              <a:rPr kumimoji="1" lang="en-US" altLang="zh-CN" sz="2400" b="1" dirty="0" err="1">
                <a:latin typeface="Times New Roman" pitchFamily="18" charset="0"/>
              </a:rPr>
              <a:t>i</a:t>
            </a:r>
            <a:r>
              <a:rPr kumimoji="1" lang="en-US" altLang="zh-CN" sz="2400" b="1" dirty="0">
                <a:latin typeface="Times New Roman" pitchFamily="18" charset="0"/>
              </a:rPr>
              <a:t>; }</a:t>
            </a:r>
          </a:p>
          <a:p>
            <a:pPr algn="just">
              <a:lnSpc>
                <a:spcPct val="80000"/>
              </a:lnSpc>
            </a:pPr>
            <a:r>
              <a:rPr kumimoji="1" lang="en-US" altLang="zh-CN" sz="2400" b="1" dirty="0">
                <a:latin typeface="Times New Roman" pitchFamily="18" charset="0"/>
              </a:rPr>
              <a:t> </a:t>
            </a:r>
            <a:r>
              <a:rPr kumimoji="1" lang="en-US" altLang="zh-CN" sz="2400" b="1" dirty="0" err="1">
                <a:latin typeface="Times New Roman" pitchFamily="18" charset="0"/>
              </a:rPr>
              <a:t>chmax</a:t>
            </a:r>
            <a:r>
              <a:rPr kumimoji="1" lang="en-US" altLang="zh-CN" sz="2400" b="1" dirty="0">
                <a:latin typeface="Times New Roman" pitchFamily="18" charset="0"/>
              </a:rPr>
              <a:t>=k+97; </a:t>
            </a:r>
          </a:p>
          <a:p>
            <a:pPr algn="just">
              <a:lnSpc>
                <a:spcPct val="80000"/>
              </a:lnSpc>
            </a:pPr>
            <a:r>
              <a:rPr kumimoji="1" lang="en-US" altLang="zh-CN" sz="2400" b="1" dirty="0">
                <a:latin typeface="Times New Roman" pitchFamily="18" charset="0"/>
              </a:rPr>
              <a:t>}</a:t>
            </a:r>
          </a:p>
        </p:txBody>
      </p:sp>
      <p:sp>
        <p:nvSpPr>
          <p:cNvPr id="221187" name="Text Box 3"/>
          <p:cNvSpPr txBox="1">
            <a:spLocks noChangeArrowheads="1"/>
          </p:cNvSpPr>
          <p:nvPr/>
        </p:nvSpPr>
        <p:spPr bwMode="auto">
          <a:xfrm>
            <a:off x="1352550" y="0"/>
            <a:ext cx="1295400" cy="457200"/>
          </a:xfrm>
          <a:prstGeom prst="rect">
            <a:avLst/>
          </a:prstGeom>
          <a:noFill/>
          <a:ln w="9525">
            <a:noFill/>
            <a:miter lim="800000"/>
            <a:headEnd/>
            <a:tailEnd/>
          </a:ln>
          <a:effectLst/>
        </p:spPr>
        <p:txBody>
          <a:bodyPr>
            <a:spAutoFit/>
          </a:bodyPr>
          <a:lstStyle/>
          <a:p>
            <a:pPr>
              <a:spcBef>
                <a:spcPct val="50000"/>
              </a:spcBef>
            </a:pPr>
            <a:r>
              <a:rPr kumimoji="1" lang="zh-CN" altLang="en-US" sz="2400" b="1">
                <a:solidFill>
                  <a:schemeClr val="tx2"/>
                </a:solidFill>
                <a:latin typeface="Times New Roman" pitchFamily="18" charset="0"/>
                <a:ea typeface="楷体_GB2312" pitchFamily="49" charset="-122"/>
              </a:rPr>
              <a:t>程序：</a:t>
            </a:r>
          </a:p>
        </p:txBody>
      </p:sp>
    </p:spTree>
    <p:extLst>
      <p:ext uri="{BB962C8B-B14F-4D97-AF65-F5344CB8AC3E}">
        <p14:creationId xmlns:p14="http://schemas.microsoft.com/office/powerpoint/2010/main" val="10346438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ChangeArrowheads="1"/>
          </p:cNvSpPr>
          <p:nvPr/>
        </p:nvSpPr>
        <p:spPr bwMode="auto">
          <a:xfrm>
            <a:off x="1712640" y="1052736"/>
            <a:ext cx="6048375" cy="4893647"/>
          </a:xfrm>
          <a:prstGeom prst="rect">
            <a:avLst/>
          </a:prstGeom>
          <a:solidFill>
            <a:schemeClr val="bg1"/>
          </a:solidFill>
          <a:ln w="9525">
            <a:noFill/>
            <a:miter lim="800000"/>
            <a:headEnd/>
            <a:tailEnd/>
          </a:ln>
          <a:effectLst/>
        </p:spPr>
        <p:txBody>
          <a:bodyPr>
            <a:spAutoFit/>
          </a:bodyPr>
          <a:lstStyle/>
          <a:p>
            <a:r>
              <a:rPr kumimoji="1" lang="en-US" altLang="zh-CN" sz="2400" b="1" dirty="0" err="1">
                <a:latin typeface="Times New Roman" pitchFamily="18" charset="0"/>
              </a:rPr>
              <a:t>int</a:t>
            </a:r>
            <a:r>
              <a:rPr kumimoji="1" lang="en-US" altLang="zh-CN" sz="2400" b="1" dirty="0">
                <a:latin typeface="Times New Roman" pitchFamily="18" charset="0"/>
              </a:rPr>
              <a:t> main()</a:t>
            </a:r>
          </a:p>
          <a:p>
            <a:r>
              <a:rPr kumimoji="1" lang="en-US" altLang="zh-CN" sz="2400" b="1" dirty="0">
                <a:latin typeface="Times New Roman" pitchFamily="18" charset="0"/>
              </a:rPr>
              <a:t>{  </a:t>
            </a:r>
          </a:p>
          <a:p>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p[26],</a:t>
            </a:r>
            <a:r>
              <a:rPr kumimoji="1" lang="en-US" altLang="zh-CN" sz="2400" b="1" dirty="0" err="1">
                <a:latin typeface="Times New Roman" pitchFamily="18" charset="0"/>
              </a:rPr>
              <a:t>i,max</a:t>
            </a:r>
            <a:r>
              <a:rPr kumimoji="1" lang="en-US" altLang="zh-CN" sz="2400" b="1" dirty="0">
                <a:latin typeface="Times New Roman" pitchFamily="18" charset="0"/>
              </a:rPr>
              <a:t>;    </a:t>
            </a:r>
          </a:p>
          <a:p>
            <a:r>
              <a:rPr kumimoji="1" lang="en-US" altLang="zh-CN" sz="2400" b="1" dirty="0">
                <a:latin typeface="Times New Roman" pitchFamily="18" charset="0"/>
              </a:rPr>
              <a:t>   char s[80],</a:t>
            </a:r>
            <a:r>
              <a:rPr kumimoji="1" lang="en-US" altLang="zh-CN" sz="2400" b="1" dirty="0" err="1">
                <a:latin typeface="Times New Roman" pitchFamily="18" charset="0"/>
              </a:rPr>
              <a:t>chmax</a:t>
            </a:r>
            <a:r>
              <a:rPr kumimoji="1" lang="en-US" altLang="zh-CN" sz="2400" b="1" dirty="0">
                <a:latin typeface="Times New Roman" pitchFamily="18" charset="0"/>
              </a:rPr>
              <a:t>;</a:t>
            </a:r>
          </a:p>
          <a:p>
            <a:r>
              <a:rPr kumimoji="1" lang="en-US" altLang="zh-CN" sz="2400" b="1" dirty="0">
                <a:latin typeface="Times New Roman" pitchFamily="18" charset="0"/>
              </a:rPr>
              <a:t>   gets(s);   </a:t>
            </a:r>
          </a:p>
          <a:p>
            <a:r>
              <a:rPr kumimoji="1" lang="en-US" altLang="zh-CN" sz="2400" b="1" dirty="0">
                <a:latin typeface="Times New Roman" pitchFamily="18" charset="0"/>
              </a:rPr>
              <a:t>   freq(</a:t>
            </a:r>
            <a:r>
              <a:rPr kumimoji="1" lang="en-US" altLang="zh-CN" sz="2400" b="1" dirty="0" err="1">
                <a:latin typeface="Times New Roman" pitchFamily="18" charset="0"/>
              </a:rPr>
              <a:t>s,p,chmax,max</a:t>
            </a:r>
            <a:r>
              <a:rPr kumimoji="1" lang="en-US" altLang="zh-CN" sz="2400" b="1" dirty="0">
                <a:latin typeface="Times New Roman" pitchFamily="18" charset="0"/>
              </a:rPr>
              <a:t>);</a:t>
            </a:r>
          </a:p>
          <a:p>
            <a:r>
              <a:rPr kumimoji="1" lang="en-US" altLang="zh-CN" sz="2400" b="1" dirty="0">
                <a:latin typeface="Times New Roman" pitchFamily="18" charset="0"/>
              </a:rPr>
              <a:t>   for(</a:t>
            </a:r>
            <a:r>
              <a:rPr kumimoji="1" lang="en-US" altLang="zh-CN" sz="2400" b="1" dirty="0" err="1">
                <a:latin typeface="Times New Roman" pitchFamily="18" charset="0"/>
              </a:rPr>
              <a:t>i</a:t>
            </a:r>
            <a:r>
              <a:rPr kumimoji="1" lang="en-US" altLang="zh-CN" sz="2400" b="1" dirty="0">
                <a:latin typeface="Times New Roman" pitchFamily="18" charset="0"/>
              </a:rPr>
              <a:t>=0;i&lt;26;i++)</a:t>
            </a:r>
          </a:p>
          <a:p>
            <a:r>
              <a:rPr kumimoji="1" lang="en-US" altLang="zh-CN" sz="2400" b="1" dirty="0">
                <a:latin typeface="Times New Roman" pitchFamily="18" charset="0"/>
              </a:rPr>
              <a:t>      if(p[</a:t>
            </a:r>
            <a:r>
              <a:rPr kumimoji="1" lang="en-US" altLang="zh-CN" sz="2400" b="1" dirty="0" err="1">
                <a:latin typeface="Times New Roman" pitchFamily="18" charset="0"/>
              </a:rPr>
              <a:t>i</a:t>
            </a:r>
            <a:r>
              <a:rPr kumimoji="1" lang="en-US" altLang="zh-CN" sz="2400" b="1" dirty="0">
                <a:latin typeface="Times New Roman" pitchFamily="18" charset="0"/>
              </a:rPr>
              <a:t>])</a:t>
            </a:r>
          </a:p>
          <a:p>
            <a:r>
              <a:rPr kumimoji="1" lang="en-US" altLang="zh-CN" sz="2400" b="1" dirty="0">
                <a:latin typeface="Times New Roman" pitchFamily="18" charset="0"/>
              </a:rPr>
              <a:t>         </a:t>
            </a:r>
            <a:r>
              <a:rPr kumimoji="1" lang="en-US" altLang="zh-CN" sz="2400" b="1" dirty="0" err="1">
                <a:latin typeface="Times New Roman" pitchFamily="18" charset="0"/>
              </a:rPr>
              <a:t>cout</a:t>
            </a:r>
            <a:r>
              <a:rPr kumimoji="1" lang="en-US" altLang="zh-CN" sz="2400" b="1" dirty="0">
                <a:latin typeface="Times New Roman" pitchFamily="18" charset="0"/>
              </a:rPr>
              <a:t>&lt;&lt;char(i+97)&lt;&lt;"----"&lt;&lt;p[</a:t>
            </a:r>
            <a:r>
              <a:rPr kumimoji="1" lang="en-US" altLang="zh-CN" sz="2400" b="1" dirty="0" err="1">
                <a:latin typeface="Times New Roman" pitchFamily="18" charset="0"/>
              </a:rPr>
              <a:t>i</a:t>
            </a:r>
            <a:r>
              <a:rPr kumimoji="1" lang="en-US" altLang="zh-CN" sz="2400" b="1" dirty="0">
                <a:latin typeface="Times New Roman" pitchFamily="18" charset="0"/>
              </a:rPr>
              <a:t>]&lt;&lt;</a:t>
            </a:r>
            <a:r>
              <a:rPr kumimoji="1" lang="en-US" altLang="zh-CN" sz="2400" b="1" dirty="0" err="1">
                <a:latin typeface="Times New Roman" pitchFamily="18" charset="0"/>
              </a:rPr>
              <a:t>endl</a:t>
            </a:r>
            <a:r>
              <a:rPr kumimoji="1" lang="en-US" altLang="zh-CN" sz="2400" b="1" dirty="0">
                <a:latin typeface="Times New Roman" pitchFamily="18" charset="0"/>
              </a:rPr>
              <a:t>;</a:t>
            </a:r>
          </a:p>
          <a:p>
            <a:r>
              <a:rPr kumimoji="1" lang="en-US" altLang="zh-CN" sz="2400" b="1" dirty="0">
                <a:latin typeface="Times New Roman" pitchFamily="18" charset="0"/>
              </a:rPr>
              <a:t>    </a:t>
            </a:r>
            <a:r>
              <a:rPr kumimoji="1" lang="en-US" altLang="zh-CN" sz="2400" b="1" dirty="0" err="1">
                <a:latin typeface="Times New Roman" pitchFamily="18" charset="0"/>
              </a:rPr>
              <a:t>cout</a:t>
            </a:r>
            <a:r>
              <a:rPr kumimoji="1" lang="en-US" altLang="zh-CN" sz="2400" b="1" dirty="0">
                <a:latin typeface="Times New Roman" pitchFamily="18" charset="0"/>
              </a:rPr>
              <a:t>&lt;&lt;</a:t>
            </a:r>
            <a:r>
              <a:rPr kumimoji="1" lang="en-US" altLang="zh-CN" sz="2400" b="1" dirty="0" err="1">
                <a:latin typeface="Times New Roman" pitchFamily="18" charset="0"/>
              </a:rPr>
              <a:t>chmax</a:t>
            </a:r>
            <a:r>
              <a:rPr kumimoji="1" lang="en-US" altLang="zh-CN" sz="2400" b="1" dirty="0">
                <a:latin typeface="Times New Roman" pitchFamily="18" charset="0"/>
              </a:rPr>
              <a:t>&lt;&lt;"----"&lt;&lt;max&lt;&lt;</a:t>
            </a:r>
            <a:r>
              <a:rPr kumimoji="1" lang="en-US" altLang="zh-CN" sz="2400" b="1" dirty="0" err="1">
                <a:latin typeface="Times New Roman" pitchFamily="18" charset="0"/>
              </a:rPr>
              <a:t>endl</a:t>
            </a:r>
            <a:r>
              <a:rPr kumimoji="1" lang="en-US" altLang="zh-CN" sz="2400" b="1" dirty="0">
                <a:latin typeface="Times New Roman" pitchFamily="18" charset="0"/>
              </a:rPr>
              <a:t>;</a:t>
            </a:r>
          </a:p>
          <a:p>
            <a:r>
              <a:rPr lang="en-US" altLang="zh-CN" sz="2400" dirty="0"/>
              <a:t>   system("pause");</a:t>
            </a:r>
          </a:p>
          <a:p>
            <a:r>
              <a:rPr lang="en-US" altLang="zh-CN" sz="2400" dirty="0"/>
              <a:t>   return 0;</a:t>
            </a:r>
            <a:endParaRPr kumimoji="1" lang="en-US" altLang="zh-CN" sz="2400" b="1" dirty="0">
              <a:latin typeface="Times New Roman" pitchFamily="18" charset="0"/>
            </a:endParaRPr>
          </a:p>
          <a:p>
            <a:r>
              <a:rPr kumimoji="1" lang="en-US" altLang="zh-CN" sz="2400" b="1" dirty="0">
                <a:latin typeface="Times New Roman" pitchFamily="18" charset="0"/>
              </a:rPr>
              <a:t>}</a:t>
            </a:r>
          </a:p>
        </p:txBody>
      </p:sp>
    </p:spTree>
    <p:extLst>
      <p:ext uri="{BB962C8B-B14F-4D97-AF65-F5344CB8AC3E}">
        <p14:creationId xmlns:p14="http://schemas.microsoft.com/office/powerpoint/2010/main" val="31050383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Text Box 4"/>
          <p:cNvSpPr txBox="1">
            <a:spLocks noChangeArrowheads="1"/>
          </p:cNvSpPr>
          <p:nvPr/>
        </p:nvSpPr>
        <p:spPr bwMode="auto">
          <a:xfrm>
            <a:off x="1136576" y="692696"/>
            <a:ext cx="3600400" cy="584775"/>
          </a:xfrm>
          <a:prstGeom prst="rect">
            <a:avLst/>
          </a:prstGeom>
          <a:noFill/>
          <a:ln w="9525">
            <a:noFill/>
            <a:miter lim="800000"/>
            <a:headEnd/>
            <a:tailEnd/>
          </a:ln>
          <a:effectLst/>
        </p:spPr>
        <p:txBody>
          <a:bodyPr wrap="square">
            <a:spAutoFit/>
          </a:bodyPr>
          <a:lstStyle/>
          <a:p>
            <a:pPr eaLnBrk="1" hangingPunct="1">
              <a:defRPr/>
            </a:pPr>
            <a:r>
              <a:rPr lang="zh-CN" altLang="en-US" sz="3200" dirty="0">
                <a:solidFill>
                  <a:schemeClr val="tx2"/>
                </a:solidFill>
                <a:latin typeface="+mj-lt"/>
                <a:ea typeface="+mj-ea"/>
                <a:cs typeface="+mj-cs"/>
              </a:rPr>
              <a:t>本章内容小结：</a:t>
            </a:r>
          </a:p>
        </p:txBody>
      </p:sp>
      <p:sp>
        <p:nvSpPr>
          <p:cNvPr id="237573" name="Text Box 5"/>
          <p:cNvSpPr txBox="1">
            <a:spLocks noChangeArrowheads="1"/>
          </p:cNvSpPr>
          <p:nvPr/>
        </p:nvSpPr>
        <p:spPr bwMode="auto">
          <a:xfrm>
            <a:off x="1496616" y="1916832"/>
            <a:ext cx="5688013" cy="4302716"/>
          </a:xfrm>
          <a:prstGeom prst="rect">
            <a:avLst/>
          </a:prstGeom>
          <a:noFill/>
          <a:ln w="9525">
            <a:noFill/>
            <a:miter lim="800000"/>
            <a:headEnd/>
            <a:tailEnd/>
          </a:ln>
          <a:effectLst/>
        </p:spPr>
        <p:txBody>
          <a:bodyPr>
            <a:spAutoFit/>
          </a:bodyPr>
          <a:lstStyle/>
          <a:p>
            <a:pPr>
              <a:spcBef>
                <a:spcPct val="30000"/>
              </a:spcBef>
              <a:buFont typeface="Wingdings" pitchFamily="2" charset="2"/>
              <a:buChar char="Ø"/>
            </a:pPr>
            <a:r>
              <a:rPr lang="zh-CN" altLang="en-US" sz="2400" b="1" dirty="0">
                <a:ea typeface="楷体_GB2312" pitchFamily="49" charset="-122"/>
              </a:rPr>
              <a:t>自定义函数三要素</a:t>
            </a:r>
          </a:p>
          <a:p>
            <a:pPr lvl="1">
              <a:spcBef>
                <a:spcPct val="30000"/>
              </a:spcBef>
              <a:buFontTx/>
              <a:buChar char="•"/>
            </a:pPr>
            <a:r>
              <a:rPr lang="zh-CN" altLang="en-US" sz="2400" b="1" dirty="0">
                <a:ea typeface="楷体_GB2312" pitchFamily="49" charset="-122"/>
              </a:rPr>
              <a:t>哪三要素？形式及使用注意</a:t>
            </a:r>
          </a:p>
          <a:p>
            <a:pPr lvl="1">
              <a:spcBef>
                <a:spcPct val="30000"/>
              </a:spcBef>
              <a:buFontTx/>
              <a:buChar char="•"/>
            </a:pPr>
            <a:r>
              <a:rPr lang="zh-CN" altLang="en-US" sz="2400" b="1" dirty="0">
                <a:ea typeface="楷体_GB2312" pitchFamily="49" charset="-122"/>
              </a:rPr>
              <a:t>有无返回值函数的调用区别</a:t>
            </a:r>
          </a:p>
          <a:p>
            <a:pPr lvl="1">
              <a:spcBef>
                <a:spcPct val="30000"/>
              </a:spcBef>
              <a:buFontTx/>
              <a:buChar char="•"/>
            </a:pPr>
            <a:r>
              <a:rPr lang="zh-CN" altLang="en-US" sz="2400" b="1" dirty="0">
                <a:ea typeface="楷体_GB2312" pitchFamily="49" charset="-122"/>
              </a:rPr>
              <a:t>函数说明的位置、方法、使用条件</a:t>
            </a:r>
          </a:p>
          <a:p>
            <a:pPr>
              <a:spcBef>
                <a:spcPct val="30000"/>
              </a:spcBef>
              <a:buFont typeface="Wingdings" pitchFamily="2" charset="2"/>
              <a:buChar char="Ø"/>
            </a:pPr>
            <a:r>
              <a:rPr lang="zh-CN" altLang="en-US" sz="2400" b="1" dirty="0" smtClean="0">
                <a:ea typeface="楷体_GB2312" pitchFamily="49" charset="-122"/>
              </a:rPr>
              <a:t>参数传递</a:t>
            </a:r>
            <a:endParaRPr lang="en-US" altLang="zh-CN" sz="2400" b="1" dirty="0" smtClean="0">
              <a:ea typeface="楷体_GB2312" pitchFamily="49" charset="-122"/>
            </a:endParaRPr>
          </a:p>
          <a:p>
            <a:pPr lvl="1">
              <a:spcBef>
                <a:spcPct val="30000"/>
              </a:spcBef>
              <a:buFontTx/>
              <a:buChar char="•"/>
            </a:pPr>
            <a:r>
              <a:rPr lang="zh-CN" altLang="en-US" sz="2400" b="1" dirty="0" smtClean="0">
                <a:ea typeface="楷体_GB2312" pitchFamily="49" charset="-122"/>
              </a:rPr>
              <a:t>实参</a:t>
            </a:r>
            <a:r>
              <a:rPr lang="zh-CN" altLang="en-US" sz="2400" b="1" dirty="0">
                <a:ea typeface="楷体_GB2312" pitchFamily="49" charset="-122"/>
              </a:rPr>
              <a:t>与形参相应形式</a:t>
            </a:r>
          </a:p>
          <a:p>
            <a:pPr>
              <a:spcBef>
                <a:spcPct val="30000"/>
              </a:spcBef>
              <a:buFont typeface="Wingdings" pitchFamily="2" charset="2"/>
              <a:buChar char="Ø"/>
            </a:pPr>
            <a:r>
              <a:rPr lang="zh-CN" altLang="en-US" sz="2400" b="1" dirty="0">
                <a:ea typeface="楷体_GB2312" pitchFamily="49" charset="-122"/>
              </a:rPr>
              <a:t>作用域与生存期</a:t>
            </a:r>
          </a:p>
          <a:p>
            <a:pPr lvl="1">
              <a:spcBef>
                <a:spcPct val="30000"/>
              </a:spcBef>
              <a:buFontTx/>
              <a:buChar char="•"/>
            </a:pPr>
            <a:r>
              <a:rPr lang="zh-CN" altLang="en-US" sz="2400" b="1" dirty="0">
                <a:ea typeface="楷体_GB2312" pitchFamily="49" charset="-122"/>
              </a:rPr>
              <a:t>静态局部变量特点</a:t>
            </a:r>
          </a:p>
          <a:p>
            <a:pPr lvl="1">
              <a:spcBef>
                <a:spcPct val="30000"/>
              </a:spcBef>
              <a:buFontTx/>
              <a:buChar char="•"/>
            </a:pPr>
            <a:r>
              <a:rPr lang="zh-CN" altLang="en-US" sz="2400" b="1" dirty="0">
                <a:ea typeface="楷体_GB2312" pitchFamily="49" charset="-122"/>
              </a:rPr>
              <a:t>全局变量与局部变量作用域</a:t>
            </a:r>
          </a:p>
        </p:txBody>
      </p:sp>
    </p:spTree>
    <p:extLst>
      <p:ext uri="{BB962C8B-B14F-4D97-AF65-F5344CB8AC3E}">
        <p14:creationId xmlns:p14="http://schemas.microsoft.com/office/powerpoint/2010/main" val="2726614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992560" y="1700808"/>
            <a:ext cx="7993063" cy="2876550"/>
          </a:xfrm>
          <a:solidFill>
            <a:srgbClr val="FFFF99"/>
          </a:solidFill>
          <a:ln>
            <a:solidFill>
              <a:srgbClr val="FFFF99"/>
            </a:solidFill>
          </a:ln>
        </p:spPr>
        <p:txBody>
          <a:bodyPr/>
          <a:lstStyle/>
          <a:p>
            <a:pPr marL="342900" indent="-342900" eaLnBrk="0" hangingPunct="0">
              <a:lnSpc>
                <a:spcPct val="117000"/>
              </a:lnSpc>
              <a:spcBef>
                <a:spcPct val="0"/>
              </a:spcBef>
            </a:pPr>
            <a:r>
              <a:rPr lang="zh-CN" altLang="en-US" kern="1200" dirty="0">
                <a:latin typeface="宋体" panose="02010600030101010101" pitchFamily="2" charset="-122"/>
              </a:rPr>
              <a:t>非</a:t>
            </a:r>
            <a:r>
              <a:rPr lang="en-US" altLang="zh-CN" kern="1200" dirty="0">
                <a:latin typeface="宋体" panose="02010600030101010101" pitchFamily="2" charset="-122"/>
              </a:rPr>
              <a:t>void</a:t>
            </a:r>
            <a:r>
              <a:rPr lang="zh-CN" altLang="en-US" kern="1200" dirty="0">
                <a:latin typeface="宋体" panose="02010600030101010101" pitchFamily="2" charset="-122"/>
              </a:rPr>
              <a:t>型函数函数体中必须有</a:t>
            </a:r>
            <a:r>
              <a:rPr lang="en-US" altLang="zh-CN" kern="1200" dirty="0">
                <a:latin typeface="宋体" panose="02010600030101010101" pitchFamily="2" charset="-122"/>
              </a:rPr>
              <a:t>return</a:t>
            </a:r>
            <a:r>
              <a:rPr lang="zh-CN" altLang="en-US" kern="1200" dirty="0">
                <a:latin typeface="宋体" panose="02010600030101010101" pitchFamily="2" charset="-122"/>
              </a:rPr>
              <a:t>语句，形式为：</a:t>
            </a:r>
          </a:p>
          <a:p>
            <a:pPr marL="342900" indent="-342900" eaLnBrk="0" hangingPunct="0">
              <a:lnSpc>
                <a:spcPct val="117000"/>
              </a:lnSpc>
              <a:spcBef>
                <a:spcPct val="0"/>
              </a:spcBef>
              <a:buFontTx/>
              <a:buNone/>
            </a:pPr>
            <a:r>
              <a:rPr lang="zh-CN" altLang="en-US" kern="1200" dirty="0">
                <a:latin typeface="宋体" panose="02010600030101010101" pitchFamily="2" charset="-122"/>
              </a:rPr>
              <a:t>　	</a:t>
            </a:r>
            <a:r>
              <a:rPr lang="en-US" altLang="zh-CN" kern="1200" dirty="0">
                <a:latin typeface="宋体" panose="02010600030101010101" pitchFamily="2" charset="-122"/>
              </a:rPr>
              <a:t>return  </a:t>
            </a:r>
            <a:r>
              <a:rPr lang="zh-CN" altLang="en-US" kern="1200" dirty="0">
                <a:latin typeface="宋体" panose="02010600030101010101" pitchFamily="2" charset="-122"/>
              </a:rPr>
              <a:t>表达式 </a:t>
            </a:r>
            <a:r>
              <a:rPr lang="en-US" altLang="zh-CN" kern="1200" dirty="0">
                <a:latin typeface="宋体" panose="02010600030101010101" pitchFamily="2" charset="-122"/>
              </a:rPr>
              <a:t>;  </a:t>
            </a:r>
            <a:r>
              <a:rPr lang="zh-CN" altLang="en-US" kern="1200" dirty="0">
                <a:latin typeface="宋体" panose="02010600030101010101" pitchFamily="2" charset="-122"/>
              </a:rPr>
              <a:t>或    </a:t>
            </a:r>
            <a:r>
              <a:rPr lang="en-US" altLang="zh-CN" kern="1200" dirty="0">
                <a:latin typeface="宋体" panose="02010600030101010101" pitchFamily="2" charset="-122"/>
              </a:rPr>
              <a:t>return  (</a:t>
            </a:r>
            <a:r>
              <a:rPr lang="zh-CN" altLang="en-US" kern="1200" dirty="0">
                <a:latin typeface="宋体" panose="02010600030101010101" pitchFamily="2" charset="-122"/>
              </a:rPr>
              <a:t>表达式</a:t>
            </a:r>
            <a:r>
              <a:rPr lang="en-US" altLang="zh-CN" kern="1200" dirty="0">
                <a:latin typeface="宋体" panose="02010600030101010101" pitchFamily="2" charset="-122"/>
              </a:rPr>
              <a:t>) ;</a:t>
            </a:r>
          </a:p>
          <a:p>
            <a:pPr marL="342900" indent="-342900" eaLnBrk="0" hangingPunct="0">
              <a:lnSpc>
                <a:spcPct val="117000"/>
              </a:lnSpc>
              <a:spcBef>
                <a:spcPct val="0"/>
              </a:spcBef>
              <a:buFontTx/>
              <a:buNone/>
            </a:pPr>
            <a:r>
              <a:rPr lang="zh-CN" altLang="en-US" kern="1200" dirty="0">
                <a:latin typeface="宋体" panose="02010600030101010101" pitchFamily="2" charset="-122"/>
              </a:rPr>
              <a:t>用于返回函数值。表达式值的类型与函数类型最好一致。</a:t>
            </a:r>
          </a:p>
          <a:p>
            <a:pPr marL="342900" indent="-342900" eaLnBrk="0" hangingPunct="0">
              <a:lnSpc>
                <a:spcPct val="117000"/>
              </a:lnSpc>
              <a:spcBef>
                <a:spcPct val="0"/>
              </a:spcBef>
            </a:pPr>
            <a:r>
              <a:rPr lang="en-US" altLang="zh-CN" kern="1200" dirty="0">
                <a:latin typeface="宋体" panose="02010600030101010101" pitchFamily="2" charset="-122"/>
              </a:rPr>
              <a:t>void</a:t>
            </a:r>
            <a:r>
              <a:rPr lang="zh-CN" altLang="en-US" kern="1200" dirty="0">
                <a:latin typeface="宋体" panose="02010600030101010101" pitchFamily="2" charset="-122"/>
              </a:rPr>
              <a:t>型函数</a:t>
            </a:r>
          </a:p>
          <a:p>
            <a:pPr marL="342900" indent="-342900" eaLnBrk="0" hangingPunct="0">
              <a:lnSpc>
                <a:spcPct val="117000"/>
              </a:lnSpc>
              <a:spcBef>
                <a:spcPct val="0"/>
              </a:spcBef>
              <a:buFontTx/>
              <a:buNone/>
            </a:pPr>
            <a:r>
              <a:rPr lang="zh-CN" altLang="en-US" kern="1200" dirty="0">
                <a:latin typeface="宋体" panose="02010600030101010101" pitchFamily="2" charset="-122"/>
              </a:rPr>
              <a:t>函数体中</a:t>
            </a:r>
            <a:r>
              <a:rPr lang="en-US" altLang="zh-CN" kern="1200" dirty="0">
                <a:latin typeface="宋体" panose="02010600030101010101" pitchFamily="2" charset="-122"/>
              </a:rPr>
              <a:t>return</a:t>
            </a:r>
            <a:r>
              <a:rPr lang="zh-CN" altLang="en-US" kern="1200" dirty="0">
                <a:latin typeface="宋体" panose="02010600030101010101" pitchFamily="2" charset="-122"/>
              </a:rPr>
              <a:t>语句可不出现。若出现，则不能带表达式。</a:t>
            </a:r>
          </a:p>
        </p:txBody>
      </p:sp>
      <p:sp>
        <p:nvSpPr>
          <p:cNvPr id="5" name="Text Box 4"/>
          <p:cNvSpPr txBox="1">
            <a:spLocks noChangeArrowheads="1"/>
          </p:cNvSpPr>
          <p:nvPr/>
        </p:nvSpPr>
        <p:spPr bwMode="auto">
          <a:xfrm>
            <a:off x="2648744" y="5013176"/>
            <a:ext cx="6198109" cy="1569660"/>
          </a:xfrm>
          <a:prstGeom prst="rect">
            <a:avLst/>
          </a:prstGeom>
          <a:gradFill rotWithShape="1">
            <a:gsLst>
              <a:gs pos="0">
                <a:srgbClr val="CCFFFF"/>
              </a:gs>
              <a:gs pos="100000">
                <a:srgbClr val="CCFFFF">
                  <a:gamma/>
                  <a:tint val="43137"/>
                  <a:invGamma/>
                </a:srgbClr>
              </a:gs>
            </a:gsLst>
            <a:lin ang="5400000" scaled="1"/>
          </a:gradFill>
          <a:ln w="9525">
            <a:noFill/>
            <a:miter lim="800000"/>
            <a:headEnd/>
            <a:tailEnd/>
          </a:ln>
          <a:effectLst/>
        </p:spPr>
        <p:txBody>
          <a:bodyPr wrap="square">
            <a:spAutoFit/>
          </a:bodyPr>
          <a:lstStyle/>
          <a:p>
            <a:r>
              <a:rPr lang="zh-CN" altLang="en-US" sz="2400" dirty="0"/>
              <a:t>void hello()</a:t>
            </a:r>
          </a:p>
          <a:p>
            <a:r>
              <a:rPr lang="zh-CN" altLang="en-US" sz="2400" dirty="0"/>
              <a:t>{</a:t>
            </a:r>
          </a:p>
          <a:p>
            <a:r>
              <a:rPr lang="zh-CN" altLang="en-US" sz="2400" dirty="0" smtClean="0"/>
              <a:t>     cout</a:t>
            </a:r>
            <a:r>
              <a:rPr lang="zh-CN" altLang="en-US" sz="2400" dirty="0"/>
              <a:t>&lt;&lt;"Hello world!"&lt;&lt;endl;</a:t>
            </a:r>
          </a:p>
          <a:p>
            <a:r>
              <a:rPr lang="zh-CN" altLang="en-US" sz="2400" dirty="0"/>
              <a:t>}</a:t>
            </a:r>
          </a:p>
        </p:txBody>
      </p:sp>
    </p:spTree>
    <p:extLst>
      <p:ext uri="{BB962C8B-B14F-4D97-AF65-F5344CB8AC3E}">
        <p14:creationId xmlns:p14="http://schemas.microsoft.com/office/powerpoint/2010/main" val="239725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rrowheads="1"/>
          </p:cNvSpPr>
          <p:nvPr>
            <p:ph type="title"/>
          </p:nvPr>
        </p:nvSpPr>
        <p:spPr/>
        <p:txBody>
          <a:bodyPr/>
          <a:lstStyle/>
          <a:p>
            <a:pPr eaLnBrk="1" hangingPunct="1">
              <a:defRPr/>
            </a:pPr>
            <a:r>
              <a:rPr lang="zh-CN" altLang="en-US" smtClean="0"/>
              <a:t>使用</a:t>
            </a:r>
            <a:r>
              <a:rPr lang="en-US" altLang="zh-CN" smtClean="0"/>
              <a:t>return</a:t>
            </a:r>
            <a:r>
              <a:rPr lang="zh-CN" altLang="en-US" smtClean="0"/>
              <a:t>从函数中返回一个值</a:t>
            </a:r>
          </a:p>
        </p:txBody>
      </p:sp>
      <p:sp>
        <p:nvSpPr>
          <p:cNvPr id="275459" name="Rectangle 3"/>
          <p:cNvSpPr>
            <a:spLocks noGrp="1" noChangeArrowheads="1"/>
          </p:cNvSpPr>
          <p:nvPr>
            <p:ph type="body" idx="1"/>
          </p:nvPr>
        </p:nvSpPr>
        <p:spPr/>
        <p:txBody>
          <a:bodyPr/>
          <a:lstStyle/>
          <a:p>
            <a:pPr eaLnBrk="1" hangingPunct="1">
              <a:defRPr/>
            </a:pPr>
            <a:r>
              <a:rPr lang="zh-CN" altLang="en-US" dirty="0" smtClean="0"/>
              <a:t>关键字</a:t>
            </a:r>
            <a:r>
              <a:rPr lang="en-US" altLang="zh-CN" dirty="0" smtClean="0"/>
              <a:t>return</a:t>
            </a:r>
            <a:r>
              <a:rPr lang="zh-CN" altLang="en-US" dirty="0" smtClean="0"/>
              <a:t>指明了其后的表达式的数值即是该函数的返回值。</a:t>
            </a:r>
          </a:p>
          <a:p>
            <a:pPr eaLnBrk="1" hangingPunct="1">
              <a:defRPr/>
            </a:pPr>
            <a:r>
              <a:rPr lang="zh-CN" altLang="en-US" dirty="0" smtClean="0"/>
              <a:t>因为</a:t>
            </a:r>
            <a:r>
              <a:rPr lang="en-US" altLang="zh-CN" dirty="0" smtClean="0"/>
              <a:t>result</a:t>
            </a:r>
            <a:r>
              <a:rPr lang="zh-CN" altLang="en-US" dirty="0" smtClean="0"/>
              <a:t>的类型是</a:t>
            </a:r>
            <a:r>
              <a:rPr lang="en-US" altLang="zh-CN" dirty="0" err="1" smtClean="0"/>
              <a:t>int</a:t>
            </a:r>
            <a:r>
              <a:rPr lang="zh-CN" altLang="en-US" dirty="0" smtClean="0"/>
              <a:t>，所以函数</a:t>
            </a:r>
            <a:r>
              <a:rPr lang="en-US" altLang="zh-CN" dirty="0" smtClean="0"/>
              <a:t>sum()</a:t>
            </a:r>
            <a:r>
              <a:rPr lang="zh-CN" altLang="en-US" dirty="0" smtClean="0"/>
              <a:t>的类型也是</a:t>
            </a:r>
            <a:r>
              <a:rPr lang="en-US" altLang="zh-CN" dirty="0" err="1" smtClean="0"/>
              <a:t>int</a:t>
            </a:r>
            <a:endParaRPr lang="en-US" altLang="zh-CN" dirty="0" smtClean="0"/>
          </a:p>
          <a:p>
            <a:pPr eaLnBrk="1" hangingPunct="1">
              <a:defRPr/>
            </a:pPr>
            <a:r>
              <a:rPr lang="zh-CN" altLang="en-US" dirty="0" smtClean="0"/>
              <a:t>返回值不仅可以被赋给一个变量，也可以被用作表达式的一部分</a:t>
            </a:r>
          </a:p>
        </p:txBody>
      </p:sp>
    </p:spTree>
    <p:extLst>
      <p:ext uri="{BB962C8B-B14F-4D97-AF65-F5344CB8AC3E}">
        <p14:creationId xmlns:p14="http://schemas.microsoft.com/office/powerpoint/2010/main" val="118266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rrowheads="1"/>
          </p:cNvSpPr>
          <p:nvPr>
            <p:ph type="title"/>
          </p:nvPr>
        </p:nvSpPr>
        <p:spPr/>
        <p:txBody>
          <a:bodyPr/>
          <a:lstStyle/>
          <a:p>
            <a:pPr eaLnBrk="1" hangingPunct="1">
              <a:defRPr/>
            </a:pPr>
            <a:r>
              <a:rPr lang="zh-CN" altLang="en-US" smtClean="0"/>
              <a:t>使用</a:t>
            </a:r>
            <a:r>
              <a:rPr lang="en-US" altLang="zh-CN" smtClean="0"/>
              <a:t>return</a:t>
            </a:r>
            <a:r>
              <a:rPr lang="zh-CN" altLang="en-US" smtClean="0"/>
              <a:t>从函数中返回一个值</a:t>
            </a:r>
          </a:p>
        </p:txBody>
      </p:sp>
      <p:sp>
        <p:nvSpPr>
          <p:cNvPr id="276483" name="Rectangle 3"/>
          <p:cNvSpPr>
            <a:spLocks noGrp="1" noChangeArrowheads="1"/>
          </p:cNvSpPr>
          <p:nvPr>
            <p:ph type="body" idx="1"/>
          </p:nvPr>
        </p:nvSpPr>
        <p:spPr/>
        <p:txBody>
          <a:bodyPr/>
          <a:lstStyle/>
          <a:p>
            <a:pPr eaLnBrk="1" hangingPunct="1">
              <a:defRPr/>
            </a:pPr>
            <a:r>
              <a:rPr lang="en-US" altLang="zh-CN" smtClean="0"/>
              <a:t>Return</a:t>
            </a:r>
            <a:r>
              <a:rPr lang="zh-CN" altLang="en-US" smtClean="0"/>
              <a:t>语句的另一个作用是终止程序的执行，把程序的控制权返回给调用函数的下一个语句</a:t>
            </a:r>
          </a:p>
        </p:txBody>
      </p:sp>
    </p:spTree>
    <p:extLst>
      <p:ext uri="{BB962C8B-B14F-4D97-AF65-F5344CB8AC3E}">
        <p14:creationId xmlns:p14="http://schemas.microsoft.com/office/powerpoint/2010/main" val="1171572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5"/>
          <p:cNvSpPr>
            <a:spLocks noGrp="1" noChangeArrowheads="1"/>
          </p:cNvSpPr>
          <p:nvPr>
            <p:ph type="title"/>
          </p:nvPr>
        </p:nvSpPr>
        <p:spPr>
          <a:xfrm>
            <a:off x="862013" y="701392"/>
            <a:ext cx="7110412" cy="609600"/>
          </a:xfrm>
        </p:spPr>
        <p:txBody>
          <a:bodyPr/>
          <a:lstStyle/>
          <a:p>
            <a:pPr>
              <a:defRPr/>
            </a:pPr>
            <a:r>
              <a:rPr lang="zh-CN" altLang="en-US" dirty="0" smtClean="0"/>
              <a:t>函数</a:t>
            </a:r>
            <a:r>
              <a:rPr lang="zh-CN" altLang="en-US" dirty="0"/>
              <a:t>调用</a:t>
            </a:r>
          </a:p>
        </p:txBody>
      </p:sp>
      <p:sp>
        <p:nvSpPr>
          <p:cNvPr id="77830" name="Rectangle 6"/>
          <p:cNvSpPr>
            <a:spLocks noGrp="1" noChangeArrowheads="1"/>
          </p:cNvSpPr>
          <p:nvPr>
            <p:ph type="body" idx="1"/>
          </p:nvPr>
        </p:nvSpPr>
        <p:spPr>
          <a:xfrm>
            <a:off x="862013" y="1493413"/>
            <a:ext cx="7715250" cy="1676400"/>
          </a:xfrm>
        </p:spPr>
        <p:txBody>
          <a:bodyPr/>
          <a:lstStyle/>
          <a:p>
            <a:pPr marL="342900" indent="-342900" eaLnBrk="0" hangingPunct="0">
              <a:lnSpc>
                <a:spcPct val="117000"/>
              </a:lnSpc>
              <a:spcBef>
                <a:spcPct val="0"/>
              </a:spcBef>
              <a:buFontTx/>
              <a:buNone/>
            </a:pPr>
            <a:r>
              <a:rPr lang="zh-CN" altLang="en-US" kern="1200" dirty="0">
                <a:latin typeface="宋体" panose="02010600030101010101" pitchFamily="2" charset="-122"/>
              </a:rPr>
              <a:t>形式：</a:t>
            </a:r>
          </a:p>
        </p:txBody>
      </p:sp>
      <p:sp>
        <p:nvSpPr>
          <p:cNvPr id="77832" name="Text Box 8"/>
          <p:cNvSpPr txBox="1">
            <a:spLocks noChangeArrowheads="1"/>
          </p:cNvSpPr>
          <p:nvPr/>
        </p:nvSpPr>
        <p:spPr bwMode="auto">
          <a:xfrm>
            <a:off x="2252663" y="1950614"/>
            <a:ext cx="3276600" cy="535531"/>
          </a:xfrm>
          <a:prstGeom prst="rect">
            <a:avLst/>
          </a:prstGeom>
          <a:noFill/>
          <a:ln w="9525">
            <a:noFill/>
            <a:miter lim="800000"/>
            <a:headEnd/>
            <a:tailEnd/>
          </a:ln>
          <a:effectLst/>
        </p:spPr>
        <p:txBody>
          <a:bodyPr>
            <a:spAutoFit/>
          </a:bodyPr>
          <a:lstStyle/>
          <a:p>
            <a:pPr algn="just">
              <a:lnSpc>
                <a:spcPct val="120000"/>
              </a:lnSpc>
            </a:pPr>
            <a:r>
              <a:rPr lang="zh-CN" altLang="en-US" sz="2400" dirty="0">
                <a:solidFill>
                  <a:srgbClr val="FF0000"/>
                </a:solidFill>
                <a:latin typeface="宋体" panose="02010600030101010101" pitchFamily="2" charset="-122"/>
              </a:rPr>
              <a:t>函数名</a:t>
            </a:r>
            <a:r>
              <a:rPr lang="en-US" altLang="zh-CN" sz="2400" dirty="0">
                <a:solidFill>
                  <a:srgbClr val="FF0000"/>
                </a:solidFill>
                <a:latin typeface="宋体" panose="02010600030101010101" pitchFamily="2" charset="-122"/>
              </a:rPr>
              <a:t>(</a:t>
            </a:r>
            <a:r>
              <a:rPr lang="zh-CN" altLang="en-US" sz="2400" dirty="0">
                <a:solidFill>
                  <a:srgbClr val="FF0000"/>
                </a:solidFill>
                <a:latin typeface="宋体" panose="02010600030101010101" pitchFamily="2" charset="-122"/>
              </a:rPr>
              <a:t>实在参数表</a:t>
            </a:r>
            <a:r>
              <a:rPr lang="en-US" altLang="zh-CN" sz="2400" dirty="0">
                <a:solidFill>
                  <a:srgbClr val="FF0000"/>
                </a:solidFill>
                <a:latin typeface="宋体" panose="02010600030101010101" pitchFamily="2" charset="-122"/>
              </a:rPr>
              <a:t>) </a:t>
            </a:r>
            <a:r>
              <a:rPr kumimoji="1" lang="zh-CN" altLang="en-US" sz="2400" b="1" dirty="0">
                <a:latin typeface="楷体_GB2312" pitchFamily="49" charset="-122"/>
                <a:ea typeface="楷体_GB2312" pitchFamily="49" charset="-122"/>
              </a:rPr>
              <a:t>　</a:t>
            </a:r>
            <a:endParaRPr kumimoji="1" lang="zh-CN" altLang="en-US" sz="2400" b="1" dirty="0">
              <a:solidFill>
                <a:schemeClr val="tx2"/>
              </a:solidFill>
              <a:latin typeface="楷体_GB2312" pitchFamily="49" charset="-122"/>
              <a:ea typeface="楷体_GB2312" pitchFamily="49" charset="-122"/>
            </a:endParaRPr>
          </a:p>
        </p:txBody>
      </p:sp>
      <p:sp>
        <p:nvSpPr>
          <p:cNvPr id="77833" name="Rectangle 9"/>
          <p:cNvSpPr>
            <a:spLocks noChangeArrowheads="1"/>
          </p:cNvSpPr>
          <p:nvPr/>
        </p:nvSpPr>
        <p:spPr bwMode="auto">
          <a:xfrm>
            <a:off x="1029023" y="4552062"/>
            <a:ext cx="7884368" cy="2223429"/>
          </a:xfrm>
          <a:prstGeom prst="rect">
            <a:avLst/>
          </a:prstGeom>
          <a:solidFill>
            <a:srgbClr val="FFFF99"/>
          </a:solidFill>
          <a:ln w="9525">
            <a:noFill/>
            <a:miter lim="800000"/>
            <a:headEnd/>
            <a:tailEnd/>
          </a:ln>
          <a:effectLst/>
        </p:spPr>
        <p:txBody>
          <a:bodyPr wrap="square">
            <a:spAutoFit/>
          </a:bodyPr>
          <a:lstStyle/>
          <a:p>
            <a:pPr marL="342900" indent="-342900">
              <a:lnSpc>
                <a:spcPct val="117000"/>
              </a:lnSpc>
              <a:buClr>
                <a:schemeClr val="accent1"/>
              </a:buClr>
              <a:buSzPct val="70000"/>
            </a:pPr>
            <a:r>
              <a:rPr lang="zh-CN" altLang="en-US" sz="2400" dirty="0">
                <a:latin typeface="宋体" panose="02010600030101010101" pitchFamily="2" charset="-122"/>
              </a:rPr>
              <a:t>注意：</a:t>
            </a:r>
          </a:p>
          <a:p>
            <a:pPr marL="342900" indent="-342900">
              <a:lnSpc>
                <a:spcPct val="117000"/>
              </a:lnSpc>
              <a:buClr>
                <a:schemeClr val="accent1"/>
              </a:buClr>
              <a:buSzPct val="70000"/>
              <a:buFontTx/>
              <a:buChar char="•"/>
            </a:pPr>
            <a:r>
              <a:rPr lang="zh-CN" altLang="en-US" sz="2400" dirty="0">
                <a:latin typeface="宋体" panose="02010600030101010101" pitchFamily="2" charset="-122"/>
              </a:rPr>
              <a:t>  实参与形参的个数、位置与类型必须一致。它可以是同类型的常量、变量或表达式。</a:t>
            </a:r>
          </a:p>
          <a:p>
            <a:pPr marL="342900" indent="-342900">
              <a:lnSpc>
                <a:spcPct val="117000"/>
              </a:lnSpc>
              <a:buClr>
                <a:schemeClr val="accent1"/>
              </a:buClr>
              <a:buSzPct val="70000"/>
              <a:buFontTx/>
              <a:buChar char="•"/>
            </a:pPr>
            <a:r>
              <a:rPr lang="zh-CN" altLang="en-US" sz="2400" dirty="0">
                <a:latin typeface="宋体" panose="02010600030101010101" pitchFamily="2" charset="-122"/>
              </a:rPr>
              <a:t>  调用的形式可以是表达式，也可以是语句。</a:t>
            </a:r>
          </a:p>
          <a:p>
            <a:pPr marL="342900" indent="-342900">
              <a:lnSpc>
                <a:spcPct val="117000"/>
              </a:lnSpc>
              <a:buClr>
                <a:schemeClr val="accent1"/>
              </a:buClr>
              <a:buSzPct val="70000"/>
              <a:buFontTx/>
              <a:buChar char="•"/>
            </a:pPr>
            <a:r>
              <a:rPr lang="zh-CN" altLang="en-US" sz="2400" dirty="0">
                <a:latin typeface="宋体" panose="02010600030101010101" pitchFamily="2" charset="-122"/>
              </a:rPr>
              <a:t>  形参只有当发生函数调用时，才被分配内存单元。</a:t>
            </a:r>
          </a:p>
        </p:txBody>
      </p:sp>
      <p:sp>
        <p:nvSpPr>
          <p:cNvPr id="77852" name="Rectangle 28"/>
          <p:cNvSpPr>
            <a:spLocks noChangeArrowheads="1"/>
          </p:cNvSpPr>
          <p:nvPr/>
        </p:nvSpPr>
        <p:spPr bwMode="auto">
          <a:xfrm>
            <a:off x="3567113" y="2924175"/>
            <a:ext cx="9144000" cy="369332"/>
          </a:xfrm>
          <a:prstGeom prst="rect">
            <a:avLst/>
          </a:prstGeom>
          <a:noFill/>
          <a:ln w="9525">
            <a:noFill/>
            <a:miter lim="800000"/>
            <a:headEnd/>
            <a:tailEnd/>
          </a:ln>
          <a:effectLst>
            <a:outerShdw dist="107763" dir="2700000" algn="ctr" rotWithShape="0">
              <a:schemeClr val="bg2"/>
            </a:outerShdw>
          </a:effectLst>
        </p:spPr>
        <p:txBody>
          <a:bodyPr>
            <a:spAutoFit/>
          </a:bodyPr>
          <a:lstStyle/>
          <a:p>
            <a:endParaRPr lang="zh-CN" altLang="en-US"/>
          </a:p>
        </p:txBody>
      </p:sp>
      <p:graphicFrame>
        <p:nvGraphicFramePr>
          <p:cNvPr id="77851" name="Object 27"/>
          <p:cNvGraphicFramePr>
            <a:graphicFrameLocks noChangeAspect="1"/>
          </p:cNvGraphicFramePr>
          <p:nvPr>
            <p:extLst>
              <p:ext uri="{D42A27DB-BD31-4B8C-83A1-F6EECF244321}">
                <p14:modId xmlns:p14="http://schemas.microsoft.com/office/powerpoint/2010/main" val="356928384"/>
              </p:ext>
            </p:extLst>
          </p:nvPr>
        </p:nvGraphicFramePr>
        <p:xfrm>
          <a:off x="3296816" y="2555451"/>
          <a:ext cx="5616575" cy="2046288"/>
        </p:xfrm>
        <a:graphic>
          <a:graphicData uri="http://schemas.openxmlformats.org/presentationml/2006/ole">
            <mc:AlternateContent xmlns:mc="http://schemas.openxmlformats.org/markup-compatibility/2006">
              <mc:Choice xmlns:v="urn:schemas-microsoft-com:vml" Requires="v">
                <p:oleObj spid="_x0000_s1037" r:id="rId3" imgW="3552381" imgH="1295238" progId="PBrush">
                  <p:embed/>
                </p:oleObj>
              </mc:Choice>
              <mc:Fallback>
                <p:oleObj r:id="rId3" imgW="3552381" imgH="1295238" progId="PBrush">
                  <p:embed/>
                  <p:pic>
                    <p:nvPicPr>
                      <p:cNvPr id="77851"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6816" y="2555451"/>
                        <a:ext cx="5616575" cy="204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53" name="Text Box 29"/>
          <p:cNvSpPr txBox="1">
            <a:spLocks noChangeArrowheads="1"/>
          </p:cNvSpPr>
          <p:nvPr/>
        </p:nvSpPr>
        <p:spPr bwMode="auto">
          <a:xfrm>
            <a:off x="790576" y="2555451"/>
            <a:ext cx="6272212" cy="495007"/>
          </a:xfrm>
          <a:prstGeom prst="rect">
            <a:avLst/>
          </a:prstGeom>
          <a:noFill/>
          <a:ln w="9525">
            <a:noFill/>
            <a:miter lim="800000"/>
            <a:headEnd/>
            <a:tailEnd/>
          </a:ln>
          <a:effectLst/>
        </p:spPr>
        <p:txBody>
          <a:bodyPr>
            <a:spAutoFit/>
          </a:bodyPr>
          <a:lstStyle/>
          <a:p>
            <a:pPr marL="342900" indent="-342900">
              <a:lnSpc>
                <a:spcPct val="117000"/>
              </a:lnSpc>
              <a:buClr>
                <a:schemeClr val="accent1"/>
              </a:buClr>
              <a:buSzPct val="70000"/>
            </a:pPr>
            <a:r>
              <a:rPr lang="zh-CN" altLang="en-US" sz="2400" dirty="0">
                <a:latin typeface="宋体" panose="02010600030101010101" pitchFamily="2" charset="-122"/>
              </a:rPr>
              <a:t>函数调用的过程： </a:t>
            </a:r>
          </a:p>
        </p:txBody>
      </p:sp>
    </p:spTree>
    <p:extLst>
      <p:ext uri="{BB962C8B-B14F-4D97-AF65-F5344CB8AC3E}">
        <p14:creationId xmlns:p14="http://schemas.microsoft.com/office/powerpoint/2010/main" val="1011904647"/>
      </p:ext>
    </p:extLst>
  </p:cSld>
  <p:clrMapOvr>
    <a:masterClrMapping/>
  </p:clrMapOvr>
</p:sld>
</file>

<file path=ppt/theme/theme1.xml><?xml version="1.0" encoding="utf-8"?>
<a:theme xmlns:a="http://schemas.openxmlformats.org/drawingml/2006/main" name="Parent Bill of Rights presentation">
  <a:themeElements>
    <a:clrScheme name="家长的权利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家长的权利">
      <a:majorFont>
        <a:latin typeface="华文新魏"/>
        <a:ea typeface="华文新魏"/>
        <a:cs typeface=""/>
      </a:majorFont>
      <a:minorFont>
        <a:latin typeface="华文新魏"/>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家长的权利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家长的权利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家长的权利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家长的权利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家长的权利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家长的权利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家长的权利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家长的权利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7445</TotalTime>
  <Words>3919</Words>
  <Application>Microsoft Office PowerPoint</Application>
  <PresentationFormat>A4 纸张(210x297 毫米)</PresentationFormat>
  <Paragraphs>562</Paragraphs>
  <Slides>55</Slides>
  <Notes>22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5" baseType="lpstr">
      <vt:lpstr>华文新魏</vt:lpstr>
      <vt:lpstr>楷体_GB2312</vt:lpstr>
      <vt:lpstr>宋体</vt:lpstr>
      <vt:lpstr>Arial</vt:lpstr>
      <vt:lpstr>Courier New</vt:lpstr>
      <vt:lpstr>Garamond</vt:lpstr>
      <vt:lpstr>Times New Roman</vt:lpstr>
      <vt:lpstr>Wingdings</vt:lpstr>
      <vt:lpstr>Parent Bill of Rights presentation</vt:lpstr>
      <vt:lpstr>位图图像</vt:lpstr>
      <vt:lpstr>第4章 函数</vt:lpstr>
      <vt:lpstr>本讲内容</vt:lpstr>
      <vt:lpstr>函数的分类</vt:lpstr>
      <vt:lpstr>编写和使用一个简单的函数</vt:lpstr>
      <vt:lpstr>PowerPoint 演示文稿</vt:lpstr>
      <vt:lpstr>PowerPoint 演示文稿</vt:lpstr>
      <vt:lpstr>使用return从函数中返回一个值</vt:lpstr>
      <vt:lpstr>使用return从函数中返回一个值</vt:lpstr>
      <vt:lpstr>函数调用</vt:lpstr>
      <vt:lpstr>形式参数和实际参数</vt:lpstr>
      <vt:lpstr>形式参数和实际参数</vt:lpstr>
      <vt:lpstr>PowerPoint 演示文稿</vt:lpstr>
      <vt:lpstr>PowerPoint 演示文稿</vt:lpstr>
      <vt:lpstr>PowerPoint 演示文稿</vt:lpstr>
      <vt:lpstr>PowerPoint 演示文稿</vt:lpstr>
      <vt:lpstr>函数间参数传递 </vt:lpstr>
      <vt:lpstr>PowerPoint 演示文稿</vt:lpstr>
      <vt:lpstr>函数参数缺省 </vt:lpstr>
      <vt:lpstr>本讲内容</vt:lpstr>
      <vt:lpstr>函数的递归</vt:lpstr>
      <vt:lpstr>递归的基本原理</vt:lpstr>
      <vt:lpstr>递归和循环</vt:lpstr>
      <vt:lpstr>递归的优缺点</vt:lpstr>
      <vt:lpstr>本讲内容</vt:lpstr>
      <vt:lpstr>局部变量和全局变量</vt:lpstr>
      <vt:lpstr>局部变量和全局变量</vt:lpstr>
      <vt:lpstr>局部变量和全局变量</vt:lpstr>
      <vt:lpstr>局部变量和全局变量</vt:lpstr>
      <vt:lpstr>局部变量和全局变量</vt:lpstr>
      <vt:lpstr>局部变量和全局变量</vt:lpstr>
      <vt:lpstr>PowerPoint 演示文稿</vt:lpstr>
      <vt:lpstr>PowerPoint 演示文稿</vt:lpstr>
      <vt:lpstr>PowerPoint 演示文稿</vt:lpstr>
      <vt:lpstr>本讲内容</vt:lpstr>
      <vt:lpstr>变量的存储类别</vt:lpstr>
      <vt:lpstr>变量的存储类别</vt:lpstr>
      <vt:lpstr>变量的存储类别</vt:lpstr>
      <vt:lpstr>变量的存储类别</vt:lpstr>
      <vt:lpstr>变量的存储类别</vt:lpstr>
      <vt:lpstr>变量的存储类别</vt:lpstr>
      <vt:lpstr>变量的存储类别</vt:lpstr>
      <vt:lpstr>PowerPoint 演示文稿</vt:lpstr>
      <vt:lpstr>内部函数和外部函数</vt:lpstr>
      <vt:lpstr>程序举例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数据的存储、表示形式和基本运算</dc:title>
  <dc:creator>pr</dc:creator>
  <cp:lastModifiedBy>SUNPING</cp:lastModifiedBy>
  <cp:revision>552</cp:revision>
  <dcterms:created xsi:type="dcterms:W3CDTF">2019-09-06T08:06:24Z</dcterms:created>
  <dcterms:modified xsi:type="dcterms:W3CDTF">2019-10-08T06:39:42Z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TC010171252052</vt:lpwstr>
  </property>
</Properties>
</file>