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Заголовок и подзаголовок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Линия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Текст заголовка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" name="Уровень текста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0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 - 3 шт.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Изображение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Изображение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Изображение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рямоугольный комментарий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Введите цитату здесь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Введите цитату здесь.</a:t>
            </a:r>
          </a:p>
        </p:txBody>
      </p:sp>
      <p:sp>
        <p:nvSpPr>
          <p:cNvPr id="123" name="Иван Арсентьев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24" name="Текст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Введите цитату здесь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Введите цитату здесь.</a:t>
            </a:r>
          </a:p>
        </p:txBody>
      </p:sp>
      <p:sp>
        <p:nvSpPr>
          <p:cNvPr id="133" name="Изображение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Иван Арсентьев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 - горизонт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Линия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Текст заголовка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5" name="Уровень текста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Линия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Текст заголовка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5" name="Уровень текста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- по центру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Текст заголовка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4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 - вертик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Изображение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Текст заголовка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4" name="Уровень текста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6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7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, дополн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8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92" name="Изображение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Текст заголовка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4" name="Уровень текста 1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иния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kayjournal.ru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kayJourna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OkayJournal</a:t>
            </a:r>
          </a:p>
        </p:txBody>
      </p:sp>
      <p:sp>
        <p:nvSpPr>
          <p:cNvPr id="167" name="Текстовый блок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spcBef>
                <a:spcPts val="2200"/>
              </a:spcBef>
              <a:defRPr sz="5238"/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В будущем возможно доработать все мелочи такого веб-приложения"/>
          <p:cNvSpPr txBox="1"/>
          <p:nvPr>
            <p:ph type="body" idx="1"/>
          </p:nvPr>
        </p:nvSpPr>
        <p:spPr>
          <a:xfrm>
            <a:off x="406400" y="1453634"/>
            <a:ext cx="12192000" cy="7398266"/>
          </a:xfrm>
          <a:prstGeom prst="rect">
            <a:avLst/>
          </a:prstGeom>
        </p:spPr>
        <p:txBody>
          <a:bodyPr/>
          <a:lstStyle/>
          <a:p>
            <a:pPr/>
            <a:r>
              <a:t>В будущем возможно доработать все мелочи такого веб-приложения</a:t>
            </a:r>
          </a:p>
        </p:txBody>
      </p:sp>
      <p:sp>
        <p:nvSpPr>
          <p:cNvPr id="202" name="На этом у нас всё.…"/>
          <p:cNvSpPr txBox="1"/>
          <p:nvPr/>
        </p:nvSpPr>
        <p:spPr>
          <a:xfrm>
            <a:off x="1097117" y="8094958"/>
            <a:ext cx="2917457" cy="759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rgbClr val="DE32DE"/>
              </a:buClr>
              <a:buFont typeface="Wingdings 3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На этом у нас всё. 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rgbClr val="DE32DE"/>
              </a:buClr>
              <a:buFont typeface="Wingdings 3"/>
              <a:defRPr b="1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Текст"/>
          <p:cNvSpPr txBox="1"/>
          <p:nvPr>
            <p:ph type="body" idx="13"/>
          </p:nvPr>
        </p:nvSpPr>
        <p:spPr>
          <a:xfrm>
            <a:off x="406400" y="172720"/>
            <a:ext cx="11176000" cy="741681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70" name="Авторы проекта"/>
          <p:cNvSpPr txBox="1"/>
          <p:nvPr>
            <p:ph type="title"/>
          </p:nvPr>
        </p:nvSpPr>
        <p:spPr>
          <a:xfrm>
            <a:off x="793824" y="1530350"/>
            <a:ext cx="12192001" cy="920025"/>
          </a:xfrm>
          <a:prstGeom prst="rect">
            <a:avLst/>
          </a:prstGeom>
          <a:ln w="25400">
            <a:solidFill>
              <a:srgbClr val="5B5854"/>
            </a:solidFill>
          </a:ln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Авторы проекта</a:t>
            </a:r>
          </a:p>
        </p:txBody>
      </p:sp>
      <p:sp>
        <p:nvSpPr>
          <p:cNvPr id="171" name="Nikita &lt;Protocs&gt; Utkin…"/>
          <p:cNvSpPr txBox="1"/>
          <p:nvPr>
            <p:ph type="body" sz="half" idx="1"/>
          </p:nvPr>
        </p:nvSpPr>
        <p:spPr>
          <a:xfrm>
            <a:off x="999705" y="3066324"/>
            <a:ext cx="11780239" cy="3777624"/>
          </a:xfrm>
          <a:prstGeom prst="rect">
            <a:avLst/>
          </a:prstGeom>
        </p:spPr>
        <p:txBody>
          <a:bodyPr lIns="45719" tIns="45719" rIns="45719" bIns="45719" numCol="3" spcCol="22465"/>
          <a:lstStyle/>
          <a:p>
            <a:pPr marL="342900" indent="-342900" defTabSz="457200">
              <a:spcBef>
                <a:spcPts val="1000"/>
              </a:spcBef>
              <a:buClr>
                <a:srgbClr val="DE32DE"/>
              </a:buClr>
              <a:buSzPct val="100000"/>
              <a:buFontTx/>
              <a:buChar char="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Nikita &lt;Protocs&gt; Utkin</a:t>
            </a:r>
          </a:p>
          <a:p>
            <a:pPr marL="342900" indent="-342900" defTabSz="457200">
              <a:spcBef>
                <a:spcPts val="1000"/>
              </a:spcBef>
              <a:buClr>
                <a:srgbClr val="DE32DE"/>
              </a:buClr>
              <a:buSzPct val="100000"/>
              <a:buFontTx/>
              <a:buChar char="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marL="342900" indent="-342900" defTabSz="457200">
              <a:spcBef>
                <a:spcPts val="1000"/>
              </a:spcBef>
              <a:buClr>
                <a:srgbClr val="DE32DE"/>
              </a:buClr>
              <a:buSzPct val="100000"/>
              <a:buFontTx/>
              <a:buChar char="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marL="342900" indent="-342900" defTabSz="457200">
              <a:spcBef>
                <a:spcPts val="1000"/>
              </a:spcBef>
              <a:buClr>
                <a:srgbClr val="DE32DE"/>
              </a:buClr>
              <a:buSzPct val="100000"/>
              <a:buFontTx/>
              <a:buChar char="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marL="342900" indent="-342900" defTabSz="457200">
              <a:spcBef>
                <a:spcPts val="1000"/>
              </a:spcBef>
              <a:buClr>
                <a:srgbClr val="DE32DE"/>
              </a:buClr>
              <a:buSzPct val="100000"/>
              <a:buFontTx/>
              <a:buChar char="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marL="342900" indent="-342900" defTabSz="457200">
              <a:spcBef>
                <a:spcPts val="1000"/>
              </a:spcBef>
              <a:buClr>
                <a:srgbClr val="DE32DE"/>
              </a:buClr>
              <a:buSzPct val="100000"/>
              <a:buFontTx/>
              <a:buChar char="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marL="342900" indent="-342900" defTabSz="457200">
              <a:spcBef>
                <a:spcPts val="1000"/>
              </a:spcBef>
              <a:buClr>
                <a:srgbClr val="DE32DE"/>
              </a:buClr>
              <a:buSzPct val="100000"/>
              <a:buFontTx/>
              <a:buChar char="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marL="342900" indent="-342900" defTabSz="457200">
              <a:spcBef>
                <a:spcPts val="1000"/>
              </a:spcBef>
              <a:buClr>
                <a:srgbClr val="DE32DE"/>
              </a:buClr>
              <a:buSzPct val="100000"/>
              <a:buFontTx/>
              <a:buChar char="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marL="342900" indent="-342900" defTabSz="457200">
              <a:spcBef>
                <a:spcPts val="1000"/>
              </a:spcBef>
              <a:buClr>
                <a:srgbClr val="DE32DE"/>
              </a:buClr>
              <a:buSzPct val="100000"/>
              <a:buFontTx/>
              <a:buChar char="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Nikita &lt;nikitakosatka&gt; Usatov</a:t>
            </a:r>
          </a:p>
          <a:p>
            <a:pPr marL="342900" indent="-342900" defTabSz="457200">
              <a:spcBef>
                <a:spcPts val="1000"/>
              </a:spcBef>
              <a:buClr>
                <a:srgbClr val="DE32DE"/>
              </a:buClr>
              <a:buSzPct val="100000"/>
              <a:buFontTx/>
              <a:buChar char="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marL="342900" indent="-342900" defTabSz="457200">
              <a:spcBef>
                <a:spcPts val="1000"/>
              </a:spcBef>
              <a:buClr>
                <a:srgbClr val="DE32DE"/>
              </a:buClr>
              <a:buSzPct val="100000"/>
              <a:buFontTx/>
              <a:buChar char="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marL="342900" indent="-342900" defTabSz="457200">
              <a:spcBef>
                <a:spcPts val="1000"/>
              </a:spcBef>
              <a:buClr>
                <a:srgbClr val="DE32DE"/>
              </a:buClr>
              <a:buSzPct val="100000"/>
              <a:buFontTx/>
              <a:buChar char="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marL="342900" indent="-342900" defTabSz="457200">
              <a:spcBef>
                <a:spcPts val="1000"/>
              </a:spcBef>
              <a:buClr>
                <a:srgbClr val="DE32DE"/>
              </a:buClr>
              <a:buSzPct val="100000"/>
              <a:buFontTx/>
              <a:buChar char="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marL="342900" indent="-342900" defTabSz="457200">
              <a:spcBef>
                <a:spcPts val="1000"/>
              </a:spcBef>
              <a:buClr>
                <a:srgbClr val="DE32DE"/>
              </a:buClr>
              <a:buSzPct val="100000"/>
              <a:buFontTx/>
              <a:buChar char="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marL="342900" indent="-342900" defTabSz="457200">
              <a:spcBef>
                <a:spcPts val="1000"/>
              </a:spcBef>
              <a:buClr>
                <a:srgbClr val="DE32DE"/>
              </a:buClr>
              <a:buSzPct val="100000"/>
              <a:buFontTx/>
              <a:buChar char="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marL="342900" indent="-342900" defTabSz="457200">
              <a:spcBef>
                <a:spcPts val="1000"/>
              </a:spcBef>
              <a:buClr>
                <a:srgbClr val="DE32DE"/>
              </a:buClr>
              <a:buSzPct val="100000"/>
              <a:buFontTx/>
              <a:buChar char="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marL="342900" indent="-342900" defTabSz="457200">
              <a:spcBef>
                <a:spcPts val="1000"/>
              </a:spcBef>
              <a:buClr>
                <a:srgbClr val="DE32DE"/>
              </a:buClr>
              <a:buSzPct val="100000"/>
              <a:buFontTx/>
              <a:buChar char=""/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Andrey &lt;makeitokay&gt; Vasilev</a:t>
            </a:r>
          </a:p>
        </p:txBody>
      </p:sp>
      <p:pic>
        <p:nvPicPr>
          <p:cNvPr id="172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3314" y="3836716"/>
            <a:ext cx="2474376" cy="2833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50187" y="3795898"/>
            <a:ext cx="2816084" cy="2833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Рисунок 6" descr="Рисунок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3044" y="3709224"/>
            <a:ext cx="2833255" cy="2833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Введение"/>
          <p:cNvSpPr txBox="1"/>
          <p:nvPr>
            <p:ph type="title"/>
          </p:nvPr>
        </p:nvSpPr>
        <p:spPr>
          <a:xfrm>
            <a:off x="406400" y="1536699"/>
            <a:ext cx="12192000" cy="862262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  <a:defRPr sz="6800"/>
            </a:lvl1pPr>
          </a:lstStyle>
          <a:p>
            <a:pPr/>
            <a:r>
              <a:t>Введение</a:t>
            </a:r>
          </a:p>
        </p:txBody>
      </p:sp>
      <p:sp>
        <p:nvSpPr>
          <p:cNvPr id="177" name="OkayJournal - электронный дневник, открывающий возможности для учеников, родителей и учителей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OkayJournal - электронный дневник, открывающий возможности для учеников, родителей и учителей.</a:t>
            </a:r>
          </a:p>
          <a:p>
            <a:pPr/>
            <a:r>
              <a:t>Идея нам пришла, когда мы обнаруживали все больше проблем с сервисом «Сетевой Город», концепция которого вызывает уважения, в отличие от реализации.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Реализация</a:t>
            </a:r>
          </a:p>
        </p:txBody>
      </p:sp>
      <p:sp>
        <p:nvSpPr>
          <p:cNvPr id="180" name="Основные страницы: base index login register_request"/>
          <p:cNvSpPr txBox="1"/>
          <p:nvPr>
            <p:ph type="body" sz="half" idx="1"/>
          </p:nvPr>
        </p:nvSpPr>
        <p:spPr>
          <a:xfrm>
            <a:off x="419100" y="2791177"/>
            <a:ext cx="5249218" cy="7059216"/>
          </a:xfrm>
          <a:prstGeom prst="rect">
            <a:avLst/>
          </a:prstGeom>
        </p:spPr>
        <p:txBody>
          <a:bodyPr/>
          <a:lstStyle/>
          <a:p>
            <a:pPr/>
            <a:r>
              <a:t>Основные страницы:</a:t>
            </a:r>
            <a:br/>
            <a:r>
              <a:rPr sz="2300"/>
              <a:t>base</a:t>
            </a:r>
            <a:br>
              <a:rPr sz="2300"/>
            </a:br>
            <a:r>
              <a:rPr sz="2300"/>
              <a:t>index</a:t>
            </a:r>
            <a:br>
              <a:rPr sz="2300"/>
            </a:br>
            <a:r>
              <a:rPr sz="2300"/>
              <a:t>login</a:t>
            </a:r>
            <a:br>
              <a:rPr sz="2300"/>
            </a:br>
            <a:r>
              <a:rPr sz="2300"/>
              <a:t>register_request</a:t>
            </a:r>
          </a:p>
        </p:txBody>
      </p:sp>
      <p:sp>
        <p:nvSpPr>
          <p:cNvPr id="181" name="Страницы журнала: announcements base classes grading journal lesson_times messages school_managing school_settings settings subjects timetable users"/>
          <p:cNvSpPr txBox="1"/>
          <p:nvPr/>
        </p:nvSpPr>
        <p:spPr>
          <a:xfrm>
            <a:off x="6128575" y="2791177"/>
            <a:ext cx="4684650" cy="580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57087" indent="-657087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300"/>
            </a:pPr>
            <a:r>
              <a:rPr sz="3400"/>
              <a:t>Страницы журнала:</a:t>
            </a:r>
            <a:br/>
            <a:r>
              <a:t>announcements</a:t>
            </a:r>
            <a:br/>
            <a:r>
              <a:t>base</a:t>
            </a:r>
            <a:br/>
            <a:r>
              <a:t>classes</a:t>
            </a:r>
            <a:br/>
            <a:r>
              <a:t>grading</a:t>
            </a:r>
            <a:br/>
            <a:r>
              <a:t>journal</a:t>
            </a:r>
            <a:br/>
            <a:r>
              <a:t>lesson_times</a:t>
            </a:r>
            <a:br/>
            <a:r>
              <a:t>messages</a:t>
            </a:r>
            <a:br/>
            <a:r>
              <a:t>school_managing</a:t>
            </a:r>
            <a:br/>
            <a:r>
              <a:t>school_settings</a:t>
            </a:r>
            <a:br/>
            <a:r>
              <a:t>settings</a:t>
            </a:r>
            <a:br/>
            <a:r>
              <a:t>subjects</a:t>
            </a:r>
            <a:br/>
            <a:r>
              <a:t>timetable</a:t>
            </a:r>
            <a:br/>
            <a:r>
              <a:t>users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Особенност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Особенности</a:t>
            </a:r>
          </a:p>
        </p:txBody>
      </p:sp>
      <p:sp>
        <p:nvSpPr>
          <p:cNvPr id="184" name="Собственный домен: okayjournal.r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2700"/>
              </a:spcBef>
              <a:defRPr sz="3332"/>
            </a:pPr>
            <a:r>
              <a:t>Собственный домен: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okayjournal.ru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При регистрации пользователю высылается уникальный логин от адреса admin@okayjournal.ru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Возможность входить в свой аккаунт через электронную почту или уникальный логин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Наличие возможности общаться между пользователями школы через систему сообщений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Все иконки нарисованы самостоятельно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Использованные технолог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Использованные технологии</a:t>
            </a:r>
          </a:p>
        </p:txBody>
      </p:sp>
      <p:sp>
        <p:nvSpPr>
          <p:cNvPr id="187" name="Программное обеспечение: PyCharm 2018 Community Edition HTML CSS Python 3 JavaScript aj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2200"/>
              </a:spcBef>
              <a:defRPr sz="2720"/>
            </a:pPr>
            <a:r>
              <a:t>Программное обеспечение:</a:t>
            </a:r>
            <a:br/>
            <a:r>
              <a:t>PyCharm 2018 Community Edition</a:t>
            </a:r>
            <a:br/>
            <a:r>
              <a:t>HTML</a:t>
            </a:r>
            <a:br/>
            <a:r>
              <a:t>CSS</a:t>
            </a:r>
            <a:br/>
            <a:r>
              <a:t>Python 3</a:t>
            </a:r>
            <a:br/>
            <a:r>
              <a:t>JavaScript</a:t>
            </a:r>
            <a:br/>
            <a:r>
              <a:t>ajax</a:t>
            </a:r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t>Бибиотеки и фреймфорки:</a:t>
            </a:r>
            <a:br/>
            <a:r>
              <a:t>jQuery</a:t>
            </a:r>
            <a:br/>
            <a:r>
              <a:t>Flask</a:t>
            </a:r>
            <a:br/>
            <a:r>
              <a:t>SQLAlchemy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Скриншот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Скриншоты</a:t>
            </a:r>
          </a:p>
        </p:txBody>
      </p:sp>
      <p:sp>
        <p:nvSpPr>
          <p:cNvPr id="190" name="Главная страниц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Главная страница</a:t>
            </a:r>
          </a:p>
        </p:txBody>
      </p:sp>
      <p:pic>
        <p:nvPicPr>
          <p:cNvPr id="19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354" y="2705359"/>
            <a:ext cx="12306092" cy="6286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Скриншот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Скриншоты</a:t>
            </a:r>
          </a:p>
        </p:txBody>
      </p:sp>
      <p:sp>
        <p:nvSpPr>
          <p:cNvPr id="194" name="Сообщение о регистрац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Сообщение о регистрации</a:t>
            </a:r>
          </a:p>
        </p:txBody>
      </p:sp>
      <p:pic>
        <p:nvPicPr>
          <p:cNvPr id="19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049" y="2791177"/>
            <a:ext cx="11595882" cy="6025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Скриншот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Скриншоты</a:t>
            </a:r>
          </a:p>
        </p:txBody>
      </p:sp>
      <p:sp>
        <p:nvSpPr>
          <p:cNvPr id="198" name="Сообщ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Сообщения</a:t>
            </a:r>
          </a:p>
        </p:txBody>
      </p:sp>
      <p:pic>
        <p:nvPicPr>
          <p:cNvPr id="19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689" y="2521721"/>
            <a:ext cx="12323422" cy="6260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