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1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8389-2380-41A8-96B8-99872CB76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8F4B9-CE2B-4B6C-8A63-2409EBB9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FF58-263C-4388-A5CA-19391B25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7/10/2019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1635-EFC8-45F4-9478-347CF4E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E636-1301-4196-AF0A-57647DF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63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605C-CDAB-4B22-8F90-4EA43871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D794E-212A-4059-B26B-71FDF9ED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E36D-3468-4CA1-A956-98EEB3CA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7/10/2019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C00D-3762-40A2-BF51-56B57C63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F915-0013-498B-9425-80B45244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1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878AB-B373-473E-8865-E886277DC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DE36F-F59D-4A26-9AF4-C7E1C99C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DA8D-8D5F-4B52-8E63-7EFF266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7/10/2019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B341-F400-4383-A0C9-41F14BE2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FF5C-F2A2-4126-8893-64E2AD59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74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5DEE-BEB4-413F-9A52-6F861A77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CB3A-1752-4BAF-ABEC-831C08C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995A-3291-4DD4-B53B-B430665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7/10/2019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C8E3-264F-4BC4-A490-A4CB3617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71F1-2EEC-4D54-8503-D3B4AFE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4F3C-AD13-4A7A-BB89-6CBD92D4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18A4-90E1-4CE2-BC7A-D5E51438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D98-21B8-4039-BD81-BB0393A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7/10/2019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541A-985B-4953-B51D-8FD64710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765D2-E6C7-4C00-BB05-9E4E86B6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15CE-A2AD-444A-B6C7-15D8C54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4245-4BE7-487F-8F04-A5423E0E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AC891-2FDF-413D-BDB8-D6217666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3E3F-5216-4CAD-B368-A789F3C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7/10/2019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DF0F-DDAF-483C-A7F5-1A82C080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8204-A215-43F6-AF19-71F05231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A0DB-8E2F-44D7-B756-EB7EF96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8CE8-19FC-4736-8A21-0587EC3A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3B47E-C43A-4A72-BF22-EC0D2842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17091-5C6B-4C78-A086-44C507035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C5F16-BC2A-4FA2-80A0-40CF3528A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B1916-879F-46DC-87C2-258096AA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7/10/2019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8F7D2-F4C2-4EEF-B5F2-CE47B4BC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B7EDD-002A-4DE2-8B4E-FC68D1F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1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2AFF-A32C-414D-9BBC-C21E47A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63295-9B9A-4609-B9D0-81945BB3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7/10/2019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21294-A3E1-46D7-BD62-92A10809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C6EF5-F784-4AF6-B1B8-3499F2F4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6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FDA98-8995-49EA-9756-4AEAEC75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7/10/2019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9ECC1-F132-438B-A9AD-D771C230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7D6A2-6EF7-4DD0-B510-C92E45A9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1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4D44-A58C-4652-A191-CC142AC2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5348-ABE3-42C6-BFAD-ED6EE313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C852-9625-459E-92BB-01FE330F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6449-6A97-40C2-8C63-3825E135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7/10/2019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32EA-84D7-419E-A025-1EDA7852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0DD7-9D8C-486B-9BE4-91B4FFD7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6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9A7F-CA9F-486E-9E6D-D26C199B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13F21-E126-4EFA-80CD-817E6FC34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99EA-BF33-4F62-81A7-882C70FE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7E29-A9C7-4DA6-ADE0-48B1730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7/10/2019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E3C7-A3D3-4494-8F76-4C0AFC03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F2D3-A653-4395-8D10-0D2E327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28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2ED17-5558-4F7B-BB1E-E9FB062C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1FF28-DF01-4220-8C10-CEB4163E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7FF1-A4F3-4FD4-B23B-552D64125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3DF2-13FE-4DEF-BC30-E7F6070018ED}" type="datetimeFigureOut">
              <a:rPr lang="en-AU" smtClean="0"/>
              <a:t>7/10/2019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4C6F-F160-4BF1-8725-9712B30D6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3E83-77AF-4504-9E79-BACBEAB1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7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389-0FBC-48B2-908E-03D97CF54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Dreamcast and Crayon</a:t>
            </a:r>
          </a:p>
        </p:txBody>
      </p:sp>
    </p:spTree>
    <p:extLst>
      <p:ext uri="{BB962C8B-B14F-4D97-AF65-F5344CB8AC3E}">
        <p14:creationId xmlns:p14="http://schemas.microsoft.com/office/powerpoint/2010/main" val="139922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FD23-CD6C-4972-9AE8-E6DF60D4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Video output for Dreamcast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C8E4-673E-484E-9741-89DE4DF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main video output is 640x480 (4:3) via VGA (Progressive Scan) or RCA/RGB (Interlaced) at 50/60Hz (Always 60 for VGA)</a:t>
            </a:r>
          </a:p>
          <a:p>
            <a:r>
              <a:rPr lang="en-AU" dirty="0"/>
              <a:t>As for game base resolutions, these are the main options</a:t>
            </a:r>
          </a:p>
          <a:p>
            <a:pPr lvl="1"/>
            <a:r>
              <a:rPr lang="en-AU" dirty="0"/>
              <a:t>640x480. Uses whole screen, but doesn’t scale well to modern displays</a:t>
            </a:r>
          </a:p>
          <a:p>
            <a:pPr lvl="1"/>
            <a:r>
              <a:rPr lang="en-AU" dirty="0"/>
              <a:t>320x240. Can be scaled nicely to DC and modern displays, but not a big area</a:t>
            </a:r>
          </a:p>
          <a:p>
            <a:pPr lvl="1"/>
            <a:r>
              <a:rPr lang="en-AU" dirty="0"/>
              <a:t>640x360 letterboxed. Is basically 16:9 and scales well to modern displays. IMO this is the best choice.</a:t>
            </a:r>
          </a:p>
          <a:p>
            <a:pPr lvl="1"/>
            <a:r>
              <a:rPr lang="en-AU" dirty="0"/>
              <a:t>320x180 letterboxed. Can scale up to previous resolution, but less detail</a:t>
            </a:r>
          </a:p>
        </p:txBody>
      </p:sp>
    </p:spTree>
    <p:extLst>
      <p:ext uri="{BB962C8B-B14F-4D97-AF65-F5344CB8AC3E}">
        <p14:creationId xmlns:p14="http://schemas.microsoft.com/office/powerpoint/2010/main" val="75886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B98-639D-47E9-9333-E8F5C3CF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Sound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40C0-44E4-44F1-9DF6-FCA733CF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Yamaha AICA with 32-bit ARM7 RISC CPU core, 64 channels/voices/”piano-key-notes-at-once”</a:t>
            </a:r>
          </a:p>
          <a:p>
            <a:r>
              <a:rPr lang="en-AU" dirty="0"/>
              <a:t>For music, it can load OGG songs (Whole file loaded into RAM) or use CDDA music (This is the format music CDs are in)</a:t>
            </a:r>
          </a:p>
          <a:p>
            <a:pPr lvl="1"/>
            <a:r>
              <a:rPr lang="en-AU" dirty="0"/>
              <a:t>A side effect of using CDDA is that the game disc can double as a music CD</a:t>
            </a:r>
          </a:p>
          <a:p>
            <a:r>
              <a:rPr lang="en-AU" dirty="0"/>
              <a:t>For sound, all files must be 16-bit uncompressed or </a:t>
            </a:r>
            <a:r>
              <a:rPr lang="en-US" dirty="0"/>
              <a:t>in the ADPCM format (4-bit compressed).</a:t>
            </a:r>
          </a:p>
          <a:p>
            <a:pPr lvl="1"/>
            <a:r>
              <a:rPr lang="en-AU" dirty="0"/>
              <a:t>Depending on what format is chosen, sound effects have a max length </a:t>
            </a:r>
            <a:r>
              <a:rPr lang="en-AU" dirty="0">
                <a:solidFill>
                  <a:srgbClr val="FF0000"/>
                </a:solidFill>
              </a:rPr>
              <a:t>(*)</a:t>
            </a:r>
          </a:p>
          <a:p>
            <a:r>
              <a:rPr lang="en-AU" dirty="0" err="1"/>
              <a:t>OpenAL</a:t>
            </a:r>
            <a:r>
              <a:rPr lang="en-AU" dirty="0"/>
              <a:t> looks like a good method of handling sound for us</a:t>
            </a:r>
          </a:p>
        </p:txBody>
      </p:sp>
    </p:spTree>
    <p:extLst>
      <p:ext uri="{BB962C8B-B14F-4D97-AF65-F5344CB8AC3E}">
        <p14:creationId xmlns:p14="http://schemas.microsoft.com/office/powerpoint/2010/main" val="394520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DA72-D16E-4525-8162-C6DFCCAD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CB48-75B4-4B97-B098-40249B85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mentioned before, the Dreamcast has a </a:t>
            </a:r>
            <a:r>
              <a:rPr lang="en-AU"/>
              <a:t>normal joypad controller</a:t>
            </a:r>
            <a:r>
              <a:rPr lang="en-AU" dirty="0"/>
              <a:t>, there are some other kinds of controllers too</a:t>
            </a:r>
          </a:p>
          <a:p>
            <a:r>
              <a:rPr lang="en-AU" dirty="0"/>
              <a:t>Keyboard and Mouse, they work like PC ones, but aren’t as common</a:t>
            </a:r>
          </a:p>
          <a:p>
            <a:r>
              <a:rPr lang="en-AU" dirty="0"/>
              <a:t>There are other peripherals, but </a:t>
            </a:r>
            <a:r>
              <a:rPr lang="en-AU" dirty="0" err="1"/>
              <a:t>KallistiOS</a:t>
            </a:r>
            <a:r>
              <a:rPr lang="en-AU" dirty="0"/>
              <a:t> doesn’t support them</a:t>
            </a:r>
          </a:p>
        </p:txBody>
      </p:sp>
    </p:spTree>
    <p:extLst>
      <p:ext uri="{BB962C8B-B14F-4D97-AF65-F5344CB8AC3E}">
        <p14:creationId xmlns:p14="http://schemas.microsoft.com/office/powerpoint/2010/main" val="155772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A9956-D93C-4F37-8422-8DE2F1A2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4907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/>
              <a:t>Memory Cards/Savefiles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01C6-E1FC-43F7-AE5F-D33FAAE4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184401"/>
            <a:ext cx="3363974" cy="4216400"/>
          </a:xfrm>
        </p:spPr>
        <p:txBody>
          <a:bodyPr>
            <a:normAutofit/>
          </a:bodyPr>
          <a:lstStyle/>
          <a:p>
            <a:r>
              <a:rPr lang="en-AU" sz="2000" dirty="0"/>
              <a:t>The DC’s Memory Cards are called VMUs. They hold 100KB total or 200 Blocks (1 Block = 512B) with up to 8 VMUs at once</a:t>
            </a:r>
          </a:p>
          <a:p>
            <a:r>
              <a:rPr lang="en-AU" sz="2000" dirty="0"/>
              <a:t>A DC </a:t>
            </a:r>
            <a:r>
              <a:rPr lang="en-AU" sz="2000" dirty="0" err="1"/>
              <a:t>Savefile</a:t>
            </a:r>
            <a:r>
              <a:rPr lang="en-AU" sz="2000" dirty="0"/>
              <a:t> has an icon with up to 3 frames of animation (1 frame = 1 Block), an optional “Eyecatcher” (Bottom right) and the save data.</a:t>
            </a:r>
          </a:p>
          <a:p>
            <a:r>
              <a:rPr lang="en-AU" sz="2000" dirty="0" err="1"/>
              <a:t>Savefiles</a:t>
            </a:r>
            <a:r>
              <a:rPr lang="en-AU" sz="2000" dirty="0"/>
              <a:t> can be as small as 2 Blocks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548BC1-5C98-452A-90E4-D944A514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04528"/>
            <a:ext cx="6250769" cy="46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4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5F6-B925-44B6-ADFF-B8CD30F8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Ways of running games/programs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2EDD-5E79-492C-83AF-E2562E6F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Emulation: For Windows I recommend DEMUL since its nearly perfect, otherwise Redream is alright.</a:t>
            </a:r>
          </a:p>
          <a:p>
            <a:r>
              <a:rPr lang="en-AU" dirty="0"/>
              <a:t>Burn CDs: This is basically the way the final game will be played at retail, but for dev we have to burn a new CD per change</a:t>
            </a:r>
          </a:p>
          <a:p>
            <a:r>
              <a:rPr lang="en-AU" dirty="0"/>
              <a:t>Serial/SD port: With a special boot disc we can tell the DC to load from the Serial/SD port on the back. This means we only burn 1 disc, but it is very slow</a:t>
            </a:r>
          </a:p>
          <a:p>
            <a:r>
              <a:rPr lang="en-AU" dirty="0"/>
              <a:t>Ethernet Adapter: Like the SD method we only burn one disc, but we load stuff from our PC over the network and it is faster than the CD-Drive</a:t>
            </a:r>
          </a:p>
        </p:txBody>
      </p:sp>
    </p:spTree>
    <p:extLst>
      <p:ext uri="{BB962C8B-B14F-4D97-AF65-F5344CB8AC3E}">
        <p14:creationId xmlns:p14="http://schemas.microsoft.com/office/powerpoint/2010/main" val="165325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177D-6081-4591-B641-457C8FC2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Distribution and Piracy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94A9-0FAC-4DE1-90D7-9A3D03F8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DC’s are too common, only 11 million sold worldwide which is half as much as the OG XBOX. But DC has an active homebrew market</a:t>
            </a:r>
          </a:p>
          <a:p>
            <a:r>
              <a:rPr lang="en-US" dirty="0"/>
              <a:t>Games usually released on professionally made CD-ROMs. There are producers out there who handle this such as </a:t>
            </a:r>
            <a:r>
              <a:rPr lang="en-US" dirty="0" err="1"/>
              <a:t>JoshProd</a:t>
            </a:r>
            <a:endParaRPr lang="en-US" dirty="0"/>
          </a:p>
          <a:p>
            <a:pPr lvl="1"/>
            <a:r>
              <a:rPr lang="en-US" dirty="0"/>
              <a:t>Some people are setting their game’s ISO online for a cheaper price</a:t>
            </a:r>
            <a:endParaRPr lang="en-AU" dirty="0"/>
          </a:p>
          <a:p>
            <a:r>
              <a:rPr lang="en-AU" dirty="0"/>
              <a:t>Our code can run on any region DC for all the major revisions</a:t>
            </a:r>
          </a:p>
          <a:p>
            <a:pPr lvl="1"/>
            <a:r>
              <a:rPr lang="en-AU" dirty="0"/>
              <a:t>We can also put the Windows/Mac/Linux executables on the disc for a “Multi-Platform CD-ROM” release</a:t>
            </a:r>
          </a:p>
          <a:p>
            <a:r>
              <a:rPr lang="en-AU" dirty="0"/>
              <a:t>Anti-Piracy is practically non-existent on the DC for Homebrew games due to our code using an Anti-Piracy loophole to run</a:t>
            </a:r>
          </a:p>
        </p:txBody>
      </p:sp>
    </p:spTree>
    <p:extLst>
      <p:ext uri="{BB962C8B-B14F-4D97-AF65-F5344CB8AC3E}">
        <p14:creationId xmlns:p14="http://schemas.microsoft.com/office/powerpoint/2010/main" val="155499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5710D-68BA-47AB-A655-644426BF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Examples of Crayon in Action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9C37B-0B4D-4587-AE56-92C1CB32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77" y="1860625"/>
            <a:ext cx="5392738" cy="4005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7A754-5815-47A0-BE8A-AAD8C1E5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860625"/>
            <a:ext cx="5346700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3257-2DD9-4F40-A243-B3B3C03A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Pros and Cons of Crayon/Dreamcast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6567A7-CEC7-4FAA-B382-644C4B7B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6439"/>
              </p:ext>
            </p:extLst>
          </p:nvPr>
        </p:nvGraphicFramePr>
        <p:xfrm>
          <a:off x="838199" y="1574800"/>
          <a:ext cx="10515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62083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56995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0423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Modern Systems/Modern Engines (OpenGL, Vulcan, </a:t>
                      </a:r>
                      <a:r>
                        <a:rPr lang="en-AU" dirty="0" err="1"/>
                        <a:t>Gamemaker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Dreamcast/Crayon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4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2D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2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3D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support 16:9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1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use Physical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Camera/Perspective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➖</a:t>
                      </a:r>
                      <a:endParaRPr lang="en-AU" sz="1800" b="1" i="0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1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Internet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4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We are experience with the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Crayon’s creator, I know it)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8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Retro Appeal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Creatively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(Is only missing a few nice features)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Easy of getting code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32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D08-B608-4ED6-8D16-25FC05FC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Crayon?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BEAA-9AB4-49D0-89A7-39540A2E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first explain Crayon, we need to look at the Dreamcast since it was originally based around it.</a:t>
            </a:r>
          </a:p>
        </p:txBody>
      </p:sp>
    </p:spTree>
    <p:extLst>
      <p:ext uri="{BB962C8B-B14F-4D97-AF65-F5344CB8AC3E}">
        <p14:creationId xmlns:p14="http://schemas.microsoft.com/office/powerpoint/2010/main" val="13937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eamcast">
            <a:extLst>
              <a:ext uri="{FF2B5EF4-FFF2-40B4-BE49-F238E27FC236}">
                <a16:creationId xmlns:a16="http://schemas.microsoft.com/office/drawing/2014/main" id="{A0A2909D-8294-433F-97B4-FA40D5007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21004" r="1662" b="23824"/>
          <a:stretch/>
        </p:blipFill>
        <p:spPr bwMode="auto">
          <a:xfrm>
            <a:off x="7419974" y="4091110"/>
            <a:ext cx="4772025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D07DF-4F62-47D3-9DE2-DDB79B1A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D98E-22F7-40BE-A343-43D5EBFC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It came out in 1998 and has similar performance to the PS2. These days its comparable to an older PC</a:t>
            </a:r>
          </a:p>
          <a:p>
            <a:r>
              <a:rPr lang="en-AU" dirty="0"/>
              <a:t>The controller is similar to modern controllers, except its missing the shoulder buttons, the second </a:t>
            </a:r>
            <a:r>
              <a:rPr lang="en-AU" dirty="0" err="1"/>
              <a:t>thumbstick</a:t>
            </a:r>
            <a:r>
              <a:rPr lang="en-AU" dirty="0"/>
              <a:t> and they can’t be pressed in</a:t>
            </a:r>
          </a:p>
          <a:p>
            <a:r>
              <a:rPr lang="en-AU" dirty="0"/>
              <a:t>Specs wise it has 16MB of main RAM, 8MB of VRAM, 2MB of SRAM, 200MHz CPU, 100MHz GPU and 67MHz SPU</a:t>
            </a:r>
          </a:p>
          <a:p>
            <a:r>
              <a:rPr lang="en-AU" dirty="0"/>
              <a:t>It mostly uses CD-ROMs for playing games</a:t>
            </a:r>
          </a:p>
          <a:p>
            <a:r>
              <a:rPr lang="en-AU" dirty="0"/>
              <a:t>Has 4 controllers with </a:t>
            </a:r>
            <a:r>
              <a:rPr lang="en-AU" dirty="0" err="1"/>
              <a:t>upto</a:t>
            </a:r>
            <a:r>
              <a:rPr lang="en-AU" dirty="0"/>
              <a:t> 8 memory cards</a:t>
            </a:r>
            <a:br>
              <a:rPr lang="en-AU" dirty="0"/>
            </a:br>
            <a:r>
              <a:rPr lang="en-AU" dirty="0"/>
              <a:t>with 100KB of storage space each</a:t>
            </a:r>
          </a:p>
          <a:p>
            <a:r>
              <a:rPr lang="en-AU" dirty="0"/>
              <a:t>Also comes with either a modem or</a:t>
            </a:r>
            <a:br>
              <a:rPr lang="en-AU" dirty="0"/>
            </a:br>
            <a:r>
              <a:rPr lang="en-AU" dirty="0"/>
              <a:t>ethernet adapter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64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3004-A4A5-457C-819C-2B284FA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29B6-AA22-4EA7-801E-80586C90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has an active homebrew community. Lots of programming/development support considering it’s a dead console</a:t>
            </a:r>
          </a:p>
          <a:p>
            <a:r>
              <a:rPr lang="en-AU" dirty="0"/>
              <a:t>On top of that, its one of the few “newish” consoles that still has a decent homebrew community (The next newest homebrew console would be the </a:t>
            </a:r>
            <a:r>
              <a:rPr lang="en-AU" dirty="0" err="1"/>
              <a:t>Megadrive</a:t>
            </a:r>
            <a:r>
              <a:rPr lang="en-AU" dirty="0"/>
              <a:t>/SNES)</a:t>
            </a:r>
          </a:p>
          <a:p>
            <a:r>
              <a:rPr lang="en-AU" dirty="0"/>
              <a:t>People still release retail games on the system and there’s a niche market for them. Plus a DC port can bring attention to a PC port.</a:t>
            </a:r>
          </a:p>
          <a:p>
            <a:r>
              <a:rPr lang="en-AU" dirty="0"/>
              <a:t>I started programming for it because I thought it was cool writing code for a console</a:t>
            </a:r>
          </a:p>
        </p:txBody>
      </p:sp>
    </p:spTree>
    <p:extLst>
      <p:ext uri="{BB962C8B-B14F-4D97-AF65-F5344CB8AC3E}">
        <p14:creationId xmlns:p14="http://schemas.microsoft.com/office/powerpoint/2010/main" val="354308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778C0-C85D-4684-91E1-3B227AF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17516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 dirty="0"/>
              <a:t>That said, what is Crayon?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7361D0-E64C-4A30-8C90-EC9AD94E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532167"/>
            <a:ext cx="3363974" cy="3596565"/>
          </a:xfrm>
        </p:spPr>
        <p:txBody>
          <a:bodyPr>
            <a:normAutofit/>
          </a:bodyPr>
          <a:lstStyle/>
          <a:p>
            <a:r>
              <a:rPr lang="en-AU" sz="1300" dirty="0"/>
              <a:t>It’s a 2D game-framework made in C by </a:t>
            </a:r>
            <a:r>
              <a:rPr lang="en-AU" sz="1300" dirty="0" err="1"/>
              <a:t>Protofall</a:t>
            </a:r>
            <a:endParaRPr lang="en-AU" sz="1300" dirty="0"/>
          </a:p>
          <a:p>
            <a:r>
              <a:rPr lang="en-AU" sz="1300" dirty="0"/>
              <a:t>Designed to be fast and simple</a:t>
            </a:r>
          </a:p>
          <a:p>
            <a:r>
              <a:rPr lang="en-AU" sz="1300" dirty="0"/>
              <a:t>Currently only works on Dreamcast, but later it will work on computers and possibly other systems</a:t>
            </a:r>
          </a:p>
          <a:p>
            <a:pPr lvl="1"/>
            <a:r>
              <a:rPr lang="en-AU" sz="1300" dirty="0"/>
              <a:t>Dreamcast version uses “</a:t>
            </a:r>
            <a:r>
              <a:rPr lang="en-AU" sz="1300" dirty="0" err="1"/>
              <a:t>KallistiOS</a:t>
            </a:r>
            <a:r>
              <a:rPr lang="en-AU" sz="1300" dirty="0"/>
              <a:t>” to interface with the console</a:t>
            </a:r>
          </a:p>
          <a:p>
            <a:pPr lvl="1"/>
            <a:r>
              <a:rPr lang="en-AU" sz="1300" dirty="0"/>
              <a:t>Computers will use either OpenGL or Vulkan</a:t>
            </a:r>
          </a:p>
          <a:p>
            <a:r>
              <a:rPr lang="en-AU" sz="1300" dirty="0"/>
              <a:t>Still a WIP, some features like most </a:t>
            </a:r>
            <a:r>
              <a:rPr lang="en-AU" sz="1300"/>
              <a:t>of the Camera</a:t>
            </a:r>
            <a:r>
              <a:rPr lang="en-AU" sz="1300" dirty="0"/>
              <a:t>s</a:t>
            </a:r>
            <a:r>
              <a:rPr lang="en-AU" sz="1300"/>
              <a:t> </a:t>
            </a:r>
            <a:r>
              <a:rPr lang="en-AU" sz="1300" dirty="0"/>
              <a:t>and </a:t>
            </a:r>
            <a:r>
              <a:rPr lang="en-AU" sz="1300" dirty="0" err="1"/>
              <a:t>Fontstyles</a:t>
            </a:r>
            <a:r>
              <a:rPr lang="en-AU" sz="1300" dirty="0"/>
              <a:t> aren’t implemented yet</a:t>
            </a:r>
          </a:p>
          <a:p>
            <a:r>
              <a:rPr lang="en-AU" sz="1300" dirty="0"/>
              <a:t>Can use it to make new projects</a:t>
            </a:r>
          </a:p>
          <a:p>
            <a:r>
              <a:rPr lang="en-AU" sz="1300" dirty="0"/>
              <a:t>Doesn’t support traditional lighting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675024F-8EBE-4B40-9E98-076D9886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2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AD23-03B7-4908-8C73-39E1E515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a Crayon project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B63C-1F34-4E7C-B0EF-4603366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projects have a code, assets folder and build script</a:t>
            </a:r>
          </a:p>
          <a:p>
            <a:r>
              <a:rPr lang="en-US" dirty="0"/>
              <a:t>When building a project it converts the assets directory into a processed form called "</a:t>
            </a:r>
            <a:r>
              <a:rPr lang="en-US" dirty="0" err="1"/>
              <a:t>cdfs</a:t>
            </a:r>
            <a:r>
              <a:rPr lang="en-US" dirty="0"/>
              <a:t>“.</a:t>
            </a:r>
          </a:p>
          <a:p>
            <a:pPr lvl="1"/>
            <a:r>
              <a:rPr lang="en-US" dirty="0"/>
              <a:t>For example you can specify your PNG textures to be converted into the Dreamcast format, make “</a:t>
            </a:r>
            <a:r>
              <a:rPr lang="en-US" dirty="0" err="1"/>
              <a:t>Romdisks</a:t>
            </a:r>
            <a:r>
              <a:rPr lang="en-US" dirty="0"/>
              <a:t>” from folders or build </a:t>
            </a:r>
            <a:r>
              <a:rPr lang="en-US" dirty="0" err="1"/>
              <a:t>spritesheets</a:t>
            </a:r>
            <a:endParaRPr lang="en-AU" dirty="0"/>
          </a:p>
          <a:p>
            <a:r>
              <a:rPr lang="en-US" dirty="0"/>
              <a:t>Crayon requires always uses </a:t>
            </a:r>
            <a:r>
              <a:rPr lang="en-US" dirty="0" err="1"/>
              <a:t>Spritesheets</a:t>
            </a:r>
            <a:r>
              <a:rPr lang="en-US" dirty="0"/>
              <a:t>, these are made from “</a:t>
            </a:r>
            <a:r>
              <a:rPr lang="en-US" dirty="0" err="1"/>
              <a:t>crayon_anim”s</a:t>
            </a:r>
            <a:r>
              <a:rPr lang="en-US" dirty="0"/>
              <a:t> which are made up of individual sprites. The textures must be 2^m wide and 2^n high (</a:t>
            </a:r>
            <a:r>
              <a:rPr lang="en-US" dirty="0" err="1"/>
              <a:t>texels</a:t>
            </a:r>
            <a:r>
              <a:rPr lang="en-US" dirty="0"/>
              <a:t>), this is a Dreamcast limitation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B3932-11AB-43F0-8F84-C90DA286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what a Crayon Spritesheet process looks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DE19B-E567-456B-8086-9871E0A0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3036888"/>
            <a:ext cx="5600700" cy="2859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89FD8-0772-4B98-8BD9-32C1E6A0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9" y="3036888"/>
            <a:ext cx="4351338" cy="28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1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A54-4E94-470D-B8CF-07CAECD3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879793"/>
          </a:xfrm>
        </p:spPr>
        <p:txBody>
          <a:bodyPr/>
          <a:lstStyle/>
          <a:p>
            <a:pPr algn="ctr"/>
            <a:r>
              <a:rPr lang="en-AU" dirty="0"/>
              <a:t>How to tell Crayon to make a </a:t>
            </a:r>
            <a:r>
              <a:rPr lang="en-AU" dirty="0" err="1"/>
              <a:t>Spritesheet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5C04B-C545-44E1-ACCC-E3EEB4E1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44" y="995866"/>
            <a:ext cx="8836712" cy="58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1755-9570-4E4A-A021-AF8DEE7D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texture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288A-241B-48F8-82A6-73B330B4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4"/>
            <a:ext cx="10515600" cy="4575176"/>
          </a:xfrm>
        </p:spPr>
        <p:txBody>
          <a:bodyPr>
            <a:normAutofit/>
          </a:bodyPr>
          <a:lstStyle/>
          <a:p>
            <a:r>
              <a:rPr lang="en-AU" dirty="0"/>
              <a:t>The DC has a few texture formats. Note ARGB = Alpha (Transparency), Red, Green and Blue. The numbers say how many bits per channel.</a:t>
            </a:r>
          </a:p>
          <a:p>
            <a:pPr lvl="1"/>
            <a:r>
              <a:rPr lang="en-AU" dirty="0"/>
              <a:t>RGB565 is the best non-transparency output mode</a:t>
            </a:r>
          </a:p>
          <a:p>
            <a:pPr lvl="1"/>
            <a:r>
              <a:rPr lang="en-AU" dirty="0"/>
              <a:t>ARGB1555 is good if you want </a:t>
            </a:r>
            <a:r>
              <a:rPr lang="en-AU" dirty="0" err="1"/>
              <a:t>punchthrough</a:t>
            </a:r>
            <a:r>
              <a:rPr lang="en-AU" dirty="0"/>
              <a:t> mode</a:t>
            </a:r>
          </a:p>
          <a:p>
            <a:pPr lvl="1"/>
            <a:r>
              <a:rPr lang="en-AU" dirty="0"/>
              <a:t>ARGB4444 allows for different levels of transparency</a:t>
            </a:r>
          </a:p>
          <a:p>
            <a:pPr lvl="1"/>
            <a:r>
              <a:rPr lang="en-AU" dirty="0"/>
              <a:t>PAL4BPP and PAL8BPP are </a:t>
            </a:r>
            <a:r>
              <a:rPr lang="en-AU" dirty="0" err="1"/>
              <a:t>paletted</a:t>
            </a:r>
            <a:r>
              <a:rPr lang="en-AU" dirty="0"/>
              <a:t> texture with 16 and 256 colours respectively. The palette itself is in the ARGB8888 format</a:t>
            </a:r>
          </a:p>
          <a:p>
            <a:pPr lvl="2"/>
            <a:r>
              <a:rPr lang="en-AU" dirty="0"/>
              <a:t>We can have at most 1024 palette entries per frame. That’s 4 PAL8BPP palettes, 64 PAL4BPP palettes or some mix of the two</a:t>
            </a:r>
          </a:p>
          <a:p>
            <a:pPr lvl="1"/>
            <a:r>
              <a:rPr lang="en-AU" dirty="0"/>
              <a:t>The DC has a native compression format that *can* be loss-less. (It’s a little complicated to understand, but if you’re curious I can explain it later)</a:t>
            </a:r>
          </a:p>
          <a:p>
            <a:pPr lvl="1"/>
            <a:r>
              <a:rPr lang="en-AU" dirty="0"/>
              <a:t>Most PNGs are in the RGBA8888 format, so some info is always lost</a:t>
            </a:r>
          </a:p>
        </p:txBody>
      </p:sp>
    </p:spTree>
    <p:extLst>
      <p:ext uri="{BB962C8B-B14F-4D97-AF65-F5344CB8AC3E}">
        <p14:creationId xmlns:p14="http://schemas.microsoft.com/office/powerpoint/2010/main" val="134169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1249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Dreamcast and Crayon</vt:lpstr>
      <vt:lpstr>What is Crayon?</vt:lpstr>
      <vt:lpstr>What is the Dreamcast/DC?</vt:lpstr>
      <vt:lpstr>Why use the Dreamcast/DC?</vt:lpstr>
      <vt:lpstr>That said, what is Crayon?</vt:lpstr>
      <vt:lpstr>How does a Crayon project work?</vt:lpstr>
      <vt:lpstr>This is what a Crayon Spritesheet process looks like</vt:lpstr>
      <vt:lpstr>How to tell Crayon to make a Spritesheet</vt:lpstr>
      <vt:lpstr>The texture formats</vt:lpstr>
      <vt:lpstr>Video output for Dreamcast</vt:lpstr>
      <vt:lpstr>Sound capabilities</vt:lpstr>
      <vt:lpstr>Controllers</vt:lpstr>
      <vt:lpstr>Memory Cards/Savefiles</vt:lpstr>
      <vt:lpstr>Ways of running games/programs</vt:lpstr>
      <vt:lpstr>Distribution and Piracy</vt:lpstr>
      <vt:lpstr>Examples of Crayon in Action</vt:lpstr>
      <vt:lpstr>Pros and Cons of Crayon/Dreamcast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Dreamcast and Crayon</dc:title>
  <dc:creator>David Menfa</dc:creator>
  <cp:lastModifiedBy>David Menfa</cp:lastModifiedBy>
  <cp:revision>7</cp:revision>
  <dcterms:created xsi:type="dcterms:W3CDTF">2019-09-24T10:26:55Z</dcterms:created>
  <dcterms:modified xsi:type="dcterms:W3CDTF">2019-10-07T11:39:01Z</dcterms:modified>
</cp:coreProperties>
</file>